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4"/>
  </p:sldMasterIdLst>
  <p:notesMasterIdLst>
    <p:notesMasterId r:id="rId35"/>
  </p:notesMasterIdLst>
  <p:handoutMasterIdLst>
    <p:handoutMasterId r:id="rId36"/>
  </p:handoutMasterIdLst>
  <p:sldIdLst>
    <p:sldId id="2147309307" r:id="rId5"/>
    <p:sldId id="2147309308" r:id="rId6"/>
    <p:sldId id="2147375023" r:id="rId7"/>
    <p:sldId id="2147374965" r:id="rId8"/>
    <p:sldId id="2147375019" r:id="rId9"/>
    <p:sldId id="2147375020" r:id="rId10"/>
    <p:sldId id="2147375024" r:id="rId11"/>
    <p:sldId id="265" r:id="rId12"/>
    <p:sldId id="262" r:id="rId13"/>
    <p:sldId id="2147375028" r:id="rId14"/>
    <p:sldId id="2147375037" r:id="rId15"/>
    <p:sldId id="2147375025" r:id="rId16"/>
    <p:sldId id="2147309315" r:id="rId17"/>
    <p:sldId id="2147309310" r:id="rId18"/>
    <p:sldId id="2147309312" r:id="rId19"/>
    <p:sldId id="2147309313" r:id="rId20"/>
    <p:sldId id="2147375021" r:id="rId21"/>
    <p:sldId id="2147309311" r:id="rId22"/>
    <p:sldId id="2147309316" r:id="rId23"/>
    <p:sldId id="2147309317" r:id="rId24"/>
    <p:sldId id="2147375035" r:id="rId25"/>
    <p:sldId id="2147375030" r:id="rId26"/>
    <p:sldId id="2147375036" r:id="rId27"/>
    <p:sldId id="2147375029" r:id="rId28"/>
    <p:sldId id="2147375026" r:id="rId29"/>
    <p:sldId id="3524" r:id="rId30"/>
    <p:sldId id="3526" r:id="rId31"/>
    <p:sldId id="298" r:id="rId32"/>
    <p:sldId id="3525" r:id="rId33"/>
    <p:sldId id="25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tting Boundaries" id="{BC1E3AF8-ACD6-4446-B5FA-9C57B4A6C38A}">
          <p14:sldIdLst>
            <p14:sldId id="2147309307"/>
            <p14:sldId id="2147309308"/>
            <p14:sldId id="2147375023"/>
            <p14:sldId id="2147374965"/>
            <p14:sldId id="2147375019"/>
            <p14:sldId id="2147375020"/>
            <p14:sldId id="2147375024"/>
            <p14:sldId id="265"/>
            <p14:sldId id="262"/>
            <p14:sldId id="2147375028"/>
            <p14:sldId id="2147375037"/>
            <p14:sldId id="2147375025"/>
            <p14:sldId id="2147309315"/>
            <p14:sldId id="2147309310"/>
            <p14:sldId id="2147309312"/>
            <p14:sldId id="2147309313"/>
            <p14:sldId id="2147375021"/>
            <p14:sldId id="2147309311"/>
            <p14:sldId id="2147309316"/>
            <p14:sldId id="2147309317"/>
            <p14:sldId id="2147375035"/>
            <p14:sldId id="2147375030"/>
            <p14:sldId id="2147375036"/>
            <p14:sldId id="2147375029"/>
          </p14:sldIdLst>
        </p14:section>
        <p14:section name="Appendix/Resources" id="{4C32389C-34FC-49F6-8166-9A17B3B8AD63}">
          <p14:sldIdLst>
            <p14:sldId id="2147375026"/>
            <p14:sldId id="3524"/>
            <p14:sldId id="3526"/>
            <p14:sldId id="298"/>
            <p14:sldId id="3525"/>
            <p14:sldId id="25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9CE311-E311-A380-480F-59C4BBCFAA3C}" name="Verbrugge, Chris (NIH/OD) [C]" initials="VC([" userId="S::verbruggecm@nih.gov::d6aa31a2-38b5-4bfa-8747-4f696cc9f53d" providerId="AD"/>
  <p188:author id="{1515FF63-773D-7EB9-E91A-65555922AAB2}" name="Polera, Michelle (NIH/OD) [C]" initials="PM([" userId="S::poleramc@nih.gov::3a3f4d21-2d51-4367-a2c3-0a6bd8cf9ded" providerId="AD"/>
  <p188:author id="{4431F470-FC9B-04CF-9447-7D7C9E2C390E}" name="Randazzo, Martha (NIH/OD) [E]" initials="R[" userId="S::randazzm@nih.gov::6b63f04c-e109-4010-b7ed-b9a0c03ea4ba" providerId="AD"/>
  <p188:author id="{65B25E9A-1AEC-CDB8-BF7C-2F72226E024B}" name="Jade Butler" initials="JB" userId="S::butlerjme@nih.gov::7b24b515-199d-4657-96ba-88e7f4eb64b6" providerId="AD"/>
  <p188:author id="{56178EAF-C974-BBFD-1906-DBD5817FA2E4}" name="Lee, Tonya (NIH/OD/ORS) [E]" initials="LT([" userId="S::leet2@nih.gov::57fbb88b-16d7-4734-99ff-4c7321bba3ab" providerId="AD"/>
  <p188:author id="{9D9FC5E5-CE37-27F2-2664-B0CF2427E776}" name="Peacock, Hayley (NIH/OD) [C]" initials="PH([" userId="S::peacockh2@nih.gov::2cbba47c-bd70-4727-9135-c747094cfcde" providerId="AD"/>
  <p188:author id="{25C6D1F9-C8E6-153F-3857-52AE98027F0E}" name="Scarbrough, Sandra (NIH/OD) [E]" initials="SS([" userId="S::scarbroughs@nih.gov::9cf767cc-1bc5-4b3c-82cc-7638b71d2b7d" providerId="AD"/>
  <p188:author id="{5A5781FD-6842-1945-F336-C25A3000AFD6}" name="Pont, Leslie (NIH/OD) [E]" initials="P[" userId="S::edsallll@nih.gov::36fd6e58-09e5-40a2-abd5-dce09ff95e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andazzo, Martha (NIH/OD) [E]" initials="R[" lastIdx="55" clrIdx="6">
    <p:extLst>
      <p:ext uri="{19B8F6BF-5375-455C-9EA6-DF929625EA0E}">
        <p15:presenceInfo xmlns:p15="http://schemas.microsoft.com/office/powerpoint/2012/main" userId="S::randazzm@nih.gov::6b63f04c-e109-4010-b7ed-b9a0c03ea4ba" providerId="AD"/>
      </p:ext>
    </p:extLst>
  </p:cmAuthor>
  <p:cmAuthor id="1" name="Seibert, Felicia" initials="SF" lastIdx="40" clrIdx="0">
    <p:extLst>
      <p:ext uri="{19B8F6BF-5375-455C-9EA6-DF929625EA0E}">
        <p15:presenceInfo xmlns:p15="http://schemas.microsoft.com/office/powerpoint/2012/main" userId="S::feseibert@deloitte.com::07944b07-94aa-45a6-9682-880cc289907f" providerId="AD"/>
      </p:ext>
    </p:extLst>
  </p:cmAuthor>
  <p:cmAuthor id="8" name="Martin, Keith (NIH/OD) [E]" initials="M[" lastIdx="16" clrIdx="7">
    <p:extLst>
      <p:ext uri="{19B8F6BF-5375-455C-9EA6-DF929625EA0E}">
        <p15:presenceInfo xmlns:p15="http://schemas.microsoft.com/office/powerpoint/2012/main" userId="S::martinga2@nih.gov::7dc6294d-f709-4bae-bf97-fb447c83670e" providerId="AD"/>
      </p:ext>
    </p:extLst>
  </p:cmAuthor>
  <p:cmAuthor id="2" name="Scarbrough, Sandra (NIH/OD) [E]" initials="SS([" lastIdx="9" clrIdx="1">
    <p:extLst>
      <p:ext uri="{19B8F6BF-5375-455C-9EA6-DF929625EA0E}">
        <p15:presenceInfo xmlns:p15="http://schemas.microsoft.com/office/powerpoint/2012/main" userId="S::scarbroughs@nih.gov::9cf767cc-1bc5-4b3c-82cc-7638b71d2b7d" providerId="AD"/>
      </p:ext>
    </p:extLst>
  </p:cmAuthor>
  <p:cmAuthor id="9" name="Polera, Michelle (NIH/OD) [C]" initials="PM([" lastIdx="9" clrIdx="8">
    <p:extLst>
      <p:ext uri="{19B8F6BF-5375-455C-9EA6-DF929625EA0E}">
        <p15:presenceInfo xmlns:p15="http://schemas.microsoft.com/office/powerpoint/2012/main" userId="S::poleramc@nih.gov::3a3f4d21-2d51-4367-a2c3-0a6bd8cf9ded" providerId="AD"/>
      </p:ext>
    </p:extLst>
  </p:cmAuthor>
  <p:cmAuthor id="3" name="Fox, Meredith (NIH/NIMH) [E]" initials="FM([" lastIdx="9" clrIdx="2">
    <p:extLst>
      <p:ext uri="{19B8F6BF-5375-455C-9EA6-DF929625EA0E}">
        <p15:presenceInfo xmlns:p15="http://schemas.microsoft.com/office/powerpoint/2012/main" userId="S::mfox@nih.gov::62c7d0da-725a-41af-846e-99690d009446" providerId="AD"/>
      </p:ext>
    </p:extLst>
  </p:cmAuthor>
  <p:cmAuthor id="10" name="Aklin, Courtney (NIH/OD) [E]" initials="AC([" lastIdx="11" clrIdx="9">
    <p:extLst>
      <p:ext uri="{19B8F6BF-5375-455C-9EA6-DF929625EA0E}">
        <p15:presenceInfo xmlns:p15="http://schemas.microsoft.com/office/powerpoint/2012/main" userId="S::aklinc@nih.gov::b1a1df99-8cfd-40da-9a5d-55bc53de8daf" providerId="AD"/>
      </p:ext>
    </p:extLst>
  </p:cmAuthor>
  <p:cmAuthor id="4" name="Purohit, Ishani" initials="PI" lastIdx="2" clrIdx="3">
    <p:extLst>
      <p:ext uri="{19B8F6BF-5375-455C-9EA6-DF929625EA0E}">
        <p15:presenceInfo xmlns:p15="http://schemas.microsoft.com/office/powerpoint/2012/main" userId="S::ipurohit@deloitte.com::338733d6-60d7-44c2-a969-6e0fe6fb8972" providerId="AD"/>
      </p:ext>
    </p:extLst>
  </p:cmAuthor>
  <p:cmAuthor id="11" name="Peacock, Hayley (NIH/OD) [C]" initials="PH([" lastIdx="2" clrIdx="10">
    <p:extLst>
      <p:ext uri="{19B8F6BF-5375-455C-9EA6-DF929625EA0E}">
        <p15:presenceInfo xmlns:p15="http://schemas.microsoft.com/office/powerpoint/2012/main" userId="S::peacockh2@nih.gov::2cbba47c-bd70-4727-9135-c747094cfcde" providerId="AD"/>
      </p:ext>
    </p:extLst>
  </p:cmAuthor>
  <p:cmAuthor id="5" name="Seibert, Felicia (NIH/OD) [C]" initials="SF([" lastIdx="2" clrIdx="4">
    <p:extLst>
      <p:ext uri="{19B8F6BF-5375-455C-9EA6-DF929625EA0E}">
        <p15:presenceInfo xmlns:p15="http://schemas.microsoft.com/office/powerpoint/2012/main" userId="S::seibertfm@nih.gov::44847973-9115-45bd-a528-57f793741808" providerId="AD"/>
      </p:ext>
    </p:extLst>
  </p:cmAuthor>
  <p:cmAuthor id="12" name="Quinn, Sherry (NIH/OD) [E]" initials="QS([" lastIdx="11" clrIdx="11">
    <p:extLst>
      <p:ext uri="{19B8F6BF-5375-455C-9EA6-DF929625EA0E}">
        <p15:presenceInfo xmlns:p15="http://schemas.microsoft.com/office/powerpoint/2012/main" userId="S::squinn@nih.gov::e72ccc36-44fc-40c6-9634-ff9c1e2465ed" providerId="AD"/>
      </p:ext>
    </p:extLst>
  </p:cmAuthor>
  <p:cmAuthor id="6" name="Landis, Erica (NIH/OD) [E]" initials="L[" lastIdx="7" clrIdx="5">
    <p:extLst>
      <p:ext uri="{19B8F6BF-5375-455C-9EA6-DF929625EA0E}">
        <p15:presenceInfo xmlns:p15="http://schemas.microsoft.com/office/powerpoint/2012/main" userId="S::landiseg@nih.gov::d808288f-dde7-4db7-8ca3-b035b6ca3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A83"/>
    <a:srgbClr val="F3F07C"/>
    <a:srgbClr val="004F91"/>
    <a:srgbClr val="EDF7FF"/>
    <a:srgbClr val="D4EAFE"/>
    <a:srgbClr val="0F4071"/>
    <a:srgbClr val="5F9127"/>
    <a:srgbClr val="52A07B"/>
    <a:srgbClr val="CDE7F7"/>
    <a:srgbClr val="FF97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A36045-349E-4134-8BAC-3D7843D06721}" v="692" dt="2024-07-24T15:53:24.742"/>
    <p1510:client id="{DFFE70F3-0372-4AE1-BBEE-8B8B4C6DAD74}" v="13" dt="2024-07-24T19:47:38.2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B23BA7-8D21-42CA-AF28-71A667805A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929934D-4C66-426D-936A-E1FAB98958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70F2AF-7AE8-4DE8-A7D7-6FD7C664D6C4}" type="datetimeFigureOut">
              <a:rPr lang="en-US" smtClean="0"/>
              <a:t>9/18/2024</a:t>
            </a:fld>
            <a:endParaRPr lang="en-US"/>
          </a:p>
        </p:txBody>
      </p:sp>
      <p:sp>
        <p:nvSpPr>
          <p:cNvPr id="4" name="Footer Placeholder 3">
            <a:extLst>
              <a:ext uri="{FF2B5EF4-FFF2-40B4-BE49-F238E27FC236}">
                <a16:creationId xmlns:a16="http://schemas.microsoft.com/office/drawing/2014/main" id="{7FEC6BDB-7D59-4D81-9414-5DC3B14FDE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8F3CE23-6E72-4F62-8D88-2BAE6D12AA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E5470F-0E82-4F78-AC7F-C29E597C6B2D}" type="slidenum">
              <a:rPr lang="en-US" smtClean="0"/>
              <a:t>‹#›</a:t>
            </a:fld>
            <a:endParaRPr lang="en-US"/>
          </a:p>
        </p:txBody>
      </p:sp>
    </p:spTree>
    <p:extLst>
      <p:ext uri="{BB962C8B-B14F-4D97-AF65-F5344CB8AC3E}">
        <p14:creationId xmlns:p14="http://schemas.microsoft.com/office/powerpoint/2010/main" val="1917965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A1E8C-04C8-4362-AEC3-724A1921FF97}"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217D6-260D-405D-B6B6-1850A957C7D3}" type="slidenum">
              <a:rPr lang="en-US" smtClean="0"/>
              <a:t>‹#›</a:t>
            </a:fld>
            <a:endParaRPr lang="en-US"/>
          </a:p>
        </p:txBody>
      </p:sp>
    </p:spTree>
    <p:extLst>
      <p:ext uri="{BB962C8B-B14F-4D97-AF65-F5344CB8AC3E}">
        <p14:creationId xmlns:p14="http://schemas.microsoft.com/office/powerpoint/2010/main" val="2369279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1</a:t>
            </a:fld>
            <a:endParaRPr lang="en-US"/>
          </a:p>
        </p:txBody>
      </p:sp>
    </p:spTree>
    <p:extLst>
      <p:ext uri="{BB962C8B-B14F-4D97-AF65-F5344CB8AC3E}">
        <p14:creationId xmlns:p14="http://schemas.microsoft.com/office/powerpoint/2010/main" val="2214262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12</a:t>
            </a:fld>
            <a:endParaRPr lang="en-US"/>
          </a:p>
        </p:txBody>
      </p:sp>
    </p:spTree>
    <p:extLst>
      <p:ext uri="{BB962C8B-B14F-4D97-AF65-F5344CB8AC3E}">
        <p14:creationId xmlns:p14="http://schemas.microsoft.com/office/powerpoint/2010/main" val="1303828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13</a:t>
            </a:fld>
            <a:endParaRPr lang="en-US"/>
          </a:p>
        </p:txBody>
      </p:sp>
    </p:spTree>
    <p:extLst>
      <p:ext uri="{BB962C8B-B14F-4D97-AF65-F5344CB8AC3E}">
        <p14:creationId xmlns:p14="http://schemas.microsoft.com/office/powerpoint/2010/main" val="3222758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14</a:t>
            </a:fld>
            <a:endParaRPr lang="en-US"/>
          </a:p>
        </p:txBody>
      </p:sp>
    </p:spTree>
    <p:extLst>
      <p:ext uri="{BB962C8B-B14F-4D97-AF65-F5344CB8AC3E}">
        <p14:creationId xmlns:p14="http://schemas.microsoft.com/office/powerpoint/2010/main" val="1453991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15</a:t>
            </a:fld>
            <a:endParaRPr lang="en-US"/>
          </a:p>
        </p:txBody>
      </p:sp>
    </p:spTree>
    <p:extLst>
      <p:ext uri="{BB962C8B-B14F-4D97-AF65-F5344CB8AC3E}">
        <p14:creationId xmlns:p14="http://schemas.microsoft.com/office/powerpoint/2010/main" val="2236924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16</a:t>
            </a:fld>
            <a:endParaRPr lang="en-US"/>
          </a:p>
        </p:txBody>
      </p:sp>
    </p:spTree>
    <p:extLst>
      <p:ext uri="{BB962C8B-B14F-4D97-AF65-F5344CB8AC3E}">
        <p14:creationId xmlns:p14="http://schemas.microsoft.com/office/powerpoint/2010/main" val="1710485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17</a:t>
            </a:fld>
            <a:endParaRPr lang="en-US"/>
          </a:p>
        </p:txBody>
      </p:sp>
    </p:spTree>
    <p:extLst>
      <p:ext uri="{BB962C8B-B14F-4D97-AF65-F5344CB8AC3E}">
        <p14:creationId xmlns:p14="http://schemas.microsoft.com/office/powerpoint/2010/main" val="2024257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18</a:t>
            </a:fld>
            <a:endParaRPr lang="en-US"/>
          </a:p>
        </p:txBody>
      </p:sp>
    </p:spTree>
    <p:extLst>
      <p:ext uri="{BB962C8B-B14F-4D97-AF65-F5344CB8AC3E}">
        <p14:creationId xmlns:p14="http://schemas.microsoft.com/office/powerpoint/2010/main" val="1714119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19</a:t>
            </a:fld>
            <a:endParaRPr lang="en-US"/>
          </a:p>
        </p:txBody>
      </p:sp>
    </p:spTree>
    <p:extLst>
      <p:ext uri="{BB962C8B-B14F-4D97-AF65-F5344CB8AC3E}">
        <p14:creationId xmlns:p14="http://schemas.microsoft.com/office/powerpoint/2010/main" val="3800331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20</a:t>
            </a:fld>
            <a:endParaRPr lang="en-US"/>
          </a:p>
        </p:txBody>
      </p:sp>
    </p:spTree>
    <p:extLst>
      <p:ext uri="{BB962C8B-B14F-4D97-AF65-F5344CB8AC3E}">
        <p14:creationId xmlns:p14="http://schemas.microsoft.com/office/powerpoint/2010/main" val="101128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21</a:t>
            </a:fld>
            <a:endParaRPr lang="en-US"/>
          </a:p>
        </p:txBody>
      </p:sp>
    </p:spTree>
    <p:extLst>
      <p:ext uri="{BB962C8B-B14F-4D97-AF65-F5344CB8AC3E}">
        <p14:creationId xmlns:p14="http://schemas.microsoft.com/office/powerpoint/2010/main" val="3887615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2</a:t>
            </a:fld>
            <a:endParaRPr lang="en-US"/>
          </a:p>
        </p:txBody>
      </p:sp>
    </p:spTree>
    <p:extLst>
      <p:ext uri="{BB962C8B-B14F-4D97-AF65-F5344CB8AC3E}">
        <p14:creationId xmlns:p14="http://schemas.microsoft.com/office/powerpoint/2010/main" val="168593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22</a:t>
            </a:fld>
            <a:endParaRPr lang="en-US"/>
          </a:p>
        </p:txBody>
      </p:sp>
    </p:spTree>
    <p:extLst>
      <p:ext uri="{BB962C8B-B14F-4D97-AF65-F5344CB8AC3E}">
        <p14:creationId xmlns:p14="http://schemas.microsoft.com/office/powerpoint/2010/main" val="1869756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24</a:t>
            </a:fld>
            <a:endParaRPr lang="en-US"/>
          </a:p>
        </p:txBody>
      </p:sp>
    </p:spTree>
    <p:extLst>
      <p:ext uri="{BB962C8B-B14F-4D97-AF65-F5344CB8AC3E}">
        <p14:creationId xmlns:p14="http://schemas.microsoft.com/office/powerpoint/2010/main" val="4086573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77CB3-5632-4E7F-849B-114208B2F2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365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B4453-30BB-4AD3-8E47-8D90C09043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018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4</a:t>
            </a:fld>
            <a:endParaRPr lang="en-US"/>
          </a:p>
        </p:txBody>
      </p:sp>
    </p:spTree>
    <p:extLst>
      <p:ext uri="{BB962C8B-B14F-4D97-AF65-F5344CB8AC3E}">
        <p14:creationId xmlns:p14="http://schemas.microsoft.com/office/powerpoint/2010/main" val="25098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5</a:t>
            </a:fld>
            <a:endParaRPr lang="en-US"/>
          </a:p>
        </p:txBody>
      </p:sp>
    </p:spTree>
    <p:extLst>
      <p:ext uri="{BB962C8B-B14F-4D97-AF65-F5344CB8AC3E}">
        <p14:creationId xmlns:p14="http://schemas.microsoft.com/office/powerpoint/2010/main" val="1426354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6</a:t>
            </a:fld>
            <a:endParaRPr lang="en-US"/>
          </a:p>
        </p:txBody>
      </p:sp>
    </p:spTree>
    <p:extLst>
      <p:ext uri="{BB962C8B-B14F-4D97-AF65-F5344CB8AC3E}">
        <p14:creationId xmlns:p14="http://schemas.microsoft.com/office/powerpoint/2010/main" val="2631927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7</a:t>
            </a:fld>
            <a:endParaRPr lang="en-US"/>
          </a:p>
        </p:txBody>
      </p:sp>
    </p:spTree>
    <p:extLst>
      <p:ext uri="{BB962C8B-B14F-4D97-AF65-F5344CB8AC3E}">
        <p14:creationId xmlns:p14="http://schemas.microsoft.com/office/powerpoint/2010/main" val="1228961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9</a:t>
            </a:fld>
            <a:endParaRPr lang="en-US"/>
          </a:p>
        </p:txBody>
      </p:sp>
    </p:spTree>
    <p:extLst>
      <p:ext uri="{BB962C8B-B14F-4D97-AF65-F5344CB8AC3E}">
        <p14:creationId xmlns:p14="http://schemas.microsoft.com/office/powerpoint/2010/main" val="723593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10</a:t>
            </a:fld>
            <a:endParaRPr lang="en-US"/>
          </a:p>
        </p:txBody>
      </p:sp>
    </p:spTree>
    <p:extLst>
      <p:ext uri="{BB962C8B-B14F-4D97-AF65-F5344CB8AC3E}">
        <p14:creationId xmlns:p14="http://schemas.microsoft.com/office/powerpoint/2010/main" val="2823268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9BB217D6-260D-405D-B6B6-1850A957C7D3}" type="slidenum">
              <a:rPr lang="en-US" smtClean="0"/>
              <a:t>11</a:t>
            </a:fld>
            <a:endParaRPr lang="en-US"/>
          </a:p>
        </p:txBody>
      </p:sp>
    </p:spTree>
    <p:extLst>
      <p:ext uri="{BB962C8B-B14F-4D97-AF65-F5344CB8AC3E}">
        <p14:creationId xmlns:p14="http://schemas.microsoft.com/office/powerpoint/2010/main" val="449256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69332"/>
          </a:xfrm>
          <a:prstGeom prst="rect">
            <a:avLst/>
          </a:prstGeom>
        </p:spPr>
        <p:txBody>
          <a:bodyPr wrap="square" lIns="0" tIns="0" rIns="0" bIns="0">
            <a:spAutoFit/>
          </a:bodyPr>
          <a:lstStyle>
            <a:lvl1pPr>
              <a:defRPr sz="2400" b="1" i="0">
                <a:solidFill>
                  <a:srgbClr val="F1F1F1"/>
                </a:solidFill>
                <a:latin typeface="Arial"/>
                <a:cs typeface="Arial"/>
              </a:defRPr>
            </a:lvl1pPr>
          </a:lstStyle>
          <a:p>
            <a:endParaRPr/>
          </a:p>
        </p:txBody>
      </p:sp>
      <p:sp>
        <p:nvSpPr>
          <p:cNvPr id="3" name="Holder 3"/>
          <p:cNvSpPr>
            <a:spLocks noGrp="1"/>
          </p:cNvSpPr>
          <p:nvPr>
            <p:ph type="subTitle" idx="4"/>
          </p:nvPr>
        </p:nvSpPr>
        <p:spPr>
          <a:xfrm>
            <a:off x="1828800" y="3840480"/>
            <a:ext cx="8534400" cy="492443"/>
          </a:xfrm>
          <a:prstGeom prst="rect">
            <a:avLst/>
          </a:prstGeom>
        </p:spPr>
        <p:txBody>
          <a:bodyPr wrap="square" lIns="0" tIns="0" rIns="0" bIns="0">
            <a:spAutoFit/>
          </a:bodyPr>
          <a:lstStyle>
            <a:lvl1pPr>
              <a:defRPr sz="32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65086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F1F1F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2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2277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F1F1F1"/>
                </a:solidFill>
                <a:latin typeface="Arial"/>
                <a:cs typeface="Arial"/>
              </a:defRPr>
            </a:lvl1pPr>
          </a:lstStyle>
          <a:p>
            <a:endParaRPr/>
          </a:p>
        </p:txBody>
      </p:sp>
      <p:sp>
        <p:nvSpPr>
          <p:cNvPr id="3" name="Holder 3"/>
          <p:cNvSpPr>
            <a:spLocks noGrp="1"/>
          </p:cNvSpPr>
          <p:nvPr>
            <p:ph sz="half" idx="2"/>
          </p:nvPr>
        </p:nvSpPr>
        <p:spPr>
          <a:xfrm>
            <a:off x="609600" y="1577340"/>
            <a:ext cx="530352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20318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F1F1F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3681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9649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F1F1F1"/>
          </a:solidFill>
        </p:spPr>
        <p:txBody>
          <a:bodyPr wrap="square" lIns="0" tIns="0" rIns="0" bIns="0" rtlCol="0"/>
          <a:lstStyle/>
          <a:p>
            <a:endParaRPr sz="1800"/>
          </a:p>
        </p:txBody>
      </p:sp>
      <p:sp>
        <p:nvSpPr>
          <p:cNvPr id="7" name="Rectangle 6">
            <a:extLst>
              <a:ext uri="{FF2B5EF4-FFF2-40B4-BE49-F238E27FC236}">
                <a16:creationId xmlns:a16="http://schemas.microsoft.com/office/drawing/2014/main" id="{B6E8DD53-AA04-6F00-4063-9138324E4486}"/>
              </a:ext>
            </a:extLst>
          </p:cNvPr>
          <p:cNvSpPr/>
          <p:nvPr userDrawn="1"/>
        </p:nvSpPr>
        <p:spPr>
          <a:xfrm>
            <a:off x="1" y="6248400"/>
            <a:ext cx="12190985"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bg object 17"/>
          <p:cNvPicPr/>
          <p:nvPr/>
        </p:nvPicPr>
        <p:blipFill>
          <a:blip r:embed="rId7" cstate="print"/>
          <a:stretch>
            <a:fillRect/>
          </a:stretch>
        </p:blipFill>
        <p:spPr>
          <a:xfrm>
            <a:off x="0" y="838201"/>
            <a:ext cx="12193016" cy="70103"/>
          </a:xfrm>
          <a:prstGeom prst="rect">
            <a:avLst/>
          </a:prstGeom>
        </p:spPr>
      </p:pic>
      <p:sp>
        <p:nvSpPr>
          <p:cNvPr id="18" name="bg object 18"/>
          <p:cNvSpPr/>
          <p:nvPr/>
        </p:nvSpPr>
        <p:spPr>
          <a:xfrm>
            <a:off x="0" y="0"/>
            <a:ext cx="12192000" cy="838200"/>
          </a:xfrm>
          <a:custGeom>
            <a:avLst/>
            <a:gdLst/>
            <a:ahLst/>
            <a:cxnLst/>
            <a:rect l="l" t="t" r="r" b="b"/>
            <a:pathLst>
              <a:path w="9144000" h="838200">
                <a:moveTo>
                  <a:pt x="9144000" y="0"/>
                </a:moveTo>
                <a:lnTo>
                  <a:pt x="0" y="0"/>
                </a:lnTo>
                <a:lnTo>
                  <a:pt x="0" y="838200"/>
                </a:lnTo>
                <a:lnTo>
                  <a:pt x="9144000" y="838200"/>
                </a:lnTo>
                <a:lnTo>
                  <a:pt x="9144000" y="0"/>
                </a:lnTo>
                <a:close/>
              </a:path>
            </a:pathLst>
          </a:custGeom>
          <a:solidFill>
            <a:srgbClr val="1F5489"/>
          </a:solidFill>
        </p:spPr>
        <p:txBody>
          <a:bodyPr wrap="square" lIns="0" tIns="0" rIns="0" bIns="0" rtlCol="0"/>
          <a:lstStyle/>
          <a:p>
            <a:endParaRPr sz="1800"/>
          </a:p>
        </p:txBody>
      </p:sp>
      <p:sp>
        <p:nvSpPr>
          <p:cNvPr id="19" name="bg object 19"/>
          <p:cNvSpPr/>
          <p:nvPr/>
        </p:nvSpPr>
        <p:spPr>
          <a:xfrm>
            <a:off x="0" y="0"/>
            <a:ext cx="12192000" cy="838200"/>
          </a:xfrm>
          <a:custGeom>
            <a:avLst/>
            <a:gdLst/>
            <a:ahLst/>
            <a:cxnLst/>
            <a:rect l="l" t="t" r="r" b="b"/>
            <a:pathLst>
              <a:path w="9144000" h="838200">
                <a:moveTo>
                  <a:pt x="0" y="0"/>
                </a:moveTo>
                <a:lnTo>
                  <a:pt x="9144000" y="0"/>
                </a:lnTo>
                <a:lnTo>
                  <a:pt x="9144000" y="838200"/>
                </a:lnTo>
                <a:lnTo>
                  <a:pt x="0" y="838200"/>
                </a:lnTo>
                <a:lnTo>
                  <a:pt x="0" y="0"/>
                </a:lnTo>
                <a:close/>
              </a:path>
            </a:pathLst>
          </a:custGeom>
          <a:ln w="9525">
            <a:solidFill>
              <a:srgbClr val="005494"/>
            </a:solidFill>
          </a:ln>
        </p:spPr>
        <p:txBody>
          <a:bodyPr wrap="square" lIns="0" tIns="0" rIns="0" bIns="0" rtlCol="0"/>
          <a:lstStyle/>
          <a:p>
            <a:endParaRPr sz="1800"/>
          </a:p>
        </p:txBody>
      </p:sp>
      <p:sp>
        <p:nvSpPr>
          <p:cNvPr id="23" name="bg object 23"/>
          <p:cNvSpPr/>
          <p:nvPr/>
        </p:nvSpPr>
        <p:spPr>
          <a:xfrm>
            <a:off x="1015" y="6248400"/>
            <a:ext cx="12192000" cy="0"/>
          </a:xfrm>
          <a:custGeom>
            <a:avLst/>
            <a:gdLst/>
            <a:ahLst/>
            <a:cxnLst/>
            <a:rect l="l" t="t" r="r" b="b"/>
            <a:pathLst>
              <a:path w="9144000">
                <a:moveTo>
                  <a:pt x="0" y="0"/>
                </a:moveTo>
                <a:lnTo>
                  <a:pt x="9144000" y="0"/>
                </a:lnTo>
              </a:path>
            </a:pathLst>
          </a:custGeom>
          <a:ln w="38100">
            <a:solidFill>
              <a:srgbClr val="E4B539"/>
            </a:solidFill>
          </a:ln>
        </p:spPr>
        <p:txBody>
          <a:bodyPr wrap="square" lIns="0" tIns="0" rIns="0" bIns="0" rtlCol="0"/>
          <a:lstStyle/>
          <a:p>
            <a:endParaRPr sz="1800"/>
          </a:p>
        </p:txBody>
      </p:sp>
      <p:sp>
        <p:nvSpPr>
          <p:cNvPr id="2" name="Holder 2"/>
          <p:cNvSpPr>
            <a:spLocks noGrp="1"/>
          </p:cNvSpPr>
          <p:nvPr>
            <p:ph type="title"/>
          </p:nvPr>
        </p:nvSpPr>
        <p:spPr>
          <a:xfrm>
            <a:off x="3447060" y="21035"/>
            <a:ext cx="8538925" cy="369332"/>
          </a:xfrm>
          <a:prstGeom prst="rect">
            <a:avLst/>
          </a:prstGeom>
        </p:spPr>
        <p:txBody>
          <a:bodyPr wrap="square" lIns="0" tIns="0" rIns="0" bIns="0">
            <a:spAutoFit/>
          </a:bodyPr>
          <a:lstStyle>
            <a:lvl1pPr>
              <a:defRPr sz="2400" b="1" i="0">
                <a:solidFill>
                  <a:srgbClr val="F1F1F1"/>
                </a:solidFill>
                <a:latin typeface="Arial"/>
                <a:cs typeface="Arial"/>
              </a:defRPr>
            </a:lvl1pPr>
          </a:lstStyle>
          <a:p>
            <a:endParaRPr/>
          </a:p>
        </p:txBody>
      </p:sp>
      <p:sp>
        <p:nvSpPr>
          <p:cNvPr id="3" name="Holder 3"/>
          <p:cNvSpPr>
            <a:spLocks noGrp="1"/>
          </p:cNvSpPr>
          <p:nvPr>
            <p:ph type="body" idx="1"/>
          </p:nvPr>
        </p:nvSpPr>
        <p:spPr>
          <a:xfrm>
            <a:off x="713364" y="1231057"/>
            <a:ext cx="6471073" cy="492443"/>
          </a:xfrm>
          <a:prstGeom prst="rect">
            <a:avLst/>
          </a:prstGeom>
        </p:spPr>
        <p:txBody>
          <a:bodyPr wrap="square" lIns="0" tIns="0" rIns="0" bIns="0">
            <a:spAutoFit/>
          </a:bodyPr>
          <a:lstStyle>
            <a:lvl1pPr>
              <a:defRPr sz="32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9/18/2024</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8" name="bg object 22">
            <a:extLst>
              <a:ext uri="{FF2B5EF4-FFF2-40B4-BE49-F238E27FC236}">
                <a16:creationId xmlns:a16="http://schemas.microsoft.com/office/drawing/2014/main" id="{E87B5DEA-08B3-4566-5CA4-62D1E14752B6}"/>
              </a:ext>
            </a:extLst>
          </p:cNvPr>
          <p:cNvPicPr/>
          <p:nvPr userDrawn="1"/>
        </p:nvPicPr>
        <p:blipFill>
          <a:blip r:embed="rId8" cstate="print"/>
          <a:stretch>
            <a:fillRect/>
          </a:stretch>
        </p:blipFill>
        <p:spPr>
          <a:xfrm>
            <a:off x="452626" y="278055"/>
            <a:ext cx="1752823" cy="248893"/>
          </a:xfrm>
          <a:prstGeom prst="rect">
            <a:avLst/>
          </a:prstGeom>
        </p:spPr>
      </p:pic>
      <p:pic>
        <p:nvPicPr>
          <p:cNvPr id="9" name="bg object 20">
            <a:extLst>
              <a:ext uri="{FF2B5EF4-FFF2-40B4-BE49-F238E27FC236}">
                <a16:creationId xmlns:a16="http://schemas.microsoft.com/office/drawing/2014/main" id="{BEA20F07-CDBE-3A5B-ABD7-7BC869B725FC}"/>
              </a:ext>
            </a:extLst>
          </p:cNvPr>
          <p:cNvPicPr/>
          <p:nvPr userDrawn="1"/>
        </p:nvPicPr>
        <p:blipFill>
          <a:blip r:embed="rId9" cstate="print"/>
          <a:stretch>
            <a:fillRect/>
          </a:stretch>
        </p:blipFill>
        <p:spPr>
          <a:xfrm>
            <a:off x="2255586" y="6516488"/>
            <a:ext cx="374916" cy="95345"/>
          </a:xfrm>
          <a:prstGeom prst="rect">
            <a:avLst/>
          </a:prstGeom>
        </p:spPr>
      </p:pic>
      <p:pic>
        <p:nvPicPr>
          <p:cNvPr id="10" name="bg object 21">
            <a:extLst>
              <a:ext uri="{FF2B5EF4-FFF2-40B4-BE49-F238E27FC236}">
                <a16:creationId xmlns:a16="http://schemas.microsoft.com/office/drawing/2014/main" id="{EE072660-20A4-5996-DC6B-4427038A7538}"/>
              </a:ext>
            </a:extLst>
          </p:cNvPr>
          <p:cNvPicPr/>
          <p:nvPr userDrawn="1"/>
        </p:nvPicPr>
        <p:blipFill>
          <a:blip r:embed="rId10" cstate="print"/>
          <a:stretch>
            <a:fillRect/>
          </a:stretch>
        </p:blipFill>
        <p:spPr>
          <a:xfrm>
            <a:off x="381000" y="6400800"/>
            <a:ext cx="1828754" cy="341339"/>
          </a:xfrm>
          <a:prstGeom prst="rect">
            <a:avLst/>
          </a:prstGeom>
        </p:spPr>
      </p:pic>
    </p:spTree>
    <p:extLst>
      <p:ext uri="{BB962C8B-B14F-4D97-AF65-F5344CB8AC3E}">
        <p14:creationId xmlns:p14="http://schemas.microsoft.com/office/powerpoint/2010/main" val="287457731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hyperlink" Target="https://www.mindbodygreen.com/articles/six-types-of-boundaries-and-what-healthy-boundaries-look-like-for-each"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hyperlink" Target="https://www.berkeleywellbeing.com/boundaries.html" TargetMode="External"/><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forbes.com/sites/carolinecastrillon/2019/07/18/10-ways-to-set-healthy-boundaries-at-work/?sh=32befb007497"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realsimple.com/health/mind-mood/emotional-health/how-to-set-boundari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hyperlink" Target="https://www.nytimes.com/2021/06/23/technology/personaltech/hybrid-workplace-tech-tools.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hyperlink" Target="https://www.forbes.com/sites/forbescoachescouncil/2021/08/04/five-immediate-steps-for-holding-yourself-accountable/?sh=180eded733cc" TargetMode="External"/><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strategy-business.com/article/How-healthy-boundaries-build-trust-in-the-workplac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forbes.com/sites/shanesnow/2020/04/13/how-to-set-boundaries-at-work-when-its-hard-especially-when-remot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today.com/tmrw/how-talk-about-mental-health-concerns-your-boss-t228028/" TargetMode="External"/><Relationship Id="rId4" Type="http://schemas.openxmlformats.org/officeDocument/2006/relationships/hyperlink" Target="https://www.forbes.com/sites/carolinecastrillon/2021/02/21/how-to-talk-to-your-boss-about-burnout/"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hbr.org/2021/06/words-and-phrases-to-avoid-in-a-difficult-conversation?ab=at_art_art_1x4_s02" TargetMode="External"/><Relationship Id="rId3" Type="http://schemas.openxmlformats.org/officeDocument/2006/relationships/image" Target="../media/image6.png"/><Relationship Id="rId7" Type="http://schemas.openxmlformats.org/officeDocument/2006/relationships/hyperlink" Target="https://hbr.org/2015/01/how-to-handle-difficult-conversations-at-wor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hbr.org/2019/01/4-things-to-do-before-a-tough-conversation" TargetMode="External"/><Relationship Id="rId5" Type="http://schemas.openxmlformats.org/officeDocument/2006/relationships/hyperlink" Target="https://hbr.org/2017/05/how-to-have-difficult-conversations-when-you-dont-like-conflict?registration=success" TargetMode="Externa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8" Type="http://schemas.openxmlformats.org/officeDocument/2006/relationships/hyperlink" Target="https://wellnessatnih.ors.od.nih.gov/MentalWellbeing/Pages/default.aspx" TargetMode="External"/><Relationship Id="rId13" Type="http://schemas.openxmlformats.org/officeDocument/2006/relationships/hyperlink" Target="https://wellnessatnih.ors.od.nih.gov/Documents/Mindful-ED-Weekly-Practice-Schedule%20(1).pdf" TargetMode="External"/><Relationship Id="rId3" Type="http://schemas.openxmlformats.org/officeDocument/2006/relationships/hyperlink" Target="https://wellnessatnih.ors.od.nih.gov/Fitness/Pages/default.aspx" TargetMode="External"/><Relationship Id="rId7" Type="http://schemas.openxmlformats.org/officeDocument/2006/relationships/hyperlink" Target="https://wellnessatnih.ors.od.nih.gov/HealthSafety/Pages/default.aspx" TargetMode="External"/><Relationship Id="rId12" Type="http://schemas.openxmlformats.org/officeDocument/2006/relationships/hyperlink" Target="https://gcc02.safelinks.protection.outlook.com/?url=https%3A%2F%2Fcldcentral.usalearning.gov%2Fpluginfile.php%2F275283%2Fmod_page%2Fcontent%2F237%2FAAA%2520Mindful%2520Leader%2520Qualities%2520Pod.mp4%3Ftime%3D1710975627052&amp;data=05%7C02%7Cleslie.pont%40nih.gov%7C51fb6a490ab7407c101508dc6a1f5b20%7C14b77578977342d58507251ca2dc2b06%7C0%7C0%7C638501930166932321%7CUnknown%7CTWFpbGZsb3d8eyJWIjoiMC4wLjAwMDAiLCJQIjoiV2luMzIiLCJBTiI6Ik1haWwiLCJXVCI6Mn0%3D%7C0%7C%7C%7C&amp;sdata=apt4VVDoz2GwIzDrQd8gKIySSsN64%2F%2B5GTYYAP%2B69nA%3D&amp;reserved=0" TargetMode="External"/><Relationship Id="rId2" Type="http://schemas.openxmlformats.org/officeDocument/2006/relationships/notesSlide" Target="../notesSlides/notesSlide22.xml"/><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wellnessatnih.ors.od.nih.gov/WorkLife/Pages/default.aspx" TargetMode="External"/><Relationship Id="rId11" Type="http://schemas.openxmlformats.org/officeDocument/2006/relationships/hyperlink" Target="https://nih.zoomgov.com/j/1617040108" TargetMode="External"/><Relationship Id="rId5" Type="http://schemas.openxmlformats.org/officeDocument/2006/relationships/hyperlink" Target="https://wellnessatnih.ors.od.nih.gov/Nutrition/Pages/default.aspx" TargetMode="External"/><Relationship Id="rId15" Type="http://schemas.openxmlformats.org/officeDocument/2006/relationships/hyperlink" Target="https://wellnessatnih.ors.od.nih.gov/Documents/Mindful-Approaches-to-AI-Webinar-Series.pdf" TargetMode="External"/><Relationship Id="rId10" Type="http://schemas.openxmlformats.org/officeDocument/2006/relationships/hyperlink" Target="mailto:Mindful-FED-subscribe-request@listserv.gsa.gov" TargetMode="External"/><Relationship Id="rId4" Type="http://schemas.openxmlformats.org/officeDocument/2006/relationships/hyperlink" Target="https://wellnessatnih.ors.od.nih.gov/mindfulness-resiliency/Pages/default.aspx" TargetMode="External"/><Relationship Id="rId9" Type="http://schemas.openxmlformats.org/officeDocument/2006/relationships/image" Target="../media/image38.png"/><Relationship Id="rId14" Type="http://schemas.openxmlformats.org/officeDocument/2006/relationships/hyperlink" Target="https://gcc02.safelinks.protection.outlook.com/?url=https%3A%2F%2Fcldcentral.usalearning.gov%2Fmod%2Fpage%2Fview.php%3Fid%3D128316&amp;data=05%7C02%7Cleslie.pont%40nih.gov%7C51fb6a490ab7407c101508dc6a1f5b20%7C14b77578977342d58507251ca2dc2b06%7C0%7C0%7C638501930166941317%7CUnknown%7CTWFpbGZsb3d8eyJWIjoiMC4wLjAwMDAiLCJQIjoiV2luMzIiLCJBTiI6Ik1haWwiLCJXVCI6Mn0%3D%7C0%7C%7C%7C&amp;sdata=1KMhz3iCvg22ktjdUXoBGVZK3h%2FauCpUHrKrbEfmHlA%3D&amp;reserved=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ellnessatnih.ors.od.nih.gov/Pages/default.aspx" TargetMode="External"/><Relationship Id="rId7" Type="http://schemas.openxmlformats.org/officeDocument/2006/relationships/hyperlink" Target="https://gcc02.safelinks.protection.outlook.com/?url=https%3A%2F%2Fwww.facebook.com%2Fgroups%2F130994131666198&amp;data=05%7C02%7Cpeacockh2%40od.nih.gov%7C17a3bf9e83324ebb6ac308dc6de28be8%7C14b77578977342d58507251ca2dc2b06%7C0%7C0%7C638506066981720027%7CUnknown%7CTWFpbGZsb3d8eyJWIjoiMC4wLjAwMDAiLCJQIjoiV2luMzIiLCJBTiI6Ik1haWwiLCJXVCI6Mn0%3D%7C0%7C%7C%7C&amp;sdata=5CjQSEHoliMkfCrlHMUoWI0T%2FNqGMcc4fEy23C3d2B4%3D&amp;reserved=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gcc02.safelinks.protection.outlook.com/?url=https%3A%2F%2Fgo.usa.gov%2FxAsmm&amp;data=05%7C02%7Cpeacockh2%40od.nih.gov%7C17a3bf9e83324ebb6ac308dc6de28be8%7C14b77578977342d58507251ca2dc2b06%7C0%7C0%7C638506066981711406%7CUnknown%7CTWFpbGZsb3d8eyJWIjoiMC4wLjAwMDAiLCJQIjoiV2luMzIiLCJBTiI6Ik1haWwiLCJXVCI6Mn0%3D%7C0%7C%7C%7C&amp;sdata=e5hwP0nz0Ip5dXb5GE3zQLjMgWSk0haEiaefz9rIjww%3D&amp;reserved=0" TargetMode="External"/><Relationship Id="rId5" Type="http://schemas.openxmlformats.org/officeDocument/2006/relationships/hyperlink" Target="https://govemployee.com/nih/rw-services-membership/fitness-home/group-classes/" TargetMode="External"/><Relationship Id="rId4" Type="http://schemas.openxmlformats.org/officeDocument/2006/relationships/hyperlink" Target="https://wellnessatnih.ors.od.nih.gov/news/Pages/default.aspx" TargetMode="Externa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apa.org/pubs/reports/work-in-america/2023-workplace-health-well-being#SnippetTab" TargetMode="External"/><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health.harvard.edu/staying-healthy/understanding-the-stress-response"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newsinhealth.nih.gov/2014/12/feeling-stress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4">
            <a:extLst>
              <a:ext uri="{FF2B5EF4-FFF2-40B4-BE49-F238E27FC236}">
                <a16:creationId xmlns:a16="http://schemas.microsoft.com/office/drawing/2014/main" id="{47D4B133-E6A9-2D00-73BC-865A5BFC53D0}"/>
              </a:ext>
            </a:extLst>
          </p:cNvPr>
          <p:cNvSpPr>
            <a:spLocks noGrp="1"/>
          </p:cNvSpPr>
          <p:nvPr>
            <p:ph type="title"/>
          </p:nvPr>
        </p:nvSpPr>
        <p:spPr>
          <a:xfrm>
            <a:off x="345607" y="2284944"/>
            <a:ext cx="6274550" cy="1431161"/>
          </a:xfrm>
        </p:spPr>
        <p:txBody>
          <a:bodyPr anchor="ctr"/>
          <a:lstStyle/>
          <a:p>
            <a:pPr lvl="0" algn="ctr">
              <a:lnSpc>
                <a:spcPct val="100000"/>
              </a:lnSpc>
              <a:spcAft>
                <a:spcPts val="1200"/>
              </a:spcAft>
              <a:defRPr/>
            </a:pPr>
            <a:r>
              <a:rPr lang="en-US" sz="3100" b="1">
                <a:solidFill>
                  <a:srgbClr val="000000"/>
                </a:solidFill>
                <a:latin typeface="Arial" panose="020B0604020202020204" pitchFamily="34" charset="0"/>
                <a:cs typeface="Arial" panose="020B0604020202020204" pitchFamily="34" charset="0"/>
              </a:rPr>
              <a:t>Wellness Workshop: </a:t>
            </a:r>
            <a:br>
              <a:rPr lang="en-US" sz="3100" b="1">
                <a:solidFill>
                  <a:srgbClr val="000000"/>
                </a:solidFill>
                <a:latin typeface="Arial" panose="020B0604020202020204" pitchFamily="34" charset="0"/>
                <a:cs typeface="Arial" panose="020B0604020202020204" pitchFamily="34" charset="0"/>
              </a:rPr>
            </a:br>
            <a:r>
              <a:rPr lang="en-US" sz="3100" b="1">
                <a:solidFill>
                  <a:srgbClr val="000000"/>
                </a:solidFill>
                <a:latin typeface="Arial" panose="020B0604020202020204" pitchFamily="34" charset="0"/>
                <a:cs typeface="Arial" panose="020B0604020202020204" pitchFamily="34" charset="0"/>
              </a:rPr>
              <a:t>Setting Boundaries &amp; </a:t>
            </a:r>
            <a:br>
              <a:rPr lang="en-US" sz="3100" b="1">
                <a:solidFill>
                  <a:srgbClr val="000000"/>
                </a:solidFill>
                <a:latin typeface="Arial" panose="020B0604020202020204" pitchFamily="34" charset="0"/>
                <a:cs typeface="Arial" panose="020B0604020202020204" pitchFamily="34" charset="0"/>
              </a:rPr>
            </a:br>
            <a:r>
              <a:rPr lang="en-US" sz="3100" b="1">
                <a:solidFill>
                  <a:srgbClr val="000000"/>
                </a:solidFill>
                <a:latin typeface="Arial" panose="020B0604020202020204" pitchFamily="34" charset="0"/>
                <a:cs typeface="Arial" panose="020B0604020202020204" pitchFamily="34" charset="0"/>
              </a:rPr>
              <a:t>Work-Life Balance</a:t>
            </a:r>
            <a:endParaRPr lang="en-US" sz="3100">
              <a:latin typeface="Arial" panose="020B0604020202020204" pitchFamily="34" charset="0"/>
              <a:cs typeface="Arial" panose="020B0604020202020204" pitchFamily="34" charset="0"/>
            </a:endParaRPr>
          </a:p>
        </p:txBody>
      </p:sp>
      <p:sp>
        <p:nvSpPr>
          <p:cNvPr id="13" name="Title 14">
            <a:extLst>
              <a:ext uri="{FF2B5EF4-FFF2-40B4-BE49-F238E27FC236}">
                <a16:creationId xmlns:a16="http://schemas.microsoft.com/office/drawing/2014/main" id="{86E9D0CC-8131-B262-B85A-E997FDCABAF9}"/>
              </a:ext>
            </a:extLst>
          </p:cNvPr>
          <p:cNvSpPr txBox="1">
            <a:spLocks/>
          </p:cNvSpPr>
          <p:nvPr/>
        </p:nvSpPr>
        <p:spPr>
          <a:xfrm>
            <a:off x="274341" y="3971622"/>
            <a:ext cx="6417083" cy="392697"/>
          </a:xfrm>
          <a:prstGeom prst="rect">
            <a:avLst/>
          </a:prstGeom>
        </p:spPr>
        <p:txBody>
          <a:bodyPr vert="horz" lIns="0" tIns="45720" rIns="91440" bIns="0" rtlCol="0" anchor="t" anchorCtr="0">
            <a:noAutofit/>
          </a:bodyPr>
          <a:lstStyle>
            <a:lvl1pPr algn="l" defTabSz="914400" rtl="0" eaLnBrk="1" latinLnBrk="0" hangingPunct="1">
              <a:lnSpc>
                <a:spcPct val="80000"/>
              </a:lnSpc>
              <a:spcBef>
                <a:spcPct val="0"/>
              </a:spcBef>
              <a:buNone/>
              <a:defRPr sz="3600" b="0" i="0" kern="1200" cap="none" spc="-100" baseline="0">
                <a:solidFill>
                  <a:schemeClr val="tx1"/>
                </a:solidFill>
                <a:latin typeface="+mj-lt"/>
                <a:ea typeface="Bebas Neue" charset="0"/>
                <a:cs typeface="Chronicle Display Black"/>
              </a:defRPr>
            </a:lvl1pPr>
          </a:lstStyle>
          <a:p>
            <a:pPr algn="ctr">
              <a:lnSpc>
                <a:spcPct val="100000"/>
              </a:lnSpc>
              <a:spcAft>
                <a:spcPts val="400"/>
              </a:spcAft>
              <a:defRPr/>
            </a:pPr>
            <a:r>
              <a:rPr lang="en-US" sz="2000">
                <a:solidFill>
                  <a:srgbClr val="000000"/>
                </a:solidFill>
                <a:latin typeface="Arial" panose="020B0604020202020204" pitchFamily="34" charset="0"/>
                <a:cs typeface="Arial" panose="020B0604020202020204" pitchFamily="34" charset="0"/>
              </a:rPr>
              <a:t>July 24, 2024</a:t>
            </a:r>
          </a:p>
        </p:txBody>
      </p:sp>
      <p:pic>
        <p:nvPicPr>
          <p:cNvPr id="9" name="Picture 8">
            <a:extLst>
              <a:ext uri="{FF2B5EF4-FFF2-40B4-BE49-F238E27FC236}">
                <a16:creationId xmlns:a16="http://schemas.microsoft.com/office/drawing/2014/main" id="{2EF9812A-5936-39F7-3CBF-588F2ED8E83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6688" t="1544" r="12445" b="3111"/>
          <a:stretch/>
        </p:blipFill>
        <p:spPr>
          <a:xfrm>
            <a:off x="7080069" y="879565"/>
            <a:ext cx="5111931" cy="5338355"/>
          </a:xfrm>
          <a:prstGeom prst="rect">
            <a:avLst/>
          </a:prstGeom>
          <a:effectLst>
            <a:outerShdw blurRad="50800" dist="38100" dir="10800000" algn="r" rotWithShape="0">
              <a:prstClr val="black">
                <a:alpha val="40000"/>
              </a:prstClr>
            </a:outerShdw>
          </a:effectLst>
        </p:spPr>
      </p:pic>
      <p:pic>
        <p:nvPicPr>
          <p:cNvPr id="27" name="object 3">
            <a:extLst>
              <a:ext uri="{FF2B5EF4-FFF2-40B4-BE49-F238E27FC236}">
                <a16:creationId xmlns:a16="http://schemas.microsoft.com/office/drawing/2014/main" id="{427F975E-FDC7-0CA4-3812-4F3E13BC646E}"/>
              </a:ext>
              <a:ext uri="{C183D7F6-B498-43B3-948B-1728B52AA6E4}">
                <adec:decorative xmlns:adec="http://schemas.microsoft.com/office/drawing/2017/decorative" val="1"/>
              </a:ext>
            </a:extLst>
          </p:cNvPr>
          <p:cNvPicPr/>
          <p:nvPr/>
        </p:nvPicPr>
        <p:blipFill>
          <a:blip r:embed="rId4"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2225218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01410" y="41710"/>
            <a:ext cx="6404194"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Prioritizing Work-Life Balance</a:t>
            </a:r>
          </a:p>
        </p:txBody>
      </p:sp>
      <p:sp>
        <p:nvSpPr>
          <p:cNvPr id="60" name="object 10">
            <a:extLst>
              <a:ext uri="{FF2B5EF4-FFF2-40B4-BE49-F238E27FC236}">
                <a16:creationId xmlns:a16="http://schemas.microsoft.com/office/drawing/2014/main" id="{E1FA98E8-4EC8-8976-2130-3A3F41BF4DC8}"/>
              </a:ext>
            </a:extLst>
          </p:cNvPr>
          <p:cNvSpPr txBox="1"/>
          <p:nvPr/>
        </p:nvSpPr>
        <p:spPr>
          <a:xfrm>
            <a:off x="233553" y="923046"/>
            <a:ext cx="10360152" cy="659155"/>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In an interview with </a:t>
            </a:r>
            <a:r>
              <a:rPr kumimoji="0" lang="en-US" sz="1400" b="0" i="0" u="non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Brené</a:t>
            </a:r>
            <a:r>
              <a:rPr kumimoji="0" lang="en-US" sz="1400" b="0" i="0" u="non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Brown, research professor and best-selling author on subjects such as leading with courage, she shared that her personal measurement for balance is to assess the following four themes. These help us prioritize balance in our present moments, especially in moments when achieving wellness and balance seems overwhelming. </a:t>
            </a:r>
          </a:p>
        </p:txBody>
      </p:sp>
      <p:pic>
        <p:nvPicPr>
          <p:cNvPr id="61" name="object 3">
            <a:extLst>
              <a:ext uri="{FF2B5EF4-FFF2-40B4-BE49-F238E27FC236}">
                <a16:creationId xmlns:a16="http://schemas.microsoft.com/office/drawing/2014/main" id="{D542DC87-0019-C1BA-BC16-537406630D53}"/>
              </a:ext>
              <a:ext uri="{C183D7F6-B498-43B3-948B-1728B52AA6E4}">
                <adec:decorative xmlns:adec="http://schemas.microsoft.com/office/drawing/2017/decorative" val="1"/>
              </a:ext>
            </a:extLst>
          </p:cNvPr>
          <p:cNvPicPr/>
          <p:nvPr/>
        </p:nvPicPr>
        <p:blipFill>
          <a:blip r:embed="rId3" cstate="print"/>
          <a:stretch>
            <a:fillRect/>
          </a:stretch>
        </p:blipFill>
        <p:spPr>
          <a:xfrm>
            <a:off x="10201701" y="6400800"/>
            <a:ext cx="1755914" cy="266626"/>
          </a:xfrm>
          <a:prstGeom prst="rect">
            <a:avLst/>
          </a:prstGeom>
        </p:spPr>
      </p:pic>
      <p:sp>
        <p:nvSpPr>
          <p:cNvPr id="22" name="TextBox 21">
            <a:extLst>
              <a:ext uri="{FF2B5EF4-FFF2-40B4-BE49-F238E27FC236}">
                <a16:creationId xmlns:a16="http://schemas.microsoft.com/office/drawing/2014/main" id="{0EB75A3D-1F3A-9A83-230C-FBCB18473021}"/>
              </a:ext>
            </a:extLst>
          </p:cNvPr>
          <p:cNvSpPr txBox="1"/>
          <p:nvPr/>
        </p:nvSpPr>
        <p:spPr>
          <a:xfrm>
            <a:off x="131933" y="4805073"/>
            <a:ext cx="2991030" cy="1077218"/>
          </a:xfrm>
          <a:prstGeom prst="rect">
            <a:avLst/>
          </a:prstGeom>
          <a:noFill/>
          <a:ln>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1600"/>
              <a:t>If you feel out of balance, consider addressing any of the following themes that might be a contributing factor. </a:t>
            </a:r>
          </a:p>
        </p:txBody>
      </p:sp>
      <p:grpSp>
        <p:nvGrpSpPr>
          <p:cNvPr id="27" name="Group 26" descr="Connect Well &#10;Sleep Well &#10;Move Well &#10;Eat Well ">
            <a:extLst>
              <a:ext uri="{FF2B5EF4-FFF2-40B4-BE49-F238E27FC236}">
                <a16:creationId xmlns:a16="http://schemas.microsoft.com/office/drawing/2014/main" id="{5AF44448-0874-7166-D696-6C93AD22D4AD}"/>
              </a:ext>
            </a:extLst>
          </p:cNvPr>
          <p:cNvGrpSpPr/>
          <p:nvPr/>
        </p:nvGrpSpPr>
        <p:grpSpPr>
          <a:xfrm>
            <a:off x="1629769" y="1582201"/>
            <a:ext cx="9480330" cy="4551177"/>
            <a:chOff x="1629769" y="1582201"/>
            <a:chExt cx="9480330" cy="4551177"/>
          </a:xfrm>
        </p:grpSpPr>
        <p:sp>
          <p:nvSpPr>
            <p:cNvPr id="3" name="Rectangle 13">
              <a:extLst>
                <a:ext uri="{FF2B5EF4-FFF2-40B4-BE49-F238E27FC236}">
                  <a16:creationId xmlns:a16="http://schemas.microsoft.com/office/drawing/2014/main" id="{7B39F11F-6824-27EB-5E64-D6A392C7E084}"/>
                </a:ext>
                <a:ext uri="{C183D7F6-B498-43B3-948B-1728B52AA6E4}">
                  <adec:decorative xmlns:adec="http://schemas.microsoft.com/office/drawing/2017/decorative" val="1"/>
                </a:ext>
              </a:extLst>
            </p:cNvPr>
            <p:cNvSpPr/>
            <p:nvPr/>
          </p:nvSpPr>
          <p:spPr>
            <a:xfrm rot="12691956">
              <a:off x="8511280" y="3269988"/>
              <a:ext cx="1606367" cy="1840413"/>
            </a:xfrm>
            <a:custGeom>
              <a:avLst/>
              <a:gdLst>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923" h="1102580">
                  <a:moveTo>
                    <a:pt x="0" y="0"/>
                  </a:moveTo>
                  <a:cubicBezTo>
                    <a:pt x="801540" y="212142"/>
                    <a:pt x="1156851" y="160934"/>
                    <a:pt x="1877923" y="0"/>
                  </a:cubicBezTo>
                  <a:lnTo>
                    <a:pt x="1877923" y="1102580"/>
                  </a:lnTo>
                  <a:cubicBezTo>
                    <a:pt x="1193427" y="883124"/>
                    <a:pt x="625974" y="912385"/>
                    <a:pt x="0" y="1102580"/>
                  </a:cubicBezTo>
                  <a:lnTo>
                    <a:pt x="0" y="0"/>
                  </a:lnTo>
                  <a:close/>
                </a:path>
              </a:pathLst>
            </a:custGeom>
            <a:solidFill>
              <a:srgbClr val="0F407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2"/>
                </a:solidFill>
              </a:endParaRPr>
            </a:p>
          </p:txBody>
        </p:sp>
        <p:sp>
          <p:nvSpPr>
            <p:cNvPr id="4" name="Rectangle 13">
              <a:extLst>
                <a:ext uri="{FF2B5EF4-FFF2-40B4-BE49-F238E27FC236}">
                  <a16:creationId xmlns:a16="http://schemas.microsoft.com/office/drawing/2014/main" id="{9A14F403-AA78-937C-B135-EC845405835C}"/>
                </a:ext>
                <a:ext uri="{C183D7F6-B498-43B3-948B-1728B52AA6E4}">
                  <adec:decorative xmlns:adec="http://schemas.microsoft.com/office/drawing/2017/decorative" val="1"/>
                </a:ext>
              </a:extLst>
            </p:cNvPr>
            <p:cNvSpPr/>
            <p:nvPr/>
          </p:nvSpPr>
          <p:spPr>
            <a:xfrm rot="9073758">
              <a:off x="6121292" y="3143665"/>
              <a:ext cx="1676475" cy="1920735"/>
            </a:xfrm>
            <a:custGeom>
              <a:avLst/>
              <a:gdLst>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923" h="1102580">
                  <a:moveTo>
                    <a:pt x="0" y="0"/>
                  </a:moveTo>
                  <a:cubicBezTo>
                    <a:pt x="801540" y="212142"/>
                    <a:pt x="1156851" y="160934"/>
                    <a:pt x="1877923" y="0"/>
                  </a:cubicBezTo>
                  <a:lnTo>
                    <a:pt x="1877923" y="1102580"/>
                  </a:lnTo>
                  <a:cubicBezTo>
                    <a:pt x="1193427" y="883124"/>
                    <a:pt x="625974" y="912385"/>
                    <a:pt x="0" y="1102580"/>
                  </a:cubicBezTo>
                  <a:lnTo>
                    <a:pt x="0" y="0"/>
                  </a:lnTo>
                  <a:close/>
                </a:path>
              </a:pathLst>
            </a:custGeom>
            <a:solidFill>
              <a:srgbClr val="0F407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2"/>
                </a:solidFill>
              </a:endParaRPr>
            </a:p>
          </p:txBody>
        </p:sp>
        <p:sp>
          <p:nvSpPr>
            <p:cNvPr id="5" name="Rectangle 13">
              <a:extLst>
                <a:ext uri="{FF2B5EF4-FFF2-40B4-BE49-F238E27FC236}">
                  <a16:creationId xmlns:a16="http://schemas.microsoft.com/office/drawing/2014/main" id="{1165985F-F94A-5CF6-5818-3C2632CBA7CC}"/>
                </a:ext>
                <a:ext uri="{C183D7F6-B498-43B3-948B-1728B52AA6E4}">
                  <adec:decorative xmlns:adec="http://schemas.microsoft.com/office/drawing/2017/decorative" val="1"/>
                </a:ext>
              </a:extLst>
            </p:cNvPr>
            <p:cNvSpPr/>
            <p:nvPr/>
          </p:nvSpPr>
          <p:spPr>
            <a:xfrm rot="2024838">
              <a:off x="3499110" y="2963457"/>
              <a:ext cx="2206762" cy="2272458"/>
            </a:xfrm>
            <a:custGeom>
              <a:avLst/>
              <a:gdLst>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923" h="1102580">
                  <a:moveTo>
                    <a:pt x="0" y="0"/>
                  </a:moveTo>
                  <a:cubicBezTo>
                    <a:pt x="801540" y="212142"/>
                    <a:pt x="1156851" y="160934"/>
                    <a:pt x="1877923" y="0"/>
                  </a:cubicBezTo>
                  <a:lnTo>
                    <a:pt x="1877923" y="1102580"/>
                  </a:lnTo>
                  <a:cubicBezTo>
                    <a:pt x="1193427" y="883124"/>
                    <a:pt x="625974" y="912385"/>
                    <a:pt x="0" y="1102580"/>
                  </a:cubicBezTo>
                  <a:lnTo>
                    <a:pt x="0" y="0"/>
                  </a:lnTo>
                  <a:close/>
                </a:path>
              </a:pathLst>
            </a:custGeom>
            <a:solidFill>
              <a:srgbClr val="0F407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2"/>
                </a:solidFill>
              </a:endParaRPr>
            </a:p>
          </p:txBody>
        </p:sp>
        <p:sp>
          <p:nvSpPr>
            <p:cNvPr id="6" name="Oval 5">
              <a:extLst>
                <a:ext uri="{FF2B5EF4-FFF2-40B4-BE49-F238E27FC236}">
                  <a16:creationId xmlns:a16="http://schemas.microsoft.com/office/drawing/2014/main" id="{404F8849-DAB5-665D-1D77-5D20F88C239D}"/>
                </a:ext>
                <a:ext uri="{C183D7F6-B498-43B3-948B-1728B52AA6E4}">
                  <adec:decorative xmlns:adec="http://schemas.microsoft.com/office/drawing/2017/decorative" val="1"/>
                </a:ext>
              </a:extLst>
            </p:cNvPr>
            <p:cNvSpPr>
              <a:spLocks noChangeAspect="1"/>
            </p:cNvSpPr>
            <p:nvPr/>
          </p:nvSpPr>
          <p:spPr>
            <a:xfrm>
              <a:off x="6960667" y="2258733"/>
              <a:ext cx="2393674" cy="2392483"/>
            </a:xfrm>
            <a:prstGeom prst="ellipse">
              <a:avLst/>
            </a:prstGeom>
            <a:solidFill>
              <a:schemeClr val="tx2">
                <a:lumMod val="40000"/>
                <a:lumOff val="60000"/>
              </a:schemeClr>
            </a:solidFill>
            <a:ln w="6350">
              <a:solidFill>
                <a:srgbClr val="44546A"/>
              </a:solidFill>
            </a:ln>
            <a:effectLst>
              <a:outerShdw blurRad="635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US" sz="1400">
                <a:solidFill>
                  <a:schemeClr val="tx2"/>
                </a:solidFill>
              </a:endParaRPr>
            </a:p>
          </p:txBody>
        </p:sp>
        <p:sp>
          <p:nvSpPr>
            <p:cNvPr id="7" name="Oval 6">
              <a:extLst>
                <a:ext uri="{FF2B5EF4-FFF2-40B4-BE49-F238E27FC236}">
                  <a16:creationId xmlns:a16="http://schemas.microsoft.com/office/drawing/2014/main" id="{185463F6-8215-9794-3CD5-83BAB854B041}"/>
                </a:ext>
                <a:ext uri="{C183D7F6-B498-43B3-948B-1728B52AA6E4}">
                  <adec:decorative xmlns:adec="http://schemas.microsoft.com/office/drawing/2017/decorative" val="1"/>
                </a:ext>
              </a:extLst>
            </p:cNvPr>
            <p:cNvSpPr/>
            <p:nvPr/>
          </p:nvSpPr>
          <p:spPr>
            <a:xfrm>
              <a:off x="1629769" y="1582201"/>
              <a:ext cx="3069015" cy="3069015"/>
            </a:xfrm>
            <a:prstGeom prst="ellipse">
              <a:avLst/>
            </a:prstGeom>
            <a:solidFill>
              <a:schemeClr val="tx2">
                <a:lumMod val="75000"/>
              </a:schemeClr>
            </a:solidFill>
            <a:ln w="6350">
              <a:solidFill>
                <a:srgbClr val="44546A"/>
              </a:solidFill>
            </a:ln>
            <a:effectLst>
              <a:outerShdw blurRad="635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US" sz="1400">
                <a:solidFill>
                  <a:schemeClr val="tx2"/>
                </a:solidFill>
              </a:endParaRPr>
            </a:p>
          </p:txBody>
        </p:sp>
        <p:sp>
          <p:nvSpPr>
            <p:cNvPr id="8" name="Oval 7">
              <a:extLst>
                <a:ext uri="{FF2B5EF4-FFF2-40B4-BE49-F238E27FC236}">
                  <a16:creationId xmlns:a16="http://schemas.microsoft.com/office/drawing/2014/main" id="{49F0DC51-5D59-6F3B-62B3-14A0B0364AB0}"/>
                </a:ext>
                <a:ext uri="{C183D7F6-B498-43B3-948B-1728B52AA6E4}">
                  <adec:decorative xmlns:adec="http://schemas.microsoft.com/office/drawing/2017/decorative" val="1"/>
                </a:ext>
              </a:extLst>
            </p:cNvPr>
            <p:cNvSpPr>
              <a:spLocks noChangeAspect="1"/>
            </p:cNvSpPr>
            <p:nvPr/>
          </p:nvSpPr>
          <p:spPr>
            <a:xfrm>
              <a:off x="4443234" y="3454976"/>
              <a:ext cx="2679735" cy="2678402"/>
            </a:xfrm>
            <a:prstGeom prst="ellipse">
              <a:avLst/>
            </a:prstGeom>
            <a:solidFill>
              <a:schemeClr val="tx2">
                <a:lumMod val="60000"/>
                <a:lumOff val="40000"/>
              </a:schemeClr>
            </a:solidFill>
            <a:ln w="6350">
              <a:solidFill>
                <a:srgbClr val="44546A"/>
              </a:solidFill>
            </a:ln>
            <a:effectLst>
              <a:outerShdw blurRad="635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US" sz="1400" err="1">
                <a:solidFill>
                  <a:schemeClr val="tx2"/>
                </a:solidFill>
              </a:endParaRPr>
            </a:p>
          </p:txBody>
        </p:sp>
        <p:grpSp>
          <p:nvGrpSpPr>
            <p:cNvPr id="23" name="Group 22" descr="Connect Well">
              <a:extLst>
                <a:ext uri="{FF2B5EF4-FFF2-40B4-BE49-F238E27FC236}">
                  <a16:creationId xmlns:a16="http://schemas.microsoft.com/office/drawing/2014/main" id="{0642959A-0885-7235-E4F1-DAC7CC40049A}"/>
                </a:ext>
              </a:extLst>
            </p:cNvPr>
            <p:cNvGrpSpPr/>
            <p:nvPr/>
          </p:nvGrpSpPr>
          <p:grpSpPr>
            <a:xfrm>
              <a:off x="1727235" y="2178191"/>
              <a:ext cx="2269265" cy="1984411"/>
              <a:chOff x="1727235" y="2178191"/>
              <a:chExt cx="2269265" cy="1984411"/>
            </a:xfrm>
          </p:grpSpPr>
          <p:sp>
            <p:nvSpPr>
              <p:cNvPr id="9" name="TextBox 8">
                <a:extLst>
                  <a:ext uri="{FF2B5EF4-FFF2-40B4-BE49-F238E27FC236}">
                    <a16:creationId xmlns:a16="http://schemas.microsoft.com/office/drawing/2014/main" id="{949B6962-F3A5-3CA3-57DD-16868B697CA4}"/>
                  </a:ext>
                </a:extLst>
              </p:cNvPr>
              <p:cNvSpPr txBox="1"/>
              <p:nvPr/>
            </p:nvSpPr>
            <p:spPr>
              <a:xfrm>
                <a:off x="1727235" y="2425278"/>
                <a:ext cx="865122" cy="1490237"/>
              </a:xfrm>
              <a:prstGeom prst="rect">
                <a:avLst/>
              </a:prstGeom>
              <a:noFill/>
            </p:spPr>
            <p:txBody>
              <a:bodyPr wrap="square" lIns="36000" tIns="36000" rIns="36000" bIns="36000" rtlCol="0" anchor="ctr" anchorCtr="0">
                <a:spAutoFit/>
              </a:bodyPr>
              <a:lstStyle/>
              <a:p>
                <a:r>
                  <a:rPr lang="en-US" sz="6600">
                    <a:solidFill>
                      <a:schemeClr val="bg1"/>
                    </a:solidFill>
                  </a:rPr>
                  <a:t>1</a:t>
                </a:r>
              </a:p>
            </p:txBody>
          </p:sp>
          <p:sp>
            <p:nvSpPr>
              <p:cNvPr id="10" name="Rectangle 9">
                <a:extLst>
                  <a:ext uri="{FF2B5EF4-FFF2-40B4-BE49-F238E27FC236}">
                    <a16:creationId xmlns:a16="http://schemas.microsoft.com/office/drawing/2014/main" id="{B93893B6-D4C3-C026-6EDD-A4A1F9CAF1FF}"/>
                  </a:ext>
                </a:extLst>
              </p:cNvPr>
              <p:cNvSpPr/>
              <p:nvPr/>
            </p:nvSpPr>
            <p:spPr>
              <a:xfrm>
                <a:off x="2576014" y="2893397"/>
                <a:ext cx="1420486" cy="553998"/>
              </a:xfrm>
              <a:prstGeom prst="rect">
                <a:avLst/>
              </a:prstGeom>
            </p:spPr>
            <p:txBody>
              <a:bodyPr wrap="square" lIns="0" tIns="0" rIns="0" bIns="0" anchor="ctr" anchorCtr="0">
                <a:spAutoFit/>
              </a:bodyPr>
              <a:lstStyle/>
              <a:p>
                <a:r>
                  <a:rPr lang="en-US">
                    <a:solidFill>
                      <a:schemeClr val="bg1"/>
                    </a:solidFill>
                  </a:rPr>
                  <a:t>CONNECT WELL</a:t>
                </a:r>
              </a:p>
            </p:txBody>
          </p:sp>
          <p:cxnSp>
            <p:nvCxnSpPr>
              <p:cNvPr id="11" name="Straight Connector 10">
                <a:extLst>
                  <a:ext uri="{FF2B5EF4-FFF2-40B4-BE49-F238E27FC236}">
                    <a16:creationId xmlns:a16="http://schemas.microsoft.com/office/drawing/2014/main" id="{611005D3-E022-BD58-0783-7C0509A27C60}"/>
                  </a:ext>
                  <a:ext uri="{C183D7F6-B498-43B3-948B-1728B52AA6E4}">
                    <adec:decorative xmlns:adec="http://schemas.microsoft.com/office/drawing/2017/decorative" val="1"/>
                  </a:ext>
                </a:extLst>
              </p:cNvPr>
              <p:cNvCxnSpPr/>
              <p:nvPr/>
            </p:nvCxnSpPr>
            <p:spPr>
              <a:xfrm>
                <a:off x="2397283" y="2178191"/>
                <a:ext cx="0" cy="1984411"/>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4" name="Group 23" descr="Sleep Well">
              <a:extLst>
                <a:ext uri="{FF2B5EF4-FFF2-40B4-BE49-F238E27FC236}">
                  <a16:creationId xmlns:a16="http://schemas.microsoft.com/office/drawing/2014/main" id="{FD42F36E-A5C7-0565-097C-E4E4C92AD350}"/>
                </a:ext>
              </a:extLst>
            </p:cNvPr>
            <p:cNvGrpSpPr/>
            <p:nvPr/>
          </p:nvGrpSpPr>
          <p:grpSpPr>
            <a:xfrm>
              <a:off x="4587821" y="3843689"/>
              <a:ext cx="1872934" cy="1984411"/>
              <a:chOff x="4587821" y="3843689"/>
              <a:chExt cx="1872934" cy="1984411"/>
            </a:xfrm>
          </p:grpSpPr>
          <p:sp>
            <p:nvSpPr>
              <p:cNvPr id="12" name="TextBox 11">
                <a:extLst>
                  <a:ext uri="{FF2B5EF4-FFF2-40B4-BE49-F238E27FC236}">
                    <a16:creationId xmlns:a16="http://schemas.microsoft.com/office/drawing/2014/main" id="{A684630B-3BF4-3B0C-9E79-66BEC83478BF}"/>
                  </a:ext>
                </a:extLst>
              </p:cNvPr>
              <p:cNvSpPr txBox="1"/>
              <p:nvPr/>
            </p:nvSpPr>
            <p:spPr>
              <a:xfrm>
                <a:off x="4587821" y="4291711"/>
                <a:ext cx="865122" cy="1088366"/>
              </a:xfrm>
              <a:prstGeom prst="rect">
                <a:avLst/>
              </a:prstGeom>
              <a:noFill/>
            </p:spPr>
            <p:txBody>
              <a:bodyPr wrap="square" lIns="36000" tIns="36000" rIns="36000" bIns="36000" rtlCol="0" anchor="ctr" anchorCtr="0">
                <a:spAutoFit/>
              </a:bodyPr>
              <a:lstStyle/>
              <a:p>
                <a:r>
                  <a:rPr lang="en-US" sz="6600">
                    <a:solidFill>
                      <a:schemeClr val="bg1"/>
                    </a:solidFill>
                  </a:rPr>
                  <a:t>2</a:t>
                </a:r>
              </a:p>
            </p:txBody>
          </p:sp>
          <p:sp>
            <p:nvSpPr>
              <p:cNvPr id="13" name="Rectangle 12">
                <a:extLst>
                  <a:ext uri="{FF2B5EF4-FFF2-40B4-BE49-F238E27FC236}">
                    <a16:creationId xmlns:a16="http://schemas.microsoft.com/office/drawing/2014/main" id="{FBD8BEEC-6983-5632-2635-6FC9780D681A}"/>
                  </a:ext>
                </a:extLst>
              </p:cNvPr>
              <p:cNvSpPr/>
              <p:nvPr/>
            </p:nvSpPr>
            <p:spPr>
              <a:xfrm>
                <a:off x="5411209" y="4558896"/>
                <a:ext cx="1049546" cy="553998"/>
              </a:xfrm>
              <a:prstGeom prst="rect">
                <a:avLst/>
              </a:prstGeom>
            </p:spPr>
            <p:txBody>
              <a:bodyPr wrap="square" lIns="0" tIns="0" rIns="0" bIns="0" anchor="ctr" anchorCtr="0">
                <a:spAutoFit/>
              </a:bodyPr>
              <a:lstStyle/>
              <a:p>
                <a:r>
                  <a:rPr lang="en-US">
                    <a:solidFill>
                      <a:schemeClr val="bg1"/>
                    </a:solidFill>
                  </a:rPr>
                  <a:t>SLEEP WELL</a:t>
                </a:r>
              </a:p>
            </p:txBody>
          </p:sp>
          <p:cxnSp>
            <p:nvCxnSpPr>
              <p:cNvPr id="14" name="Straight Connector 13">
                <a:extLst>
                  <a:ext uri="{FF2B5EF4-FFF2-40B4-BE49-F238E27FC236}">
                    <a16:creationId xmlns:a16="http://schemas.microsoft.com/office/drawing/2014/main" id="{FF25FCFE-C98B-8177-7310-F5104A35DF61}"/>
                  </a:ext>
                  <a:ext uri="{C183D7F6-B498-43B3-948B-1728B52AA6E4}">
                    <adec:decorative xmlns:adec="http://schemas.microsoft.com/office/drawing/2017/decorative" val="1"/>
                  </a:ext>
                </a:extLst>
              </p:cNvPr>
              <p:cNvCxnSpPr/>
              <p:nvPr/>
            </p:nvCxnSpPr>
            <p:spPr>
              <a:xfrm>
                <a:off x="5312623" y="3843689"/>
                <a:ext cx="0" cy="1984411"/>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5" name="Group 24" descr="Move Well">
              <a:extLst>
                <a:ext uri="{FF2B5EF4-FFF2-40B4-BE49-F238E27FC236}">
                  <a16:creationId xmlns:a16="http://schemas.microsoft.com/office/drawing/2014/main" id="{5DE18B87-FC1F-44F4-02D0-FA75199CCD60}"/>
                </a:ext>
              </a:extLst>
            </p:cNvPr>
            <p:cNvGrpSpPr/>
            <p:nvPr/>
          </p:nvGrpSpPr>
          <p:grpSpPr>
            <a:xfrm>
              <a:off x="7054714" y="2569020"/>
              <a:ext cx="1674630" cy="1855353"/>
              <a:chOff x="7054714" y="2569020"/>
              <a:chExt cx="1674630" cy="1855353"/>
            </a:xfrm>
          </p:grpSpPr>
          <p:sp>
            <p:nvSpPr>
              <p:cNvPr id="15" name="TextBox 14">
                <a:extLst>
                  <a:ext uri="{FF2B5EF4-FFF2-40B4-BE49-F238E27FC236}">
                    <a16:creationId xmlns:a16="http://schemas.microsoft.com/office/drawing/2014/main" id="{793FBB89-0588-D955-53C1-93D4C3084884}"/>
                  </a:ext>
                </a:extLst>
              </p:cNvPr>
              <p:cNvSpPr txBox="1"/>
              <p:nvPr/>
            </p:nvSpPr>
            <p:spPr>
              <a:xfrm>
                <a:off x="7054714" y="2952510"/>
                <a:ext cx="865122" cy="1088366"/>
              </a:xfrm>
              <a:prstGeom prst="rect">
                <a:avLst/>
              </a:prstGeom>
              <a:noFill/>
            </p:spPr>
            <p:txBody>
              <a:bodyPr wrap="square" lIns="36000" tIns="36000" rIns="36000" bIns="36000" rtlCol="0" anchor="ctr" anchorCtr="0">
                <a:spAutoFit/>
              </a:bodyPr>
              <a:lstStyle/>
              <a:p>
                <a:r>
                  <a:rPr lang="en-US" sz="6600"/>
                  <a:t>3</a:t>
                </a:r>
              </a:p>
            </p:txBody>
          </p:sp>
          <p:sp>
            <p:nvSpPr>
              <p:cNvPr id="16" name="Rectangle 15">
                <a:extLst>
                  <a:ext uri="{FF2B5EF4-FFF2-40B4-BE49-F238E27FC236}">
                    <a16:creationId xmlns:a16="http://schemas.microsoft.com/office/drawing/2014/main" id="{C03E49D1-ACA3-C47C-7B29-3F75EC43FF6E}"/>
                  </a:ext>
                </a:extLst>
              </p:cNvPr>
              <p:cNvSpPr/>
              <p:nvPr/>
            </p:nvSpPr>
            <p:spPr>
              <a:xfrm>
                <a:off x="7917251" y="3219696"/>
                <a:ext cx="812093" cy="553998"/>
              </a:xfrm>
              <a:prstGeom prst="rect">
                <a:avLst/>
              </a:prstGeom>
            </p:spPr>
            <p:txBody>
              <a:bodyPr wrap="square" lIns="0" tIns="0" rIns="0" bIns="0" anchor="ctr" anchorCtr="0">
                <a:spAutoFit/>
              </a:bodyPr>
              <a:lstStyle/>
              <a:p>
                <a:r>
                  <a:rPr lang="en-US"/>
                  <a:t>MOVE WELL</a:t>
                </a:r>
              </a:p>
            </p:txBody>
          </p:sp>
          <p:cxnSp>
            <p:nvCxnSpPr>
              <p:cNvPr id="17" name="Straight Connector 16">
                <a:extLst>
                  <a:ext uri="{FF2B5EF4-FFF2-40B4-BE49-F238E27FC236}">
                    <a16:creationId xmlns:a16="http://schemas.microsoft.com/office/drawing/2014/main" id="{1CBDCE30-F4FB-2D7B-8C76-D2D7E7CFF57D}"/>
                  </a:ext>
                  <a:ext uri="{C183D7F6-B498-43B3-948B-1728B52AA6E4}">
                    <adec:decorative xmlns:adec="http://schemas.microsoft.com/office/drawing/2017/decorative" val="1"/>
                  </a:ext>
                </a:extLst>
              </p:cNvPr>
              <p:cNvCxnSpPr/>
              <p:nvPr/>
            </p:nvCxnSpPr>
            <p:spPr>
              <a:xfrm>
                <a:off x="7804308" y="2569020"/>
                <a:ext cx="0" cy="1855353"/>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D447A305-432B-8C12-D798-925F2B8B28A8}"/>
                </a:ext>
                <a:ext uri="{C183D7F6-B498-43B3-948B-1728B52AA6E4}">
                  <adec:decorative xmlns:adec="http://schemas.microsoft.com/office/drawing/2017/decorative" val="1"/>
                </a:ext>
              </a:extLst>
            </p:cNvPr>
            <p:cNvSpPr>
              <a:spLocks noChangeAspect="1"/>
            </p:cNvSpPr>
            <p:nvPr/>
          </p:nvSpPr>
          <p:spPr>
            <a:xfrm>
              <a:off x="9185786" y="3752909"/>
              <a:ext cx="1924313" cy="1923357"/>
            </a:xfrm>
            <a:prstGeom prst="ellipse">
              <a:avLst/>
            </a:prstGeom>
            <a:solidFill>
              <a:schemeClr val="tx2">
                <a:lumMod val="20000"/>
                <a:lumOff val="80000"/>
              </a:schemeClr>
            </a:solidFill>
            <a:ln w="6350">
              <a:solidFill>
                <a:srgbClr val="44546A"/>
              </a:solidFill>
            </a:ln>
            <a:effectLst>
              <a:outerShdw blurRad="635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US" sz="1400" err="1">
                <a:solidFill>
                  <a:schemeClr val="tx1"/>
                </a:solidFill>
              </a:endParaRPr>
            </a:p>
          </p:txBody>
        </p:sp>
        <p:grpSp>
          <p:nvGrpSpPr>
            <p:cNvPr id="26" name="Group 25" descr="Eat Well">
              <a:extLst>
                <a:ext uri="{FF2B5EF4-FFF2-40B4-BE49-F238E27FC236}">
                  <a16:creationId xmlns:a16="http://schemas.microsoft.com/office/drawing/2014/main" id="{E08DD228-3E7D-8D59-8A6D-CBE48FCB5BD3}"/>
                </a:ext>
              </a:extLst>
            </p:cNvPr>
            <p:cNvGrpSpPr/>
            <p:nvPr/>
          </p:nvGrpSpPr>
          <p:grpSpPr>
            <a:xfrm>
              <a:off x="9250047" y="4049505"/>
              <a:ext cx="1704685" cy="1330166"/>
              <a:chOff x="9250047" y="4049505"/>
              <a:chExt cx="1704685" cy="1330166"/>
            </a:xfrm>
          </p:grpSpPr>
          <p:sp>
            <p:nvSpPr>
              <p:cNvPr id="19" name="TextBox 18">
                <a:extLst>
                  <a:ext uri="{FF2B5EF4-FFF2-40B4-BE49-F238E27FC236}">
                    <a16:creationId xmlns:a16="http://schemas.microsoft.com/office/drawing/2014/main" id="{78DD2CC7-36EB-69E0-8A9E-AE7A64CB120E}"/>
                  </a:ext>
                </a:extLst>
              </p:cNvPr>
              <p:cNvSpPr txBox="1"/>
              <p:nvPr/>
            </p:nvSpPr>
            <p:spPr>
              <a:xfrm>
                <a:off x="9250047" y="4170402"/>
                <a:ext cx="865122" cy="1088366"/>
              </a:xfrm>
              <a:prstGeom prst="rect">
                <a:avLst/>
              </a:prstGeom>
              <a:noFill/>
            </p:spPr>
            <p:txBody>
              <a:bodyPr wrap="square" lIns="36000" tIns="36000" rIns="36000" bIns="36000" rtlCol="0" anchor="ctr" anchorCtr="0">
                <a:spAutoFit/>
              </a:bodyPr>
              <a:lstStyle/>
              <a:p>
                <a:r>
                  <a:rPr lang="en-US" sz="6600"/>
                  <a:t>4</a:t>
                </a:r>
              </a:p>
            </p:txBody>
          </p:sp>
          <p:sp>
            <p:nvSpPr>
              <p:cNvPr id="20" name="Rectangle 19">
                <a:extLst>
                  <a:ext uri="{FF2B5EF4-FFF2-40B4-BE49-F238E27FC236}">
                    <a16:creationId xmlns:a16="http://schemas.microsoft.com/office/drawing/2014/main" id="{0B921850-0B49-4641-A257-E6B0701D4860}"/>
                  </a:ext>
                </a:extLst>
              </p:cNvPr>
              <p:cNvSpPr/>
              <p:nvPr/>
            </p:nvSpPr>
            <p:spPr>
              <a:xfrm>
                <a:off x="10109240" y="4437594"/>
                <a:ext cx="845492" cy="553998"/>
              </a:xfrm>
              <a:prstGeom prst="rect">
                <a:avLst/>
              </a:prstGeom>
            </p:spPr>
            <p:txBody>
              <a:bodyPr wrap="square" lIns="0" tIns="0" rIns="0" bIns="0" anchor="ctr" anchorCtr="0">
                <a:spAutoFit/>
              </a:bodyPr>
              <a:lstStyle/>
              <a:p>
                <a:r>
                  <a:rPr lang="en-US"/>
                  <a:t>EAT WELL</a:t>
                </a:r>
              </a:p>
            </p:txBody>
          </p:sp>
          <p:cxnSp>
            <p:nvCxnSpPr>
              <p:cNvPr id="21" name="Straight Connector 20">
                <a:extLst>
                  <a:ext uri="{FF2B5EF4-FFF2-40B4-BE49-F238E27FC236}">
                    <a16:creationId xmlns:a16="http://schemas.microsoft.com/office/drawing/2014/main" id="{2700537B-B2BB-9028-E62D-EC3B4EE6C6A9}"/>
                  </a:ext>
                  <a:ext uri="{C183D7F6-B498-43B3-948B-1728B52AA6E4}">
                    <adec:decorative xmlns:adec="http://schemas.microsoft.com/office/drawing/2017/decorative" val="1"/>
                  </a:ext>
                </a:extLst>
              </p:cNvPr>
              <p:cNvCxnSpPr/>
              <p:nvPr/>
            </p:nvCxnSpPr>
            <p:spPr>
              <a:xfrm>
                <a:off x="9984035" y="4049505"/>
                <a:ext cx="0" cy="1330166"/>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09803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01410" y="41710"/>
            <a:ext cx="6404194"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Exercise: Use Annotation Icon</a:t>
            </a:r>
          </a:p>
        </p:txBody>
      </p:sp>
      <p:pic>
        <p:nvPicPr>
          <p:cNvPr id="61" name="object 3">
            <a:extLst>
              <a:ext uri="{FF2B5EF4-FFF2-40B4-BE49-F238E27FC236}">
                <a16:creationId xmlns:a16="http://schemas.microsoft.com/office/drawing/2014/main" id="{D542DC87-0019-C1BA-BC16-537406630D53}"/>
              </a:ext>
              <a:ext uri="{C183D7F6-B498-43B3-948B-1728B52AA6E4}">
                <adec:decorative xmlns:adec="http://schemas.microsoft.com/office/drawing/2017/decorative" val="1"/>
              </a:ext>
            </a:extLst>
          </p:cNvPr>
          <p:cNvPicPr/>
          <p:nvPr/>
        </p:nvPicPr>
        <p:blipFill>
          <a:blip r:embed="rId3" cstate="print"/>
          <a:stretch>
            <a:fillRect/>
          </a:stretch>
        </p:blipFill>
        <p:spPr>
          <a:xfrm>
            <a:off x="10201701" y="6400800"/>
            <a:ext cx="1755914" cy="266626"/>
          </a:xfrm>
          <a:prstGeom prst="rect">
            <a:avLst/>
          </a:prstGeom>
        </p:spPr>
      </p:pic>
      <p:grpSp>
        <p:nvGrpSpPr>
          <p:cNvPr id="24" name="Group 23">
            <a:extLst>
              <a:ext uri="{FF2B5EF4-FFF2-40B4-BE49-F238E27FC236}">
                <a16:creationId xmlns:a16="http://schemas.microsoft.com/office/drawing/2014/main" id="{211A7D56-7B0E-9922-2F9B-515EF745B769}"/>
              </a:ext>
              <a:ext uri="{C183D7F6-B498-43B3-948B-1728B52AA6E4}">
                <adec:decorative xmlns:adec="http://schemas.microsoft.com/office/drawing/2017/decorative" val="1"/>
              </a:ext>
            </a:extLst>
          </p:cNvPr>
          <p:cNvGrpSpPr/>
          <p:nvPr/>
        </p:nvGrpSpPr>
        <p:grpSpPr>
          <a:xfrm>
            <a:off x="668885" y="900939"/>
            <a:ext cx="10854229" cy="5210738"/>
            <a:chOff x="1355835" y="1437197"/>
            <a:chExt cx="9480330" cy="4551177"/>
          </a:xfrm>
        </p:grpSpPr>
        <p:sp>
          <p:nvSpPr>
            <p:cNvPr id="3" name="Rectangle 13">
              <a:extLst>
                <a:ext uri="{FF2B5EF4-FFF2-40B4-BE49-F238E27FC236}">
                  <a16:creationId xmlns:a16="http://schemas.microsoft.com/office/drawing/2014/main" id="{7B39F11F-6824-27EB-5E64-D6A392C7E084}"/>
                </a:ext>
                <a:ext uri="{C183D7F6-B498-43B3-948B-1728B52AA6E4}">
                  <adec:decorative xmlns:adec="http://schemas.microsoft.com/office/drawing/2017/decorative" val="1"/>
                </a:ext>
              </a:extLst>
            </p:cNvPr>
            <p:cNvSpPr/>
            <p:nvPr/>
          </p:nvSpPr>
          <p:spPr>
            <a:xfrm rot="12691956">
              <a:off x="8237346" y="3124984"/>
              <a:ext cx="1606367" cy="1840413"/>
            </a:xfrm>
            <a:custGeom>
              <a:avLst/>
              <a:gdLst>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923" h="1102580">
                  <a:moveTo>
                    <a:pt x="0" y="0"/>
                  </a:moveTo>
                  <a:cubicBezTo>
                    <a:pt x="801540" y="212142"/>
                    <a:pt x="1156851" y="160934"/>
                    <a:pt x="1877923" y="0"/>
                  </a:cubicBezTo>
                  <a:lnTo>
                    <a:pt x="1877923" y="1102580"/>
                  </a:lnTo>
                  <a:cubicBezTo>
                    <a:pt x="1193427" y="883124"/>
                    <a:pt x="625974" y="912385"/>
                    <a:pt x="0" y="1102580"/>
                  </a:cubicBezTo>
                  <a:lnTo>
                    <a:pt x="0" y="0"/>
                  </a:lnTo>
                  <a:close/>
                </a:path>
              </a:pathLst>
            </a:custGeom>
            <a:solidFill>
              <a:srgbClr val="0F407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2"/>
                </a:solidFill>
              </a:endParaRPr>
            </a:p>
          </p:txBody>
        </p:sp>
        <p:sp>
          <p:nvSpPr>
            <p:cNvPr id="4" name="Rectangle 13">
              <a:extLst>
                <a:ext uri="{FF2B5EF4-FFF2-40B4-BE49-F238E27FC236}">
                  <a16:creationId xmlns:a16="http://schemas.microsoft.com/office/drawing/2014/main" id="{9A14F403-AA78-937C-B135-EC845405835C}"/>
                </a:ext>
                <a:ext uri="{C183D7F6-B498-43B3-948B-1728B52AA6E4}">
                  <adec:decorative xmlns:adec="http://schemas.microsoft.com/office/drawing/2017/decorative" val="1"/>
                </a:ext>
              </a:extLst>
            </p:cNvPr>
            <p:cNvSpPr/>
            <p:nvPr/>
          </p:nvSpPr>
          <p:spPr>
            <a:xfrm rot="9073758">
              <a:off x="5847358" y="2998661"/>
              <a:ext cx="1676475" cy="1920735"/>
            </a:xfrm>
            <a:custGeom>
              <a:avLst/>
              <a:gdLst>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923" h="1102580">
                  <a:moveTo>
                    <a:pt x="0" y="0"/>
                  </a:moveTo>
                  <a:cubicBezTo>
                    <a:pt x="801540" y="212142"/>
                    <a:pt x="1156851" y="160934"/>
                    <a:pt x="1877923" y="0"/>
                  </a:cubicBezTo>
                  <a:lnTo>
                    <a:pt x="1877923" y="1102580"/>
                  </a:lnTo>
                  <a:cubicBezTo>
                    <a:pt x="1193427" y="883124"/>
                    <a:pt x="625974" y="912385"/>
                    <a:pt x="0" y="1102580"/>
                  </a:cubicBezTo>
                  <a:lnTo>
                    <a:pt x="0" y="0"/>
                  </a:lnTo>
                  <a:close/>
                </a:path>
              </a:pathLst>
            </a:custGeom>
            <a:solidFill>
              <a:srgbClr val="0F407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2"/>
                </a:solidFill>
              </a:endParaRPr>
            </a:p>
          </p:txBody>
        </p:sp>
        <p:sp>
          <p:nvSpPr>
            <p:cNvPr id="5" name="Rectangle 13">
              <a:extLst>
                <a:ext uri="{FF2B5EF4-FFF2-40B4-BE49-F238E27FC236}">
                  <a16:creationId xmlns:a16="http://schemas.microsoft.com/office/drawing/2014/main" id="{1165985F-F94A-5CF6-5818-3C2632CBA7CC}"/>
                </a:ext>
                <a:ext uri="{C183D7F6-B498-43B3-948B-1728B52AA6E4}">
                  <adec:decorative xmlns:adec="http://schemas.microsoft.com/office/drawing/2017/decorative" val="1"/>
                </a:ext>
              </a:extLst>
            </p:cNvPr>
            <p:cNvSpPr/>
            <p:nvPr/>
          </p:nvSpPr>
          <p:spPr>
            <a:xfrm rot="2024838">
              <a:off x="3225176" y="2818453"/>
              <a:ext cx="2206762" cy="2272458"/>
            </a:xfrm>
            <a:custGeom>
              <a:avLst/>
              <a:gdLst>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 name="connsiteX0" fmla="*/ 0 w 1877923"/>
                <a:gd name="connsiteY0" fmla="*/ 0 h 1102580"/>
                <a:gd name="connsiteX1" fmla="*/ 1877923 w 1877923"/>
                <a:gd name="connsiteY1" fmla="*/ 0 h 1102580"/>
                <a:gd name="connsiteX2" fmla="*/ 1877923 w 1877923"/>
                <a:gd name="connsiteY2" fmla="*/ 1102580 h 1102580"/>
                <a:gd name="connsiteX3" fmla="*/ 0 w 1877923"/>
                <a:gd name="connsiteY3" fmla="*/ 1102580 h 1102580"/>
                <a:gd name="connsiteX4" fmla="*/ 0 w 1877923"/>
                <a:gd name="connsiteY4" fmla="*/ 0 h 1102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923" h="1102580">
                  <a:moveTo>
                    <a:pt x="0" y="0"/>
                  </a:moveTo>
                  <a:cubicBezTo>
                    <a:pt x="801540" y="212142"/>
                    <a:pt x="1156851" y="160934"/>
                    <a:pt x="1877923" y="0"/>
                  </a:cubicBezTo>
                  <a:lnTo>
                    <a:pt x="1877923" y="1102580"/>
                  </a:lnTo>
                  <a:cubicBezTo>
                    <a:pt x="1193427" y="883124"/>
                    <a:pt x="625974" y="912385"/>
                    <a:pt x="0" y="1102580"/>
                  </a:cubicBezTo>
                  <a:lnTo>
                    <a:pt x="0" y="0"/>
                  </a:lnTo>
                  <a:close/>
                </a:path>
              </a:pathLst>
            </a:custGeom>
            <a:solidFill>
              <a:srgbClr val="0F407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2"/>
                </a:solidFill>
              </a:endParaRPr>
            </a:p>
          </p:txBody>
        </p:sp>
        <p:sp>
          <p:nvSpPr>
            <p:cNvPr id="6" name="Oval 5">
              <a:extLst>
                <a:ext uri="{FF2B5EF4-FFF2-40B4-BE49-F238E27FC236}">
                  <a16:creationId xmlns:a16="http://schemas.microsoft.com/office/drawing/2014/main" id="{404F8849-DAB5-665D-1D77-5D20F88C239D}"/>
                </a:ext>
                <a:ext uri="{C183D7F6-B498-43B3-948B-1728B52AA6E4}">
                  <adec:decorative xmlns:adec="http://schemas.microsoft.com/office/drawing/2017/decorative" val="1"/>
                </a:ext>
              </a:extLst>
            </p:cNvPr>
            <p:cNvSpPr>
              <a:spLocks noChangeAspect="1"/>
            </p:cNvSpPr>
            <p:nvPr/>
          </p:nvSpPr>
          <p:spPr>
            <a:xfrm>
              <a:off x="6686733" y="2113729"/>
              <a:ext cx="2393674" cy="2392483"/>
            </a:xfrm>
            <a:prstGeom prst="ellipse">
              <a:avLst/>
            </a:prstGeom>
            <a:solidFill>
              <a:schemeClr val="tx2">
                <a:lumMod val="40000"/>
                <a:lumOff val="60000"/>
              </a:schemeClr>
            </a:solidFill>
            <a:ln w="6350">
              <a:solidFill>
                <a:srgbClr val="44546A"/>
              </a:solidFill>
            </a:ln>
            <a:effectLst>
              <a:outerShdw blurRad="635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US" sz="1400">
                <a:solidFill>
                  <a:schemeClr val="tx2"/>
                </a:solidFill>
              </a:endParaRPr>
            </a:p>
          </p:txBody>
        </p:sp>
        <p:sp>
          <p:nvSpPr>
            <p:cNvPr id="7" name="Oval 6">
              <a:extLst>
                <a:ext uri="{FF2B5EF4-FFF2-40B4-BE49-F238E27FC236}">
                  <a16:creationId xmlns:a16="http://schemas.microsoft.com/office/drawing/2014/main" id="{185463F6-8215-9794-3CD5-83BAB854B041}"/>
                </a:ext>
                <a:ext uri="{C183D7F6-B498-43B3-948B-1728B52AA6E4}">
                  <adec:decorative xmlns:adec="http://schemas.microsoft.com/office/drawing/2017/decorative" val="1"/>
                </a:ext>
              </a:extLst>
            </p:cNvPr>
            <p:cNvSpPr/>
            <p:nvPr/>
          </p:nvSpPr>
          <p:spPr>
            <a:xfrm>
              <a:off x="1355835" y="1437197"/>
              <a:ext cx="3069015" cy="3069015"/>
            </a:xfrm>
            <a:prstGeom prst="ellipse">
              <a:avLst/>
            </a:prstGeom>
            <a:solidFill>
              <a:schemeClr val="tx2">
                <a:lumMod val="75000"/>
              </a:schemeClr>
            </a:solidFill>
            <a:ln w="6350">
              <a:solidFill>
                <a:srgbClr val="44546A"/>
              </a:solidFill>
            </a:ln>
            <a:effectLst>
              <a:outerShdw blurRad="635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US" sz="1400">
                <a:solidFill>
                  <a:schemeClr val="tx2"/>
                </a:solidFill>
              </a:endParaRPr>
            </a:p>
          </p:txBody>
        </p:sp>
        <p:sp>
          <p:nvSpPr>
            <p:cNvPr id="8" name="Oval 7">
              <a:extLst>
                <a:ext uri="{FF2B5EF4-FFF2-40B4-BE49-F238E27FC236}">
                  <a16:creationId xmlns:a16="http://schemas.microsoft.com/office/drawing/2014/main" id="{49F0DC51-5D59-6F3B-62B3-14A0B0364AB0}"/>
                </a:ext>
                <a:ext uri="{C183D7F6-B498-43B3-948B-1728B52AA6E4}">
                  <adec:decorative xmlns:adec="http://schemas.microsoft.com/office/drawing/2017/decorative" val="1"/>
                </a:ext>
              </a:extLst>
            </p:cNvPr>
            <p:cNvSpPr>
              <a:spLocks noChangeAspect="1"/>
            </p:cNvSpPr>
            <p:nvPr/>
          </p:nvSpPr>
          <p:spPr>
            <a:xfrm>
              <a:off x="4169300" y="3309972"/>
              <a:ext cx="2679735" cy="2678402"/>
            </a:xfrm>
            <a:prstGeom prst="ellipse">
              <a:avLst/>
            </a:prstGeom>
            <a:solidFill>
              <a:schemeClr val="tx2">
                <a:lumMod val="60000"/>
                <a:lumOff val="40000"/>
              </a:schemeClr>
            </a:solidFill>
            <a:ln w="6350">
              <a:solidFill>
                <a:srgbClr val="44546A"/>
              </a:solidFill>
            </a:ln>
            <a:effectLst>
              <a:outerShdw blurRad="635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US" sz="1400" err="1">
                <a:solidFill>
                  <a:schemeClr val="tx2"/>
                </a:solidFill>
              </a:endParaRPr>
            </a:p>
          </p:txBody>
        </p:sp>
        <p:sp>
          <p:nvSpPr>
            <p:cNvPr id="9" name="TextBox 8">
              <a:extLst>
                <a:ext uri="{FF2B5EF4-FFF2-40B4-BE49-F238E27FC236}">
                  <a16:creationId xmlns:a16="http://schemas.microsoft.com/office/drawing/2014/main" id="{949B6962-F3A5-3CA3-57DD-16868B697CA4}"/>
                </a:ext>
              </a:extLst>
            </p:cNvPr>
            <p:cNvSpPr txBox="1"/>
            <p:nvPr/>
          </p:nvSpPr>
          <p:spPr>
            <a:xfrm>
              <a:off x="1453301" y="2280274"/>
              <a:ext cx="865122" cy="1490237"/>
            </a:xfrm>
            <a:prstGeom prst="rect">
              <a:avLst/>
            </a:prstGeom>
            <a:noFill/>
          </p:spPr>
          <p:txBody>
            <a:bodyPr wrap="square" lIns="36000" tIns="36000" rIns="36000" bIns="36000" rtlCol="0" anchor="ctr" anchorCtr="0">
              <a:spAutoFit/>
            </a:bodyPr>
            <a:lstStyle/>
            <a:p>
              <a:r>
                <a:rPr lang="en-US" sz="6600">
                  <a:solidFill>
                    <a:schemeClr val="bg1"/>
                  </a:solidFill>
                </a:rPr>
                <a:t>1</a:t>
              </a:r>
            </a:p>
          </p:txBody>
        </p:sp>
        <p:sp>
          <p:nvSpPr>
            <p:cNvPr id="10" name="Rectangle 9">
              <a:extLst>
                <a:ext uri="{FF2B5EF4-FFF2-40B4-BE49-F238E27FC236}">
                  <a16:creationId xmlns:a16="http://schemas.microsoft.com/office/drawing/2014/main" id="{B93893B6-D4C3-C026-6EDD-A4A1F9CAF1FF}"/>
                </a:ext>
              </a:extLst>
            </p:cNvPr>
            <p:cNvSpPr/>
            <p:nvPr/>
          </p:nvSpPr>
          <p:spPr>
            <a:xfrm>
              <a:off x="2302080" y="2748393"/>
              <a:ext cx="1420486" cy="553998"/>
            </a:xfrm>
            <a:prstGeom prst="rect">
              <a:avLst/>
            </a:prstGeom>
          </p:spPr>
          <p:txBody>
            <a:bodyPr wrap="square" lIns="0" tIns="0" rIns="0" bIns="0" anchor="ctr" anchorCtr="0">
              <a:spAutoFit/>
            </a:bodyPr>
            <a:lstStyle/>
            <a:p>
              <a:r>
                <a:rPr lang="en-US">
                  <a:solidFill>
                    <a:schemeClr val="bg1"/>
                  </a:solidFill>
                </a:rPr>
                <a:t>CONNECT WELL</a:t>
              </a:r>
            </a:p>
          </p:txBody>
        </p:sp>
        <p:cxnSp>
          <p:nvCxnSpPr>
            <p:cNvPr id="11" name="Straight Connector 10">
              <a:extLst>
                <a:ext uri="{FF2B5EF4-FFF2-40B4-BE49-F238E27FC236}">
                  <a16:creationId xmlns:a16="http://schemas.microsoft.com/office/drawing/2014/main" id="{611005D3-E022-BD58-0783-7C0509A27C60}"/>
                </a:ext>
                <a:ext uri="{C183D7F6-B498-43B3-948B-1728B52AA6E4}">
                  <adec:decorative xmlns:adec="http://schemas.microsoft.com/office/drawing/2017/decorative" val="1"/>
                </a:ext>
              </a:extLst>
            </p:cNvPr>
            <p:cNvCxnSpPr/>
            <p:nvPr/>
          </p:nvCxnSpPr>
          <p:spPr>
            <a:xfrm>
              <a:off x="2123349" y="2033187"/>
              <a:ext cx="0" cy="1984411"/>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684630B-3BF4-3B0C-9E79-66BEC83478BF}"/>
                </a:ext>
              </a:extLst>
            </p:cNvPr>
            <p:cNvSpPr txBox="1"/>
            <p:nvPr/>
          </p:nvSpPr>
          <p:spPr>
            <a:xfrm>
              <a:off x="4313887" y="4146707"/>
              <a:ext cx="865122" cy="1088366"/>
            </a:xfrm>
            <a:prstGeom prst="rect">
              <a:avLst/>
            </a:prstGeom>
            <a:noFill/>
          </p:spPr>
          <p:txBody>
            <a:bodyPr wrap="square" lIns="36000" tIns="36000" rIns="36000" bIns="36000" rtlCol="0" anchor="ctr" anchorCtr="0">
              <a:spAutoFit/>
            </a:bodyPr>
            <a:lstStyle/>
            <a:p>
              <a:r>
                <a:rPr lang="en-US" sz="6600">
                  <a:solidFill>
                    <a:schemeClr val="bg1"/>
                  </a:solidFill>
                </a:rPr>
                <a:t>2</a:t>
              </a:r>
            </a:p>
          </p:txBody>
        </p:sp>
        <p:sp>
          <p:nvSpPr>
            <p:cNvPr id="13" name="Rectangle 12">
              <a:extLst>
                <a:ext uri="{FF2B5EF4-FFF2-40B4-BE49-F238E27FC236}">
                  <a16:creationId xmlns:a16="http://schemas.microsoft.com/office/drawing/2014/main" id="{FBD8BEEC-6983-5632-2635-6FC9780D681A}"/>
                </a:ext>
              </a:extLst>
            </p:cNvPr>
            <p:cNvSpPr/>
            <p:nvPr/>
          </p:nvSpPr>
          <p:spPr>
            <a:xfrm>
              <a:off x="5137275" y="4413892"/>
              <a:ext cx="1049546" cy="553998"/>
            </a:xfrm>
            <a:prstGeom prst="rect">
              <a:avLst/>
            </a:prstGeom>
          </p:spPr>
          <p:txBody>
            <a:bodyPr wrap="square" lIns="0" tIns="0" rIns="0" bIns="0" anchor="ctr" anchorCtr="0">
              <a:spAutoFit/>
            </a:bodyPr>
            <a:lstStyle/>
            <a:p>
              <a:r>
                <a:rPr lang="en-US">
                  <a:solidFill>
                    <a:schemeClr val="bg1"/>
                  </a:solidFill>
                </a:rPr>
                <a:t>SLEEP WELL</a:t>
              </a:r>
            </a:p>
          </p:txBody>
        </p:sp>
        <p:cxnSp>
          <p:nvCxnSpPr>
            <p:cNvPr id="14" name="Straight Connector 13">
              <a:extLst>
                <a:ext uri="{FF2B5EF4-FFF2-40B4-BE49-F238E27FC236}">
                  <a16:creationId xmlns:a16="http://schemas.microsoft.com/office/drawing/2014/main" id="{FF25FCFE-C98B-8177-7310-F5104A35DF61}"/>
                </a:ext>
                <a:ext uri="{C183D7F6-B498-43B3-948B-1728B52AA6E4}">
                  <adec:decorative xmlns:adec="http://schemas.microsoft.com/office/drawing/2017/decorative" val="1"/>
                </a:ext>
              </a:extLst>
            </p:cNvPr>
            <p:cNvCxnSpPr/>
            <p:nvPr/>
          </p:nvCxnSpPr>
          <p:spPr>
            <a:xfrm>
              <a:off x="5038689" y="3698685"/>
              <a:ext cx="0" cy="1984411"/>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93FBB89-0588-D955-53C1-93D4C3084884}"/>
                </a:ext>
              </a:extLst>
            </p:cNvPr>
            <p:cNvSpPr txBox="1"/>
            <p:nvPr/>
          </p:nvSpPr>
          <p:spPr>
            <a:xfrm>
              <a:off x="6780780" y="2807506"/>
              <a:ext cx="865122" cy="1088366"/>
            </a:xfrm>
            <a:prstGeom prst="rect">
              <a:avLst/>
            </a:prstGeom>
            <a:noFill/>
          </p:spPr>
          <p:txBody>
            <a:bodyPr wrap="square" lIns="36000" tIns="36000" rIns="36000" bIns="36000" rtlCol="0" anchor="ctr" anchorCtr="0">
              <a:spAutoFit/>
            </a:bodyPr>
            <a:lstStyle/>
            <a:p>
              <a:r>
                <a:rPr lang="en-US" sz="6600"/>
                <a:t>3</a:t>
              </a:r>
            </a:p>
          </p:txBody>
        </p:sp>
        <p:sp>
          <p:nvSpPr>
            <p:cNvPr id="16" name="Rectangle 15">
              <a:extLst>
                <a:ext uri="{FF2B5EF4-FFF2-40B4-BE49-F238E27FC236}">
                  <a16:creationId xmlns:a16="http://schemas.microsoft.com/office/drawing/2014/main" id="{C03E49D1-ACA3-C47C-7B29-3F75EC43FF6E}"/>
                </a:ext>
              </a:extLst>
            </p:cNvPr>
            <p:cNvSpPr/>
            <p:nvPr/>
          </p:nvSpPr>
          <p:spPr>
            <a:xfrm>
              <a:off x="7643317" y="3074692"/>
              <a:ext cx="812093" cy="553998"/>
            </a:xfrm>
            <a:prstGeom prst="rect">
              <a:avLst/>
            </a:prstGeom>
          </p:spPr>
          <p:txBody>
            <a:bodyPr wrap="square" lIns="0" tIns="0" rIns="0" bIns="0" anchor="ctr" anchorCtr="0">
              <a:spAutoFit/>
            </a:bodyPr>
            <a:lstStyle/>
            <a:p>
              <a:r>
                <a:rPr lang="en-US"/>
                <a:t>MOVE WELL</a:t>
              </a:r>
            </a:p>
          </p:txBody>
        </p:sp>
        <p:cxnSp>
          <p:nvCxnSpPr>
            <p:cNvPr id="17" name="Straight Connector 16">
              <a:extLst>
                <a:ext uri="{FF2B5EF4-FFF2-40B4-BE49-F238E27FC236}">
                  <a16:creationId xmlns:a16="http://schemas.microsoft.com/office/drawing/2014/main" id="{1CBDCE30-F4FB-2D7B-8C76-D2D7E7CFF57D}"/>
                </a:ext>
                <a:ext uri="{C183D7F6-B498-43B3-948B-1728B52AA6E4}">
                  <adec:decorative xmlns:adec="http://schemas.microsoft.com/office/drawing/2017/decorative" val="1"/>
                </a:ext>
              </a:extLst>
            </p:cNvPr>
            <p:cNvCxnSpPr/>
            <p:nvPr/>
          </p:nvCxnSpPr>
          <p:spPr>
            <a:xfrm>
              <a:off x="7530374" y="2424016"/>
              <a:ext cx="0" cy="1855353"/>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D447A305-432B-8C12-D798-925F2B8B28A8}"/>
                </a:ext>
                <a:ext uri="{C183D7F6-B498-43B3-948B-1728B52AA6E4}">
                  <adec:decorative xmlns:adec="http://schemas.microsoft.com/office/drawing/2017/decorative" val="1"/>
                </a:ext>
              </a:extLst>
            </p:cNvPr>
            <p:cNvSpPr>
              <a:spLocks noChangeAspect="1"/>
            </p:cNvSpPr>
            <p:nvPr/>
          </p:nvSpPr>
          <p:spPr>
            <a:xfrm>
              <a:off x="8911852" y="3607905"/>
              <a:ext cx="1924313" cy="1923357"/>
            </a:xfrm>
            <a:prstGeom prst="ellipse">
              <a:avLst/>
            </a:prstGeom>
            <a:solidFill>
              <a:schemeClr val="tx2">
                <a:lumMod val="20000"/>
                <a:lumOff val="80000"/>
              </a:schemeClr>
            </a:solidFill>
            <a:ln w="6350">
              <a:solidFill>
                <a:srgbClr val="44546A"/>
              </a:solidFill>
            </a:ln>
            <a:effectLst>
              <a:outerShdw blurRad="635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US" sz="1400" err="1">
                <a:solidFill>
                  <a:schemeClr val="tx1"/>
                </a:solidFill>
              </a:endParaRPr>
            </a:p>
          </p:txBody>
        </p:sp>
        <p:sp>
          <p:nvSpPr>
            <p:cNvPr id="19" name="TextBox 18">
              <a:extLst>
                <a:ext uri="{FF2B5EF4-FFF2-40B4-BE49-F238E27FC236}">
                  <a16:creationId xmlns:a16="http://schemas.microsoft.com/office/drawing/2014/main" id="{78DD2CC7-36EB-69E0-8A9E-AE7A64CB120E}"/>
                </a:ext>
              </a:extLst>
            </p:cNvPr>
            <p:cNvSpPr txBox="1"/>
            <p:nvPr/>
          </p:nvSpPr>
          <p:spPr>
            <a:xfrm>
              <a:off x="8976113" y="4025398"/>
              <a:ext cx="865122" cy="1088366"/>
            </a:xfrm>
            <a:prstGeom prst="rect">
              <a:avLst/>
            </a:prstGeom>
            <a:noFill/>
          </p:spPr>
          <p:txBody>
            <a:bodyPr wrap="square" lIns="36000" tIns="36000" rIns="36000" bIns="36000" rtlCol="0" anchor="ctr" anchorCtr="0">
              <a:spAutoFit/>
            </a:bodyPr>
            <a:lstStyle/>
            <a:p>
              <a:r>
                <a:rPr lang="en-US" sz="6600"/>
                <a:t>4</a:t>
              </a:r>
            </a:p>
          </p:txBody>
        </p:sp>
        <p:sp>
          <p:nvSpPr>
            <p:cNvPr id="20" name="Rectangle 19">
              <a:extLst>
                <a:ext uri="{FF2B5EF4-FFF2-40B4-BE49-F238E27FC236}">
                  <a16:creationId xmlns:a16="http://schemas.microsoft.com/office/drawing/2014/main" id="{0B921850-0B49-4641-A257-E6B0701D4860}"/>
                </a:ext>
              </a:extLst>
            </p:cNvPr>
            <p:cNvSpPr/>
            <p:nvPr/>
          </p:nvSpPr>
          <p:spPr>
            <a:xfrm>
              <a:off x="9835306" y="4292590"/>
              <a:ext cx="845492" cy="553998"/>
            </a:xfrm>
            <a:prstGeom prst="rect">
              <a:avLst/>
            </a:prstGeom>
          </p:spPr>
          <p:txBody>
            <a:bodyPr wrap="square" lIns="0" tIns="0" rIns="0" bIns="0" anchor="ctr" anchorCtr="0">
              <a:spAutoFit/>
            </a:bodyPr>
            <a:lstStyle/>
            <a:p>
              <a:r>
                <a:rPr lang="en-US"/>
                <a:t>EAT WELL</a:t>
              </a:r>
            </a:p>
          </p:txBody>
        </p:sp>
        <p:cxnSp>
          <p:nvCxnSpPr>
            <p:cNvPr id="21" name="Straight Connector 20">
              <a:extLst>
                <a:ext uri="{FF2B5EF4-FFF2-40B4-BE49-F238E27FC236}">
                  <a16:creationId xmlns:a16="http://schemas.microsoft.com/office/drawing/2014/main" id="{2700537B-B2BB-9028-E62D-EC3B4EE6C6A9}"/>
                </a:ext>
                <a:ext uri="{C183D7F6-B498-43B3-948B-1728B52AA6E4}">
                  <adec:decorative xmlns:adec="http://schemas.microsoft.com/office/drawing/2017/decorative" val="1"/>
                </a:ext>
              </a:extLst>
            </p:cNvPr>
            <p:cNvCxnSpPr/>
            <p:nvPr/>
          </p:nvCxnSpPr>
          <p:spPr>
            <a:xfrm>
              <a:off x="9710101" y="3904501"/>
              <a:ext cx="0" cy="1330166"/>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169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E11FFD7-1D16-D029-9D65-D8EF9E74FBF3}"/>
              </a:ext>
            </a:extLst>
          </p:cNvPr>
          <p:cNvSpPr>
            <a:spLocks noGrp="1"/>
          </p:cNvSpPr>
          <p:nvPr>
            <p:ph type="title" idx="4294967295"/>
          </p:nvPr>
        </p:nvSpPr>
        <p:spPr>
          <a:xfrm>
            <a:off x="1828800" y="3840163"/>
            <a:ext cx="8534400" cy="492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tx1"/>
                </a:solidFill>
                <a:effectLst/>
                <a:uLnTx/>
                <a:uFillTx/>
                <a:latin typeface="Arial"/>
                <a:ea typeface="+mn-ea"/>
                <a:cs typeface="Arial"/>
              </a:rPr>
              <a:t>Setting Boundaries</a:t>
            </a:r>
          </a:p>
        </p:txBody>
      </p:sp>
      <p:pic>
        <p:nvPicPr>
          <p:cNvPr id="2" name="object 3">
            <a:extLst>
              <a:ext uri="{FF2B5EF4-FFF2-40B4-BE49-F238E27FC236}">
                <a16:creationId xmlns:a16="http://schemas.microsoft.com/office/drawing/2014/main" id="{07055548-5CD9-71C9-2FF6-F53B6586BE39}"/>
              </a:ext>
              <a:ext uri="{C183D7F6-B498-43B3-948B-1728B52AA6E4}">
                <adec:decorative xmlns:adec="http://schemas.microsoft.com/office/drawing/2017/decorative" val="1"/>
              </a:ext>
            </a:extLst>
          </p:cNvPr>
          <p:cNvPicPr/>
          <p:nvPr/>
        </p:nvPicPr>
        <p:blipFill>
          <a:blip r:embed="rId3"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3566963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2">
            <a:extLst>
              <a:ext uri="{FF2B5EF4-FFF2-40B4-BE49-F238E27FC236}">
                <a16:creationId xmlns:a16="http://schemas.microsoft.com/office/drawing/2014/main" id="{E42D148F-B2A7-3646-A4AA-B619E8F368F8}"/>
              </a:ext>
            </a:extLst>
          </p:cNvPr>
          <p:cNvSpPr txBox="1">
            <a:spLocks noGrp="1"/>
          </p:cNvSpPr>
          <p:nvPr>
            <p:ph type="title"/>
          </p:nvPr>
        </p:nvSpPr>
        <p:spPr>
          <a:xfrm>
            <a:off x="4907902" y="41710"/>
            <a:ext cx="7197702"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How Do I Set Boundaries?</a:t>
            </a:r>
          </a:p>
        </p:txBody>
      </p:sp>
      <p:sp>
        <p:nvSpPr>
          <p:cNvPr id="3" name="object 10">
            <a:extLst>
              <a:ext uri="{FF2B5EF4-FFF2-40B4-BE49-F238E27FC236}">
                <a16:creationId xmlns:a16="http://schemas.microsoft.com/office/drawing/2014/main" id="{A7F1069F-0876-448B-3ECE-20F9430E62A2}"/>
              </a:ext>
            </a:extLst>
          </p:cNvPr>
          <p:cNvSpPr txBox="1"/>
          <p:nvPr/>
        </p:nvSpPr>
        <p:spPr>
          <a:xfrm>
            <a:off x="233553" y="923046"/>
            <a:ext cx="11384092" cy="443711"/>
          </a:xfrm>
          <a:prstGeom prst="rect">
            <a:avLst/>
          </a:prstGeom>
        </p:spPr>
        <p:txBody>
          <a:bodyPr vert="horz" wrap="square" lIns="0" tIns="12700" rIns="0" bIns="0" rtlCol="0">
            <a:spAutoFit/>
          </a:bodyPr>
          <a:lstStyle/>
          <a:p>
            <a:pPr>
              <a:defRPr/>
            </a:pPr>
            <a:r>
              <a:rPr lang="en-US" sz="1400">
                <a:solidFill>
                  <a:srgbClr val="162C23"/>
                </a:solidFill>
                <a:latin typeface="Arial" panose="020B0604020202020204" pitchFamily="34" charset="0"/>
                <a:cs typeface="Arial" panose="020B0604020202020204" pitchFamily="34" charset="0"/>
              </a:rPr>
              <a:t>Setting boundaries requires a few moments of discomfort but ensures that you respect yourself and allow others to treat you the way you want to be treated. </a:t>
            </a:r>
            <a:endParaRPr lang="en-US" sz="1400" b="1">
              <a:latin typeface="Arial" panose="020B0604020202020204" pitchFamily="34" charset="0"/>
              <a:cs typeface="Arial" panose="020B0604020202020204" pitchFamily="34" charset="0"/>
            </a:endParaRPr>
          </a:p>
        </p:txBody>
      </p:sp>
      <p:grpSp>
        <p:nvGrpSpPr>
          <p:cNvPr id="2" name="Group 1" descr="Daring to set boundaries is about having the courage to love ourselves even when we risk disappointing others.&#10;       - Brene Brown &#10;Professor, Researcher, Author&#10;">
            <a:extLst>
              <a:ext uri="{FF2B5EF4-FFF2-40B4-BE49-F238E27FC236}">
                <a16:creationId xmlns:a16="http://schemas.microsoft.com/office/drawing/2014/main" id="{83A45CD5-0DDE-C5E2-12FA-0FE92DC66D1E}"/>
              </a:ext>
            </a:extLst>
          </p:cNvPr>
          <p:cNvGrpSpPr/>
          <p:nvPr/>
        </p:nvGrpSpPr>
        <p:grpSpPr>
          <a:xfrm>
            <a:off x="1942360" y="1632255"/>
            <a:ext cx="8307280" cy="4133259"/>
            <a:chOff x="1942360" y="1632255"/>
            <a:chExt cx="8307280" cy="4133259"/>
          </a:xfrm>
        </p:grpSpPr>
        <p:sp>
          <p:nvSpPr>
            <p:cNvPr id="4" name="Rectangle 3">
              <a:extLst>
                <a:ext uri="{FF2B5EF4-FFF2-40B4-BE49-F238E27FC236}">
                  <a16:creationId xmlns:a16="http://schemas.microsoft.com/office/drawing/2014/main" id="{EF8477A0-1FE1-DF16-1A99-754549B364C2}"/>
                </a:ext>
                <a:ext uri="{C183D7F6-B498-43B3-948B-1728B52AA6E4}">
                  <adec:decorative xmlns:adec="http://schemas.microsoft.com/office/drawing/2017/decorative" val="1"/>
                </a:ext>
              </a:extLst>
            </p:cNvPr>
            <p:cNvSpPr/>
            <p:nvPr/>
          </p:nvSpPr>
          <p:spPr>
            <a:xfrm>
              <a:off x="2450083" y="1632255"/>
              <a:ext cx="7285857" cy="410255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TextBox 4">
              <a:extLst>
                <a:ext uri="{FF2B5EF4-FFF2-40B4-BE49-F238E27FC236}">
                  <a16:creationId xmlns:a16="http://schemas.microsoft.com/office/drawing/2014/main" id="{D6E6C319-7073-A54C-CAAA-C9B190D807E4}"/>
                </a:ext>
              </a:extLst>
            </p:cNvPr>
            <p:cNvSpPr txBox="1"/>
            <p:nvPr/>
          </p:nvSpPr>
          <p:spPr>
            <a:xfrm>
              <a:off x="1942360" y="2017817"/>
              <a:ext cx="922033"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a:noFill/>
                  </a:ln>
                  <a:solidFill>
                    <a:srgbClr val="004F91"/>
                  </a:solidFill>
                  <a:effectLst/>
                  <a:uLnTx/>
                  <a:uFillTx/>
                  <a:latin typeface="Arial"/>
                  <a:ea typeface="+mn-ea"/>
                  <a:cs typeface="Arial"/>
                </a:rPr>
                <a:t>“</a:t>
              </a:r>
            </a:p>
          </p:txBody>
        </p:sp>
        <p:sp>
          <p:nvSpPr>
            <p:cNvPr id="6" name="Rectangle 2">
              <a:extLst>
                <a:ext uri="{FF2B5EF4-FFF2-40B4-BE49-F238E27FC236}">
                  <a16:creationId xmlns:a16="http://schemas.microsoft.com/office/drawing/2014/main" id="{CAA032EC-D8AF-9489-6949-C9AB569B6958}"/>
                </a:ext>
                <a:ext uri="{C183D7F6-B498-43B3-948B-1728B52AA6E4}">
                  <adec:decorative xmlns:adec="http://schemas.microsoft.com/office/drawing/2017/decorative" val="1"/>
                </a:ext>
              </a:extLst>
            </p:cNvPr>
            <p:cNvSpPr/>
            <p:nvPr/>
          </p:nvSpPr>
          <p:spPr>
            <a:xfrm>
              <a:off x="2446263" y="1636071"/>
              <a:ext cx="7299476" cy="2492172"/>
            </a:xfrm>
            <a:custGeom>
              <a:avLst/>
              <a:gdLst>
                <a:gd name="connsiteX0" fmla="*/ 0 w 9076267"/>
                <a:gd name="connsiteY0" fmla="*/ 0 h 5113867"/>
                <a:gd name="connsiteX1" fmla="*/ 9076267 w 9076267"/>
                <a:gd name="connsiteY1" fmla="*/ 0 h 5113867"/>
                <a:gd name="connsiteX2" fmla="*/ 9076267 w 9076267"/>
                <a:gd name="connsiteY2" fmla="*/ 5113867 h 5113867"/>
                <a:gd name="connsiteX3" fmla="*/ 0 w 9076267"/>
                <a:gd name="connsiteY3" fmla="*/ 5113867 h 5113867"/>
                <a:gd name="connsiteX4" fmla="*/ 0 w 9076267"/>
                <a:gd name="connsiteY4" fmla="*/ 0 h 5113867"/>
                <a:gd name="connsiteX0" fmla="*/ 0 w 9076267"/>
                <a:gd name="connsiteY0" fmla="*/ 0 h 5113867"/>
                <a:gd name="connsiteX1" fmla="*/ 9076267 w 9076267"/>
                <a:gd name="connsiteY1" fmla="*/ 0 h 5113867"/>
                <a:gd name="connsiteX2" fmla="*/ 9076267 w 9076267"/>
                <a:gd name="connsiteY2" fmla="*/ 3098800 h 5113867"/>
                <a:gd name="connsiteX3" fmla="*/ 9076267 w 9076267"/>
                <a:gd name="connsiteY3" fmla="*/ 5113867 h 5113867"/>
                <a:gd name="connsiteX4" fmla="*/ 0 w 9076267"/>
                <a:gd name="connsiteY4" fmla="*/ 5113867 h 5113867"/>
                <a:gd name="connsiteX5" fmla="*/ 0 w 9076267"/>
                <a:gd name="connsiteY5" fmla="*/ 0 h 5113867"/>
                <a:gd name="connsiteX0" fmla="*/ 0 w 9076267"/>
                <a:gd name="connsiteY0" fmla="*/ 0 h 5113867"/>
                <a:gd name="connsiteX1" fmla="*/ 9076267 w 9076267"/>
                <a:gd name="connsiteY1" fmla="*/ 0 h 5113867"/>
                <a:gd name="connsiteX2" fmla="*/ 9076267 w 9076267"/>
                <a:gd name="connsiteY2" fmla="*/ 3098800 h 5113867"/>
                <a:gd name="connsiteX3" fmla="*/ 9076267 w 9076267"/>
                <a:gd name="connsiteY3" fmla="*/ 4470400 h 5113867"/>
                <a:gd name="connsiteX4" fmla="*/ 9076267 w 9076267"/>
                <a:gd name="connsiteY4" fmla="*/ 5113867 h 5113867"/>
                <a:gd name="connsiteX5" fmla="*/ 0 w 9076267"/>
                <a:gd name="connsiteY5" fmla="*/ 5113867 h 5113867"/>
                <a:gd name="connsiteX6" fmla="*/ 0 w 9076267"/>
                <a:gd name="connsiteY6" fmla="*/ 0 h 5113867"/>
                <a:gd name="connsiteX0" fmla="*/ 0 w 9076267"/>
                <a:gd name="connsiteY0" fmla="*/ 0 h 5113867"/>
                <a:gd name="connsiteX1" fmla="*/ 9076267 w 9076267"/>
                <a:gd name="connsiteY1" fmla="*/ 0 h 5113867"/>
                <a:gd name="connsiteX2" fmla="*/ 9076267 w 9076267"/>
                <a:gd name="connsiteY2" fmla="*/ 3098800 h 5113867"/>
                <a:gd name="connsiteX3" fmla="*/ 9076267 w 9076267"/>
                <a:gd name="connsiteY3" fmla="*/ 3793067 h 5113867"/>
                <a:gd name="connsiteX4" fmla="*/ 9076267 w 9076267"/>
                <a:gd name="connsiteY4" fmla="*/ 4470400 h 5113867"/>
                <a:gd name="connsiteX5" fmla="*/ 9076267 w 9076267"/>
                <a:gd name="connsiteY5" fmla="*/ 5113867 h 5113867"/>
                <a:gd name="connsiteX6" fmla="*/ 0 w 9076267"/>
                <a:gd name="connsiteY6" fmla="*/ 5113867 h 5113867"/>
                <a:gd name="connsiteX7" fmla="*/ 0 w 9076267"/>
                <a:gd name="connsiteY7" fmla="*/ 0 h 5113867"/>
                <a:gd name="connsiteX0" fmla="*/ 9076267 w 9167707"/>
                <a:gd name="connsiteY0" fmla="*/ 3793067 h 5113867"/>
                <a:gd name="connsiteX1" fmla="*/ 9076267 w 9167707"/>
                <a:gd name="connsiteY1" fmla="*/ 4470400 h 5113867"/>
                <a:gd name="connsiteX2" fmla="*/ 9076267 w 9167707"/>
                <a:gd name="connsiteY2" fmla="*/ 5113867 h 5113867"/>
                <a:gd name="connsiteX3" fmla="*/ 0 w 9167707"/>
                <a:gd name="connsiteY3" fmla="*/ 5113867 h 5113867"/>
                <a:gd name="connsiteX4" fmla="*/ 0 w 9167707"/>
                <a:gd name="connsiteY4" fmla="*/ 0 h 5113867"/>
                <a:gd name="connsiteX5" fmla="*/ 9076267 w 9167707"/>
                <a:gd name="connsiteY5" fmla="*/ 0 h 5113867"/>
                <a:gd name="connsiteX6" fmla="*/ 9076267 w 9167707"/>
                <a:gd name="connsiteY6" fmla="*/ 3098800 h 5113867"/>
                <a:gd name="connsiteX7" fmla="*/ 9167707 w 9167707"/>
                <a:gd name="connsiteY7" fmla="*/ 3884507 h 5113867"/>
                <a:gd name="connsiteX0" fmla="*/ 9076267 w 9076267"/>
                <a:gd name="connsiteY0" fmla="*/ 3793067 h 5113867"/>
                <a:gd name="connsiteX1" fmla="*/ 9076267 w 9076267"/>
                <a:gd name="connsiteY1" fmla="*/ 4470400 h 5113867"/>
                <a:gd name="connsiteX2" fmla="*/ 9076267 w 9076267"/>
                <a:gd name="connsiteY2" fmla="*/ 5113867 h 5113867"/>
                <a:gd name="connsiteX3" fmla="*/ 0 w 9076267"/>
                <a:gd name="connsiteY3" fmla="*/ 5113867 h 5113867"/>
                <a:gd name="connsiteX4" fmla="*/ 0 w 9076267"/>
                <a:gd name="connsiteY4" fmla="*/ 0 h 5113867"/>
                <a:gd name="connsiteX5" fmla="*/ 9076267 w 9076267"/>
                <a:gd name="connsiteY5" fmla="*/ 0 h 5113867"/>
                <a:gd name="connsiteX6" fmla="*/ 9076267 w 9076267"/>
                <a:gd name="connsiteY6" fmla="*/ 3098800 h 5113867"/>
                <a:gd name="connsiteX0" fmla="*/ 9076267 w 9076267"/>
                <a:gd name="connsiteY0" fmla="*/ 4470400 h 5113867"/>
                <a:gd name="connsiteX1" fmla="*/ 9076267 w 9076267"/>
                <a:gd name="connsiteY1" fmla="*/ 5113867 h 5113867"/>
                <a:gd name="connsiteX2" fmla="*/ 0 w 9076267"/>
                <a:gd name="connsiteY2" fmla="*/ 5113867 h 5113867"/>
                <a:gd name="connsiteX3" fmla="*/ 0 w 9076267"/>
                <a:gd name="connsiteY3" fmla="*/ 0 h 5113867"/>
                <a:gd name="connsiteX4" fmla="*/ 9076267 w 9076267"/>
                <a:gd name="connsiteY4" fmla="*/ 0 h 5113867"/>
                <a:gd name="connsiteX5" fmla="*/ 9076267 w 9076267"/>
                <a:gd name="connsiteY5" fmla="*/ 3098800 h 5113867"/>
                <a:gd name="connsiteX0" fmla="*/ 9076267 w 9076267"/>
                <a:gd name="connsiteY0" fmla="*/ 4470400 h 5113867"/>
                <a:gd name="connsiteX1" fmla="*/ 9076267 w 9076267"/>
                <a:gd name="connsiteY1" fmla="*/ 5113867 h 5113867"/>
                <a:gd name="connsiteX2" fmla="*/ 0 w 9076267"/>
                <a:gd name="connsiteY2" fmla="*/ 5113867 h 5113867"/>
                <a:gd name="connsiteX3" fmla="*/ 0 w 9076267"/>
                <a:gd name="connsiteY3" fmla="*/ 626534 h 5113867"/>
                <a:gd name="connsiteX4" fmla="*/ 0 w 9076267"/>
                <a:gd name="connsiteY4" fmla="*/ 0 h 5113867"/>
                <a:gd name="connsiteX5" fmla="*/ 9076267 w 9076267"/>
                <a:gd name="connsiteY5" fmla="*/ 0 h 5113867"/>
                <a:gd name="connsiteX6" fmla="*/ 9076267 w 9076267"/>
                <a:gd name="connsiteY6" fmla="*/ 3098800 h 5113867"/>
                <a:gd name="connsiteX0" fmla="*/ 9083792 w 9083792"/>
                <a:gd name="connsiteY0" fmla="*/ 4470400 h 5113867"/>
                <a:gd name="connsiteX1" fmla="*/ 9083792 w 9083792"/>
                <a:gd name="connsiteY1" fmla="*/ 5113867 h 5113867"/>
                <a:gd name="connsiteX2" fmla="*/ 7525 w 9083792"/>
                <a:gd name="connsiteY2" fmla="*/ 5113867 h 5113867"/>
                <a:gd name="connsiteX3" fmla="*/ 7525 w 9083792"/>
                <a:gd name="connsiteY3" fmla="*/ 626534 h 5113867"/>
                <a:gd name="connsiteX4" fmla="*/ 7525 w 9083792"/>
                <a:gd name="connsiteY4" fmla="*/ 0 h 5113867"/>
                <a:gd name="connsiteX5" fmla="*/ 9083792 w 9083792"/>
                <a:gd name="connsiteY5" fmla="*/ 0 h 5113867"/>
                <a:gd name="connsiteX6" fmla="*/ 9083792 w 9083792"/>
                <a:gd name="connsiteY6" fmla="*/ 3098800 h 5113867"/>
                <a:gd name="connsiteX0" fmla="*/ 9748583 w 9748583"/>
                <a:gd name="connsiteY0" fmla="*/ 4470400 h 5113867"/>
                <a:gd name="connsiteX1" fmla="*/ 9748583 w 9748583"/>
                <a:gd name="connsiteY1" fmla="*/ 5113867 h 5113867"/>
                <a:gd name="connsiteX2" fmla="*/ 672316 w 9748583"/>
                <a:gd name="connsiteY2" fmla="*/ 5113867 h 5113867"/>
                <a:gd name="connsiteX3" fmla="*/ 672316 w 9748583"/>
                <a:gd name="connsiteY3" fmla="*/ 2116667 h 5113867"/>
                <a:gd name="connsiteX4" fmla="*/ 672316 w 9748583"/>
                <a:gd name="connsiteY4" fmla="*/ 626534 h 5113867"/>
                <a:gd name="connsiteX5" fmla="*/ 672316 w 9748583"/>
                <a:gd name="connsiteY5" fmla="*/ 0 h 5113867"/>
                <a:gd name="connsiteX6" fmla="*/ 9748583 w 9748583"/>
                <a:gd name="connsiteY6" fmla="*/ 0 h 5113867"/>
                <a:gd name="connsiteX7" fmla="*/ 9748583 w 9748583"/>
                <a:gd name="connsiteY7" fmla="*/ 3098800 h 5113867"/>
                <a:gd name="connsiteX0" fmla="*/ 9076267 w 9076267"/>
                <a:gd name="connsiteY0" fmla="*/ 4470400 h 5113867"/>
                <a:gd name="connsiteX1" fmla="*/ 9076267 w 9076267"/>
                <a:gd name="connsiteY1" fmla="*/ 5113867 h 5113867"/>
                <a:gd name="connsiteX2" fmla="*/ 0 w 9076267"/>
                <a:gd name="connsiteY2" fmla="*/ 5113867 h 5113867"/>
                <a:gd name="connsiteX3" fmla="*/ 0 w 9076267"/>
                <a:gd name="connsiteY3" fmla="*/ 2116667 h 5113867"/>
                <a:gd name="connsiteX4" fmla="*/ 0 w 9076267"/>
                <a:gd name="connsiteY4" fmla="*/ 626534 h 5113867"/>
                <a:gd name="connsiteX5" fmla="*/ 0 w 9076267"/>
                <a:gd name="connsiteY5" fmla="*/ 0 h 5113867"/>
                <a:gd name="connsiteX6" fmla="*/ 9076267 w 9076267"/>
                <a:gd name="connsiteY6" fmla="*/ 0 h 5113867"/>
                <a:gd name="connsiteX7" fmla="*/ 9076267 w 9076267"/>
                <a:gd name="connsiteY7" fmla="*/ 3098800 h 5113867"/>
                <a:gd name="connsiteX0" fmla="*/ 9093199 w 9093199"/>
                <a:gd name="connsiteY0" fmla="*/ 4470400 h 5113867"/>
                <a:gd name="connsiteX1" fmla="*/ 9093199 w 9093199"/>
                <a:gd name="connsiteY1" fmla="*/ 5113867 h 5113867"/>
                <a:gd name="connsiteX2" fmla="*/ 16932 w 9093199"/>
                <a:gd name="connsiteY2" fmla="*/ 5113867 h 5113867"/>
                <a:gd name="connsiteX3" fmla="*/ 16932 w 9093199"/>
                <a:gd name="connsiteY3" fmla="*/ 2116667 h 5113867"/>
                <a:gd name="connsiteX4" fmla="*/ 0 w 9093199"/>
                <a:gd name="connsiteY4" fmla="*/ 1473200 h 5113867"/>
                <a:gd name="connsiteX5" fmla="*/ 16932 w 9093199"/>
                <a:gd name="connsiteY5" fmla="*/ 626534 h 5113867"/>
                <a:gd name="connsiteX6" fmla="*/ 16932 w 9093199"/>
                <a:gd name="connsiteY6" fmla="*/ 0 h 5113867"/>
                <a:gd name="connsiteX7" fmla="*/ 9093199 w 9093199"/>
                <a:gd name="connsiteY7" fmla="*/ 0 h 5113867"/>
                <a:gd name="connsiteX8" fmla="*/ 9093199 w 9093199"/>
                <a:gd name="connsiteY8" fmla="*/ 3098800 h 5113867"/>
                <a:gd name="connsiteX0" fmla="*/ 9076267 w 9076267"/>
                <a:gd name="connsiteY0" fmla="*/ 4470400 h 5113867"/>
                <a:gd name="connsiteX1" fmla="*/ 9076267 w 9076267"/>
                <a:gd name="connsiteY1" fmla="*/ 5113867 h 5113867"/>
                <a:gd name="connsiteX2" fmla="*/ 0 w 9076267"/>
                <a:gd name="connsiteY2" fmla="*/ 5113867 h 5113867"/>
                <a:gd name="connsiteX3" fmla="*/ 0 w 9076267"/>
                <a:gd name="connsiteY3" fmla="*/ 2116667 h 5113867"/>
                <a:gd name="connsiteX4" fmla="*/ 0 w 9076267"/>
                <a:gd name="connsiteY4" fmla="*/ 626534 h 5113867"/>
                <a:gd name="connsiteX5" fmla="*/ 0 w 9076267"/>
                <a:gd name="connsiteY5" fmla="*/ 0 h 5113867"/>
                <a:gd name="connsiteX6" fmla="*/ 9076267 w 9076267"/>
                <a:gd name="connsiteY6" fmla="*/ 0 h 5113867"/>
                <a:gd name="connsiteX7" fmla="*/ 9076267 w 9076267"/>
                <a:gd name="connsiteY7" fmla="*/ 3098800 h 5113867"/>
                <a:gd name="connsiteX0" fmla="*/ 9076267 w 9076267"/>
                <a:gd name="connsiteY0" fmla="*/ 5113867 h 5113867"/>
                <a:gd name="connsiteX1" fmla="*/ 0 w 9076267"/>
                <a:gd name="connsiteY1" fmla="*/ 5113867 h 5113867"/>
                <a:gd name="connsiteX2" fmla="*/ 0 w 9076267"/>
                <a:gd name="connsiteY2" fmla="*/ 2116667 h 5113867"/>
                <a:gd name="connsiteX3" fmla="*/ 0 w 9076267"/>
                <a:gd name="connsiteY3" fmla="*/ 626534 h 5113867"/>
                <a:gd name="connsiteX4" fmla="*/ 0 w 9076267"/>
                <a:gd name="connsiteY4" fmla="*/ 0 h 5113867"/>
                <a:gd name="connsiteX5" fmla="*/ 9076267 w 9076267"/>
                <a:gd name="connsiteY5" fmla="*/ 0 h 5113867"/>
                <a:gd name="connsiteX6" fmla="*/ 9076267 w 9076267"/>
                <a:gd name="connsiteY6" fmla="*/ 3098800 h 5113867"/>
                <a:gd name="connsiteX0" fmla="*/ 0 w 9076267"/>
                <a:gd name="connsiteY0" fmla="*/ 5113867 h 5113867"/>
                <a:gd name="connsiteX1" fmla="*/ 0 w 9076267"/>
                <a:gd name="connsiteY1" fmla="*/ 2116667 h 5113867"/>
                <a:gd name="connsiteX2" fmla="*/ 0 w 9076267"/>
                <a:gd name="connsiteY2" fmla="*/ 626534 h 5113867"/>
                <a:gd name="connsiteX3" fmla="*/ 0 w 9076267"/>
                <a:gd name="connsiteY3" fmla="*/ 0 h 5113867"/>
                <a:gd name="connsiteX4" fmla="*/ 9076267 w 9076267"/>
                <a:gd name="connsiteY4" fmla="*/ 0 h 5113867"/>
                <a:gd name="connsiteX5" fmla="*/ 9076267 w 9076267"/>
                <a:gd name="connsiteY5" fmla="*/ 3098800 h 5113867"/>
                <a:gd name="connsiteX0" fmla="*/ 0 w 9076267"/>
                <a:gd name="connsiteY0" fmla="*/ 2116667 h 3098800"/>
                <a:gd name="connsiteX1" fmla="*/ 0 w 9076267"/>
                <a:gd name="connsiteY1" fmla="*/ 626534 h 3098800"/>
                <a:gd name="connsiteX2" fmla="*/ 0 w 9076267"/>
                <a:gd name="connsiteY2" fmla="*/ 0 h 3098800"/>
                <a:gd name="connsiteX3" fmla="*/ 9076267 w 9076267"/>
                <a:gd name="connsiteY3" fmla="*/ 0 h 3098800"/>
                <a:gd name="connsiteX4" fmla="*/ 9076267 w 9076267"/>
                <a:gd name="connsiteY4" fmla="*/ 3098800 h 3098800"/>
                <a:gd name="connsiteX0" fmla="*/ 0 w 9076267"/>
                <a:gd name="connsiteY0" fmla="*/ 626534 h 3098800"/>
                <a:gd name="connsiteX1" fmla="*/ 0 w 9076267"/>
                <a:gd name="connsiteY1" fmla="*/ 0 h 3098800"/>
                <a:gd name="connsiteX2" fmla="*/ 9076267 w 9076267"/>
                <a:gd name="connsiteY2" fmla="*/ 0 h 3098800"/>
                <a:gd name="connsiteX3" fmla="*/ 9076267 w 9076267"/>
                <a:gd name="connsiteY3" fmla="*/ 3098800 h 3098800"/>
              </a:gdLst>
              <a:ahLst/>
              <a:cxnLst>
                <a:cxn ang="0">
                  <a:pos x="connsiteX0" y="connsiteY0"/>
                </a:cxn>
                <a:cxn ang="0">
                  <a:pos x="connsiteX1" y="connsiteY1"/>
                </a:cxn>
                <a:cxn ang="0">
                  <a:pos x="connsiteX2" y="connsiteY2"/>
                </a:cxn>
                <a:cxn ang="0">
                  <a:pos x="connsiteX3" y="connsiteY3"/>
                </a:cxn>
              </a:cxnLst>
              <a:rect l="l" t="t" r="r" b="b"/>
              <a:pathLst>
                <a:path w="9076267" h="3098800">
                  <a:moveTo>
                    <a:pt x="0" y="626534"/>
                  </a:moveTo>
                  <a:lnTo>
                    <a:pt x="0" y="0"/>
                  </a:lnTo>
                  <a:lnTo>
                    <a:pt x="9076267" y="0"/>
                  </a:lnTo>
                  <a:lnTo>
                    <a:pt x="9076267" y="3098800"/>
                  </a:lnTo>
                </a:path>
              </a:pathLst>
            </a:custGeom>
            <a:noFill/>
            <a:ln w="57150" cmpd="sng">
              <a:solidFill>
                <a:srgbClr val="004F9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Box 6">
              <a:extLst>
                <a:ext uri="{FF2B5EF4-FFF2-40B4-BE49-F238E27FC236}">
                  <a16:creationId xmlns:a16="http://schemas.microsoft.com/office/drawing/2014/main" id="{41B8AE76-CFA3-4E77-E183-0A4CD8291296}"/>
                </a:ext>
              </a:extLst>
            </p:cNvPr>
            <p:cNvSpPr txBox="1"/>
            <p:nvPr/>
          </p:nvSpPr>
          <p:spPr>
            <a:xfrm>
              <a:off x="3359365" y="1934334"/>
              <a:ext cx="5473270" cy="3498394"/>
            </a:xfrm>
            <a:prstGeom prst="rect">
              <a:avLst/>
            </a:prstGeom>
            <a:noFill/>
          </p:spPr>
          <p:txBody>
            <a:bodyPr vert="horz" wrap="square" lIns="0" tIns="0" rIns="0" bIns="0" rtlCol="0" anchor="ctr">
              <a:spAutoFit/>
            </a:bodyPr>
            <a:lstStyle/>
            <a:p>
              <a:pPr marL="0" marR="0" lvl="0" indent="0" algn="l" defTabSz="914400" rtl="0" eaLnBrk="1" fontAlgn="auto" latinLnBrk="0" hangingPunct="1">
                <a:lnSpc>
                  <a:spcPct val="100000"/>
                </a:lnSpc>
                <a:spcBef>
                  <a:spcPts val="200"/>
                </a:spcBef>
                <a:spcAft>
                  <a:spcPts val="0"/>
                </a:spcAft>
                <a:buClrTx/>
                <a:buSzPct val="100000"/>
                <a:buFontTx/>
                <a:buNone/>
                <a:tabLst/>
                <a:defRPr/>
              </a:pP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Daring to set boundaries is about having the courage to love ourselves even when we risk disappointing others.</a:t>
              </a:r>
            </a:p>
            <a:p>
              <a:pPr marL="0" marR="0" lvl="0" indent="0" algn="r" defTabSz="914400" rtl="0" eaLnBrk="1" fontAlgn="auto" latinLnBrk="0" hangingPunct="1">
                <a:lnSpc>
                  <a:spcPct val="100000"/>
                </a:lnSpc>
                <a:spcBef>
                  <a:spcPts val="200"/>
                </a:spcBef>
                <a:spcAft>
                  <a:spcPts val="0"/>
                </a:spcAft>
                <a:buClrTx/>
                <a:buSzPct val="100000"/>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Brene</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 Brown </a:t>
              </a:r>
            </a:p>
            <a:p>
              <a:pPr marL="0" marR="0" lvl="0" indent="0" algn="r" defTabSz="914400" rtl="0" eaLnBrk="1" fontAlgn="auto" latinLnBrk="0" hangingPunct="1">
                <a:lnSpc>
                  <a:spcPct val="100000"/>
                </a:lnSpc>
                <a:spcBef>
                  <a:spcPts val="200"/>
                </a:spcBef>
                <a:spcAft>
                  <a:spcPts val="0"/>
                </a:spcAft>
                <a:buClrTx/>
                <a:buSzPct val="100000"/>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Professor, Researcher, Author</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C26D8A9-6B50-6336-DF5C-23A02867091D}"/>
                </a:ext>
                <a:ext uri="{C183D7F6-B498-43B3-948B-1728B52AA6E4}">
                  <adec:decorative xmlns:adec="http://schemas.microsoft.com/office/drawing/2017/decorative" val="1"/>
                </a:ext>
              </a:extLst>
            </p:cNvPr>
            <p:cNvSpPr/>
            <p:nvPr/>
          </p:nvSpPr>
          <p:spPr>
            <a:xfrm rot="10800000">
              <a:off x="2446262" y="3273342"/>
              <a:ext cx="7299476" cy="2492172"/>
            </a:xfrm>
            <a:custGeom>
              <a:avLst/>
              <a:gdLst>
                <a:gd name="connsiteX0" fmla="*/ 0 w 9076267"/>
                <a:gd name="connsiteY0" fmla="*/ 0 h 5113867"/>
                <a:gd name="connsiteX1" fmla="*/ 9076267 w 9076267"/>
                <a:gd name="connsiteY1" fmla="*/ 0 h 5113867"/>
                <a:gd name="connsiteX2" fmla="*/ 9076267 w 9076267"/>
                <a:gd name="connsiteY2" fmla="*/ 5113867 h 5113867"/>
                <a:gd name="connsiteX3" fmla="*/ 0 w 9076267"/>
                <a:gd name="connsiteY3" fmla="*/ 5113867 h 5113867"/>
                <a:gd name="connsiteX4" fmla="*/ 0 w 9076267"/>
                <a:gd name="connsiteY4" fmla="*/ 0 h 5113867"/>
                <a:gd name="connsiteX0" fmla="*/ 0 w 9076267"/>
                <a:gd name="connsiteY0" fmla="*/ 0 h 5113867"/>
                <a:gd name="connsiteX1" fmla="*/ 9076267 w 9076267"/>
                <a:gd name="connsiteY1" fmla="*/ 0 h 5113867"/>
                <a:gd name="connsiteX2" fmla="*/ 9076267 w 9076267"/>
                <a:gd name="connsiteY2" fmla="*/ 3098800 h 5113867"/>
                <a:gd name="connsiteX3" fmla="*/ 9076267 w 9076267"/>
                <a:gd name="connsiteY3" fmla="*/ 5113867 h 5113867"/>
                <a:gd name="connsiteX4" fmla="*/ 0 w 9076267"/>
                <a:gd name="connsiteY4" fmla="*/ 5113867 h 5113867"/>
                <a:gd name="connsiteX5" fmla="*/ 0 w 9076267"/>
                <a:gd name="connsiteY5" fmla="*/ 0 h 5113867"/>
                <a:gd name="connsiteX0" fmla="*/ 0 w 9076267"/>
                <a:gd name="connsiteY0" fmla="*/ 0 h 5113867"/>
                <a:gd name="connsiteX1" fmla="*/ 9076267 w 9076267"/>
                <a:gd name="connsiteY1" fmla="*/ 0 h 5113867"/>
                <a:gd name="connsiteX2" fmla="*/ 9076267 w 9076267"/>
                <a:gd name="connsiteY2" fmla="*/ 3098800 h 5113867"/>
                <a:gd name="connsiteX3" fmla="*/ 9076267 w 9076267"/>
                <a:gd name="connsiteY3" fmla="*/ 4470400 h 5113867"/>
                <a:gd name="connsiteX4" fmla="*/ 9076267 w 9076267"/>
                <a:gd name="connsiteY4" fmla="*/ 5113867 h 5113867"/>
                <a:gd name="connsiteX5" fmla="*/ 0 w 9076267"/>
                <a:gd name="connsiteY5" fmla="*/ 5113867 h 5113867"/>
                <a:gd name="connsiteX6" fmla="*/ 0 w 9076267"/>
                <a:gd name="connsiteY6" fmla="*/ 0 h 5113867"/>
                <a:gd name="connsiteX0" fmla="*/ 0 w 9076267"/>
                <a:gd name="connsiteY0" fmla="*/ 0 h 5113867"/>
                <a:gd name="connsiteX1" fmla="*/ 9076267 w 9076267"/>
                <a:gd name="connsiteY1" fmla="*/ 0 h 5113867"/>
                <a:gd name="connsiteX2" fmla="*/ 9076267 w 9076267"/>
                <a:gd name="connsiteY2" fmla="*/ 3098800 h 5113867"/>
                <a:gd name="connsiteX3" fmla="*/ 9076267 w 9076267"/>
                <a:gd name="connsiteY3" fmla="*/ 3793067 h 5113867"/>
                <a:gd name="connsiteX4" fmla="*/ 9076267 w 9076267"/>
                <a:gd name="connsiteY4" fmla="*/ 4470400 h 5113867"/>
                <a:gd name="connsiteX5" fmla="*/ 9076267 w 9076267"/>
                <a:gd name="connsiteY5" fmla="*/ 5113867 h 5113867"/>
                <a:gd name="connsiteX6" fmla="*/ 0 w 9076267"/>
                <a:gd name="connsiteY6" fmla="*/ 5113867 h 5113867"/>
                <a:gd name="connsiteX7" fmla="*/ 0 w 9076267"/>
                <a:gd name="connsiteY7" fmla="*/ 0 h 5113867"/>
                <a:gd name="connsiteX0" fmla="*/ 9076267 w 9167707"/>
                <a:gd name="connsiteY0" fmla="*/ 3793067 h 5113867"/>
                <a:gd name="connsiteX1" fmla="*/ 9076267 w 9167707"/>
                <a:gd name="connsiteY1" fmla="*/ 4470400 h 5113867"/>
                <a:gd name="connsiteX2" fmla="*/ 9076267 w 9167707"/>
                <a:gd name="connsiteY2" fmla="*/ 5113867 h 5113867"/>
                <a:gd name="connsiteX3" fmla="*/ 0 w 9167707"/>
                <a:gd name="connsiteY3" fmla="*/ 5113867 h 5113867"/>
                <a:gd name="connsiteX4" fmla="*/ 0 w 9167707"/>
                <a:gd name="connsiteY4" fmla="*/ 0 h 5113867"/>
                <a:gd name="connsiteX5" fmla="*/ 9076267 w 9167707"/>
                <a:gd name="connsiteY5" fmla="*/ 0 h 5113867"/>
                <a:gd name="connsiteX6" fmla="*/ 9076267 w 9167707"/>
                <a:gd name="connsiteY6" fmla="*/ 3098800 h 5113867"/>
                <a:gd name="connsiteX7" fmla="*/ 9167707 w 9167707"/>
                <a:gd name="connsiteY7" fmla="*/ 3884507 h 5113867"/>
                <a:gd name="connsiteX0" fmla="*/ 9076267 w 9076267"/>
                <a:gd name="connsiteY0" fmla="*/ 3793067 h 5113867"/>
                <a:gd name="connsiteX1" fmla="*/ 9076267 w 9076267"/>
                <a:gd name="connsiteY1" fmla="*/ 4470400 h 5113867"/>
                <a:gd name="connsiteX2" fmla="*/ 9076267 w 9076267"/>
                <a:gd name="connsiteY2" fmla="*/ 5113867 h 5113867"/>
                <a:gd name="connsiteX3" fmla="*/ 0 w 9076267"/>
                <a:gd name="connsiteY3" fmla="*/ 5113867 h 5113867"/>
                <a:gd name="connsiteX4" fmla="*/ 0 w 9076267"/>
                <a:gd name="connsiteY4" fmla="*/ 0 h 5113867"/>
                <a:gd name="connsiteX5" fmla="*/ 9076267 w 9076267"/>
                <a:gd name="connsiteY5" fmla="*/ 0 h 5113867"/>
                <a:gd name="connsiteX6" fmla="*/ 9076267 w 9076267"/>
                <a:gd name="connsiteY6" fmla="*/ 3098800 h 5113867"/>
                <a:gd name="connsiteX0" fmla="*/ 9076267 w 9076267"/>
                <a:gd name="connsiteY0" fmla="*/ 4470400 h 5113867"/>
                <a:gd name="connsiteX1" fmla="*/ 9076267 w 9076267"/>
                <a:gd name="connsiteY1" fmla="*/ 5113867 h 5113867"/>
                <a:gd name="connsiteX2" fmla="*/ 0 w 9076267"/>
                <a:gd name="connsiteY2" fmla="*/ 5113867 h 5113867"/>
                <a:gd name="connsiteX3" fmla="*/ 0 w 9076267"/>
                <a:gd name="connsiteY3" fmla="*/ 0 h 5113867"/>
                <a:gd name="connsiteX4" fmla="*/ 9076267 w 9076267"/>
                <a:gd name="connsiteY4" fmla="*/ 0 h 5113867"/>
                <a:gd name="connsiteX5" fmla="*/ 9076267 w 9076267"/>
                <a:gd name="connsiteY5" fmla="*/ 3098800 h 5113867"/>
                <a:gd name="connsiteX0" fmla="*/ 9076267 w 9076267"/>
                <a:gd name="connsiteY0" fmla="*/ 4470400 h 5113867"/>
                <a:gd name="connsiteX1" fmla="*/ 9076267 w 9076267"/>
                <a:gd name="connsiteY1" fmla="*/ 5113867 h 5113867"/>
                <a:gd name="connsiteX2" fmla="*/ 0 w 9076267"/>
                <a:gd name="connsiteY2" fmla="*/ 5113867 h 5113867"/>
                <a:gd name="connsiteX3" fmla="*/ 0 w 9076267"/>
                <a:gd name="connsiteY3" fmla="*/ 626534 h 5113867"/>
                <a:gd name="connsiteX4" fmla="*/ 0 w 9076267"/>
                <a:gd name="connsiteY4" fmla="*/ 0 h 5113867"/>
                <a:gd name="connsiteX5" fmla="*/ 9076267 w 9076267"/>
                <a:gd name="connsiteY5" fmla="*/ 0 h 5113867"/>
                <a:gd name="connsiteX6" fmla="*/ 9076267 w 9076267"/>
                <a:gd name="connsiteY6" fmla="*/ 3098800 h 5113867"/>
                <a:gd name="connsiteX0" fmla="*/ 9083792 w 9083792"/>
                <a:gd name="connsiteY0" fmla="*/ 4470400 h 5113867"/>
                <a:gd name="connsiteX1" fmla="*/ 9083792 w 9083792"/>
                <a:gd name="connsiteY1" fmla="*/ 5113867 h 5113867"/>
                <a:gd name="connsiteX2" fmla="*/ 7525 w 9083792"/>
                <a:gd name="connsiteY2" fmla="*/ 5113867 h 5113867"/>
                <a:gd name="connsiteX3" fmla="*/ 7525 w 9083792"/>
                <a:gd name="connsiteY3" fmla="*/ 626534 h 5113867"/>
                <a:gd name="connsiteX4" fmla="*/ 7525 w 9083792"/>
                <a:gd name="connsiteY4" fmla="*/ 0 h 5113867"/>
                <a:gd name="connsiteX5" fmla="*/ 9083792 w 9083792"/>
                <a:gd name="connsiteY5" fmla="*/ 0 h 5113867"/>
                <a:gd name="connsiteX6" fmla="*/ 9083792 w 9083792"/>
                <a:gd name="connsiteY6" fmla="*/ 3098800 h 5113867"/>
                <a:gd name="connsiteX0" fmla="*/ 9748583 w 9748583"/>
                <a:gd name="connsiteY0" fmla="*/ 4470400 h 5113867"/>
                <a:gd name="connsiteX1" fmla="*/ 9748583 w 9748583"/>
                <a:gd name="connsiteY1" fmla="*/ 5113867 h 5113867"/>
                <a:gd name="connsiteX2" fmla="*/ 672316 w 9748583"/>
                <a:gd name="connsiteY2" fmla="*/ 5113867 h 5113867"/>
                <a:gd name="connsiteX3" fmla="*/ 672316 w 9748583"/>
                <a:gd name="connsiteY3" fmla="*/ 2116667 h 5113867"/>
                <a:gd name="connsiteX4" fmla="*/ 672316 w 9748583"/>
                <a:gd name="connsiteY4" fmla="*/ 626534 h 5113867"/>
                <a:gd name="connsiteX5" fmla="*/ 672316 w 9748583"/>
                <a:gd name="connsiteY5" fmla="*/ 0 h 5113867"/>
                <a:gd name="connsiteX6" fmla="*/ 9748583 w 9748583"/>
                <a:gd name="connsiteY6" fmla="*/ 0 h 5113867"/>
                <a:gd name="connsiteX7" fmla="*/ 9748583 w 9748583"/>
                <a:gd name="connsiteY7" fmla="*/ 3098800 h 5113867"/>
                <a:gd name="connsiteX0" fmla="*/ 9076267 w 9076267"/>
                <a:gd name="connsiteY0" fmla="*/ 4470400 h 5113867"/>
                <a:gd name="connsiteX1" fmla="*/ 9076267 w 9076267"/>
                <a:gd name="connsiteY1" fmla="*/ 5113867 h 5113867"/>
                <a:gd name="connsiteX2" fmla="*/ 0 w 9076267"/>
                <a:gd name="connsiteY2" fmla="*/ 5113867 h 5113867"/>
                <a:gd name="connsiteX3" fmla="*/ 0 w 9076267"/>
                <a:gd name="connsiteY3" fmla="*/ 2116667 h 5113867"/>
                <a:gd name="connsiteX4" fmla="*/ 0 w 9076267"/>
                <a:gd name="connsiteY4" fmla="*/ 626534 h 5113867"/>
                <a:gd name="connsiteX5" fmla="*/ 0 w 9076267"/>
                <a:gd name="connsiteY5" fmla="*/ 0 h 5113867"/>
                <a:gd name="connsiteX6" fmla="*/ 9076267 w 9076267"/>
                <a:gd name="connsiteY6" fmla="*/ 0 h 5113867"/>
                <a:gd name="connsiteX7" fmla="*/ 9076267 w 9076267"/>
                <a:gd name="connsiteY7" fmla="*/ 3098800 h 5113867"/>
                <a:gd name="connsiteX0" fmla="*/ 9093199 w 9093199"/>
                <a:gd name="connsiteY0" fmla="*/ 4470400 h 5113867"/>
                <a:gd name="connsiteX1" fmla="*/ 9093199 w 9093199"/>
                <a:gd name="connsiteY1" fmla="*/ 5113867 h 5113867"/>
                <a:gd name="connsiteX2" fmla="*/ 16932 w 9093199"/>
                <a:gd name="connsiteY2" fmla="*/ 5113867 h 5113867"/>
                <a:gd name="connsiteX3" fmla="*/ 16932 w 9093199"/>
                <a:gd name="connsiteY3" fmla="*/ 2116667 h 5113867"/>
                <a:gd name="connsiteX4" fmla="*/ 0 w 9093199"/>
                <a:gd name="connsiteY4" fmla="*/ 1473200 h 5113867"/>
                <a:gd name="connsiteX5" fmla="*/ 16932 w 9093199"/>
                <a:gd name="connsiteY5" fmla="*/ 626534 h 5113867"/>
                <a:gd name="connsiteX6" fmla="*/ 16932 w 9093199"/>
                <a:gd name="connsiteY6" fmla="*/ 0 h 5113867"/>
                <a:gd name="connsiteX7" fmla="*/ 9093199 w 9093199"/>
                <a:gd name="connsiteY7" fmla="*/ 0 h 5113867"/>
                <a:gd name="connsiteX8" fmla="*/ 9093199 w 9093199"/>
                <a:gd name="connsiteY8" fmla="*/ 3098800 h 5113867"/>
                <a:gd name="connsiteX0" fmla="*/ 9076267 w 9076267"/>
                <a:gd name="connsiteY0" fmla="*/ 4470400 h 5113867"/>
                <a:gd name="connsiteX1" fmla="*/ 9076267 w 9076267"/>
                <a:gd name="connsiteY1" fmla="*/ 5113867 h 5113867"/>
                <a:gd name="connsiteX2" fmla="*/ 0 w 9076267"/>
                <a:gd name="connsiteY2" fmla="*/ 5113867 h 5113867"/>
                <a:gd name="connsiteX3" fmla="*/ 0 w 9076267"/>
                <a:gd name="connsiteY3" fmla="*/ 2116667 h 5113867"/>
                <a:gd name="connsiteX4" fmla="*/ 0 w 9076267"/>
                <a:gd name="connsiteY4" fmla="*/ 626534 h 5113867"/>
                <a:gd name="connsiteX5" fmla="*/ 0 w 9076267"/>
                <a:gd name="connsiteY5" fmla="*/ 0 h 5113867"/>
                <a:gd name="connsiteX6" fmla="*/ 9076267 w 9076267"/>
                <a:gd name="connsiteY6" fmla="*/ 0 h 5113867"/>
                <a:gd name="connsiteX7" fmla="*/ 9076267 w 9076267"/>
                <a:gd name="connsiteY7" fmla="*/ 3098800 h 5113867"/>
                <a:gd name="connsiteX0" fmla="*/ 9076267 w 9076267"/>
                <a:gd name="connsiteY0" fmla="*/ 5113867 h 5113867"/>
                <a:gd name="connsiteX1" fmla="*/ 0 w 9076267"/>
                <a:gd name="connsiteY1" fmla="*/ 5113867 h 5113867"/>
                <a:gd name="connsiteX2" fmla="*/ 0 w 9076267"/>
                <a:gd name="connsiteY2" fmla="*/ 2116667 h 5113867"/>
                <a:gd name="connsiteX3" fmla="*/ 0 w 9076267"/>
                <a:gd name="connsiteY3" fmla="*/ 626534 h 5113867"/>
                <a:gd name="connsiteX4" fmla="*/ 0 w 9076267"/>
                <a:gd name="connsiteY4" fmla="*/ 0 h 5113867"/>
                <a:gd name="connsiteX5" fmla="*/ 9076267 w 9076267"/>
                <a:gd name="connsiteY5" fmla="*/ 0 h 5113867"/>
                <a:gd name="connsiteX6" fmla="*/ 9076267 w 9076267"/>
                <a:gd name="connsiteY6" fmla="*/ 3098800 h 5113867"/>
                <a:gd name="connsiteX0" fmla="*/ 0 w 9076267"/>
                <a:gd name="connsiteY0" fmla="*/ 5113867 h 5113867"/>
                <a:gd name="connsiteX1" fmla="*/ 0 w 9076267"/>
                <a:gd name="connsiteY1" fmla="*/ 2116667 h 5113867"/>
                <a:gd name="connsiteX2" fmla="*/ 0 w 9076267"/>
                <a:gd name="connsiteY2" fmla="*/ 626534 h 5113867"/>
                <a:gd name="connsiteX3" fmla="*/ 0 w 9076267"/>
                <a:gd name="connsiteY3" fmla="*/ 0 h 5113867"/>
                <a:gd name="connsiteX4" fmla="*/ 9076267 w 9076267"/>
                <a:gd name="connsiteY4" fmla="*/ 0 h 5113867"/>
                <a:gd name="connsiteX5" fmla="*/ 9076267 w 9076267"/>
                <a:gd name="connsiteY5" fmla="*/ 3098800 h 5113867"/>
                <a:gd name="connsiteX0" fmla="*/ 0 w 9076267"/>
                <a:gd name="connsiteY0" fmla="*/ 2116667 h 3098800"/>
                <a:gd name="connsiteX1" fmla="*/ 0 w 9076267"/>
                <a:gd name="connsiteY1" fmla="*/ 626534 h 3098800"/>
                <a:gd name="connsiteX2" fmla="*/ 0 w 9076267"/>
                <a:gd name="connsiteY2" fmla="*/ 0 h 3098800"/>
                <a:gd name="connsiteX3" fmla="*/ 9076267 w 9076267"/>
                <a:gd name="connsiteY3" fmla="*/ 0 h 3098800"/>
                <a:gd name="connsiteX4" fmla="*/ 9076267 w 9076267"/>
                <a:gd name="connsiteY4" fmla="*/ 3098800 h 3098800"/>
                <a:gd name="connsiteX0" fmla="*/ 0 w 9076267"/>
                <a:gd name="connsiteY0" fmla="*/ 626534 h 3098800"/>
                <a:gd name="connsiteX1" fmla="*/ 0 w 9076267"/>
                <a:gd name="connsiteY1" fmla="*/ 0 h 3098800"/>
                <a:gd name="connsiteX2" fmla="*/ 9076267 w 9076267"/>
                <a:gd name="connsiteY2" fmla="*/ 0 h 3098800"/>
                <a:gd name="connsiteX3" fmla="*/ 9076267 w 9076267"/>
                <a:gd name="connsiteY3" fmla="*/ 3098800 h 3098800"/>
              </a:gdLst>
              <a:ahLst/>
              <a:cxnLst>
                <a:cxn ang="0">
                  <a:pos x="connsiteX0" y="connsiteY0"/>
                </a:cxn>
                <a:cxn ang="0">
                  <a:pos x="connsiteX1" y="connsiteY1"/>
                </a:cxn>
                <a:cxn ang="0">
                  <a:pos x="connsiteX2" y="connsiteY2"/>
                </a:cxn>
                <a:cxn ang="0">
                  <a:pos x="connsiteX3" y="connsiteY3"/>
                </a:cxn>
              </a:cxnLst>
              <a:rect l="l" t="t" r="r" b="b"/>
              <a:pathLst>
                <a:path w="9076267" h="3098800">
                  <a:moveTo>
                    <a:pt x="0" y="626534"/>
                  </a:moveTo>
                  <a:lnTo>
                    <a:pt x="0" y="0"/>
                  </a:lnTo>
                  <a:lnTo>
                    <a:pt x="9076267" y="0"/>
                  </a:lnTo>
                  <a:lnTo>
                    <a:pt x="9076267" y="3098800"/>
                  </a:lnTo>
                </a:path>
              </a:pathLst>
            </a:custGeom>
            <a:noFill/>
            <a:ln w="57150" cmpd="sng">
              <a:solidFill>
                <a:srgbClr val="004F9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TextBox 8">
              <a:extLst>
                <a:ext uri="{FF2B5EF4-FFF2-40B4-BE49-F238E27FC236}">
                  <a16:creationId xmlns:a16="http://schemas.microsoft.com/office/drawing/2014/main" id="{B870EB6D-AECF-4DA9-ABF7-4795B8F92D9F}"/>
                </a:ext>
              </a:extLst>
            </p:cNvPr>
            <p:cNvSpPr txBox="1"/>
            <p:nvPr/>
          </p:nvSpPr>
          <p:spPr>
            <a:xfrm rot="10800000">
              <a:off x="9327607" y="3230465"/>
              <a:ext cx="922033"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a:noFill/>
                  </a:ln>
                  <a:solidFill>
                    <a:srgbClr val="004F91"/>
                  </a:solidFill>
                  <a:effectLst/>
                  <a:uLnTx/>
                  <a:uFillTx/>
                  <a:latin typeface="Arial"/>
                  <a:ea typeface="+mn-ea"/>
                  <a:cs typeface="Arial"/>
                </a:rPr>
                <a:t>“</a:t>
              </a:r>
            </a:p>
          </p:txBody>
        </p:sp>
      </p:grpSp>
      <p:pic>
        <p:nvPicPr>
          <p:cNvPr id="11" name="object 3">
            <a:extLst>
              <a:ext uri="{FF2B5EF4-FFF2-40B4-BE49-F238E27FC236}">
                <a16:creationId xmlns:a16="http://schemas.microsoft.com/office/drawing/2014/main" id="{F486614C-1869-937A-2C57-DE24F9E4FB66}"/>
              </a:ext>
              <a:ext uri="{C183D7F6-B498-43B3-948B-1728B52AA6E4}">
                <adec:decorative xmlns:adec="http://schemas.microsoft.com/office/drawing/2017/decorative" val="1"/>
              </a:ext>
            </a:extLst>
          </p:cNvPr>
          <p:cNvPicPr/>
          <p:nvPr/>
        </p:nvPicPr>
        <p:blipFill>
          <a:blip r:embed="rId3"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3410654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D8AE8E7-8E99-244C-77FF-F5D88864B52B}"/>
              </a:ext>
            </a:extLst>
          </p:cNvPr>
          <p:cNvSpPr txBox="1">
            <a:spLocks noGrp="1"/>
          </p:cNvSpPr>
          <p:nvPr>
            <p:ph type="title" idx="4294967295"/>
          </p:nvPr>
        </p:nvSpPr>
        <p:spPr>
          <a:xfrm>
            <a:off x="5701410" y="41710"/>
            <a:ext cx="6404194" cy="570107"/>
          </a:xfrm>
          <a:prstGeom prst="rect">
            <a:avLst/>
          </a:prstGeom>
          <a:noFill/>
          <a:ln>
            <a:noFill/>
            <a:prstDash/>
          </a:ln>
          <a:effectLst/>
        </p:spPr>
        <p:txBody>
          <a:bodyPr rot="0" spcFirstLastPara="0" vertOverflow="overflow" horzOverflow="overflow" vert="horz" wrap="square" lIns="0" tIns="198833" rIns="0" bIns="0" numCol="1" spcCol="0" rtlCol="0" fromWordArt="0" anchor="t" anchorCtr="0" forceAA="0" compatLnSpc="1">
            <a:prstTxWarp prst="textNoShape">
              <a:avLst/>
            </a:prstTxWarp>
            <a:spAutoFit/>
          </a:bodyPr>
          <a:lstStyle>
            <a:lvl1pPr>
              <a:defRPr sz="2400" b="1" i="0">
                <a:solidFill>
                  <a:srgbClr val="F1F1F1"/>
                </a:solidFill>
                <a:latin typeface="Arial"/>
                <a:ea typeface="+mj-ea"/>
                <a:cs typeface="Arial"/>
              </a:defRPr>
            </a:lvl1pPr>
          </a:lstStyle>
          <a:p>
            <a:pPr marL="1371600" marR="0" lvl="0" indent="0" algn="r" defTabSz="914400" rtl="0" eaLnBrk="1" fontAlgn="auto" latinLnBrk="0" hangingPunct="1">
              <a:lnSpc>
                <a:spcPct val="100000"/>
              </a:lnSpc>
              <a:spcBef>
                <a:spcPts val="100"/>
              </a:spcBef>
              <a:spcAft>
                <a:spcPts val="0"/>
              </a:spcAft>
              <a:buClrTx/>
              <a:buSzTx/>
              <a:buFontTx/>
              <a:buNone/>
              <a:tabLst/>
              <a:defRPr/>
            </a:pPr>
            <a:r>
              <a:rPr kumimoji="0" lang="en-US" sz="2400" b="1" i="0" u="none" strike="noStrike" kern="0" cap="none" spc="-10" normalizeH="0" baseline="0" noProof="0" dirty="0">
                <a:ln>
                  <a:noFill/>
                </a:ln>
                <a:solidFill>
                  <a:srgbClr val="F1F1F1"/>
                </a:solidFill>
                <a:effectLst/>
                <a:uLnTx/>
                <a:uFillTx/>
                <a:latin typeface="Arial Black" panose="020B0A04020102020204" pitchFamily="34" charset="0"/>
                <a:ea typeface="+mj-ea"/>
                <a:cs typeface="Arial"/>
              </a:rPr>
              <a:t>Types of Boundaries</a:t>
            </a:r>
          </a:p>
        </p:txBody>
      </p:sp>
      <p:sp>
        <p:nvSpPr>
          <p:cNvPr id="9" name="object 10">
            <a:extLst>
              <a:ext uri="{FF2B5EF4-FFF2-40B4-BE49-F238E27FC236}">
                <a16:creationId xmlns:a16="http://schemas.microsoft.com/office/drawing/2014/main" id="{D1A7D5FC-6E6E-5C2F-6CE8-B42B96F6552D}"/>
              </a:ext>
            </a:extLst>
          </p:cNvPr>
          <p:cNvSpPr txBox="1"/>
          <p:nvPr/>
        </p:nvSpPr>
        <p:spPr>
          <a:xfrm>
            <a:off x="237744" y="923544"/>
            <a:ext cx="11384092" cy="443711"/>
          </a:xfrm>
          <a:prstGeom prst="rect">
            <a:avLst/>
          </a:prstGeom>
        </p:spPr>
        <p:txBody>
          <a:bodyPr vert="horz" wrap="square" lIns="0" tIns="12700" rIns="0" bIns="0" rtlCol="0">
            <a:spAutoFit/>
          </a:bodyPr>
          <a:lstStyle/>
          <a:p>
            <a:pPr marL="12700" marR="5080">
              <a:spcBef>
                <a:spcPts val="100"/>
              </a:spcBef>
              <a:defRPr/>
            </a:pPr>
            <a:r>
              <a:rPr lang="en-US" sz="1400">
                <a:solidFill>
                  <a:prstClr val="black"/>
                </a:solidFill>
                <a:latin typeface="Arial" panose="020B0604020202020204" pitchFamily="34" charset="0"/>
                <a:cs typeface="Arial" panose="020B0604020202020204" pitchFamily="34" charset="0"/>
              </a:rPr>
              <a:t>Four of the main types of boundaries are </a:t>
            </a:r>
            <a:r>
              <a:rPr lang="en-US" sz="1400" b="1">
                <a:solidFill>
                  <a:prstClr val="black"/>
                </a:solidFill>
                <a:latin typeface="Arial" panose="020B0604020202020204" pitchFamily="34" charset="0"/>
                <a:cs typeface="Arial" panose="020B0604020202020204" pitchFamily="34" charset="0"/>
              </a:rPr>
              <a:t>physical, mental, emotional, and time. </a:t>
            </a:r>
            <a:r>
              <a:rPr lang="en-US" sz="1400">
                <a:solidFill>
                  <a:prstClr val="black"/>
                </a:solidFill>
                <a:latin typeface="Arial" panose="020B0604020202020204" pitchFamily="34" charset="0"/>
                <a:cs typeface="Arial" panose="020B0604020202020204" pitchFamily="34" charset="0"/>
              </a:rPr>
              <a:t>See below for more information about each of the boundary types. </a:t>
            </a:r>
            <a:endPar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7" name="Group 6" descr="Physical &#10;Your needs for personal space, and physical needs like needing to sleep, eat, move, and drink water. &#10;Crossing These Boundaries Can Look Like..&#10;Touching someone without their permission&#10;Invading someone’s personal space&#10;Speaking over other people &#10;Preventing people from proper rest, food, water, etc.&#10;Giving someone gifts they are uncomfortable with&#10;">
            <a:extLst>
              <a:ext uri="{FF2B5EF4-FFF2-40B4-BE49-F238E27FC236}">
                <a16:creationId xmlns:a16="http://schemas.microsoft.com/office/drawing/2014/main" id="{8625289A-B27F-4673-E1F1-EEFA1B0FACA4}"/>
              </a:ext>
            </a:extLst>
          </p:cNvPr>
          <p:cNvGrpSpPr/>
          <p:nvPr/>
        </p:nvGrpSpPr>
        <p:grpSpPr>
          <a:xfrm>
            <a:off x="246738" y="1715050"/>
            <a:ext cx="2658378" cy="3878819"/>
            <a:chOff x="246738" y="1715050"/>
            <a:chExt cx="2658378" cy="3878819"/>
          </a:xfrm>
        </p:grpSpPr>
        <p:sp>
          <p:nvSpPr>
            <p:cNvPr id="29" name="Rectangle: Diagonal Corners Rounded 28">
              <a:extLst>
                <a:ext uri="{FF2B5EF4-FFF2-40B4-BE49-F238E27FC236}">
                  <a16:creationId xmlns:a16="http://schemas.microsoft.com/office/drawing/2014/main" id="{FE0722E1-884B-FD49-2E9E-E490186E661C}"/>
                </a:ext>
                <a:ext uri="{C183D7F6-B498-43B3-948B-1728B52AA6E4}">
                  <adec:decorative xmlns:adec="http://schemas.microsoft.com/office/drawing/2017/decorative" val="1"/>
                </a:ext>
              </a:extLst>
            </p:cNvPr>
            <p:cNvSpPr/>
            <p:nvPr/>
          </p:nvSpPr>
          <p:spPr>
            <a:xfrm>
              <a:off x="246738" y="1715050"/>
              <a:ext cx="2658378" cy="3878819"/>
            </a:xfrm>
            <a:prstGeom prst="round2DiagRect">
              <a:avLst/>
            </a:prstGeom>
            <a:solidFill>
              <a:srgbClr val="D4EAF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53885C9-0BAB-5B3E-ABD8-9EEB0C5F6828}"/>
                </a:ext>
              </a:extLst>
            </p:cNvPr>
            <p:cNvSpPr txBox="1"/>
            <p:nvPr/>
          </p:nvSpPr>
          <p:spPr>
            <a:xfrm>
              <a:off x="413887" y="1765341"/>
              <a:ext cx="2324081" cy="338554"/>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Physical </a:t>
              </a:r>
            </a:p>
          </p:txBody>
        </p:sp>
        <p:sp>
          <p:nvSpPr>
            <p:cNvPr id="31" name="TextBox 30">
              <a:extLst>
                <a:ext uri="{FF2B5EF4-FFF2-40B4-BE49-F238E27FC236}">
                  <a16:creationId xmlns:a16="http://schemas.microsoft.com/office/drawing/2014/main" id="{C71A4E6B-777A-B858-0D9E-90C2A568764A}"/>
                </a:ext>
              </a:extLst>
            </p:cNvPr>
            <p:cNvSpPr txBox="1"/>
            <p:nvPr/>
          </p:nvSpPr>
          <p:spPr>
            <a:xfrm>
              <a:off x="413887" y="2166366"/>
              <a:ext cx="2324081" cy="553998"/>
            </a:xfrm>
            <a:prstGeom prst="rect">
              <a:avLst/>
            </a:prstGeom>
            <a:noFill/>
          </p:spPr>
          <p:txBody>
            <a:bodyPr wrap="square" rtlCol="0">
              <a:spAutoFit/>
            </a:bodyPr>
            <a:lstStyle/>
            <a:p>
              <a:pPr algn="ctr"/>
              <a:r>
                <a:rPr lang="en-US" sz="1000" b="0" i="1">
                  <a:solidFill>
                    <a:srgbClr val="222222"/>
                  </a:solidFill>
                  <a:effectLst/>
                  <a:latin typeface="Arial" panose="020B0604020202020204" pitchFamily="34" charset="0"/>
                  <a:cs typeface="Arial" panose="020B0604020202020204" pitchFamily="34" charset="0"/>
                </a:rPr>
                <a:t>Your needs for personal space,  and physical needs like needing to sleep, eat, move, and drink water. </a:t>
              </a:r>
              <a:endParaRPr lang="en-US" sz="1000" i="1">
                <a:latin typeface="Arial" panose="020B0604020202020204" pitchFamily="34" charset="0"/>
                <a:cs typeface="Arial" panose="020B0604020202020204" pitchFamily="34" charset="0"/>
              </a:endParaRPr>
            </a:p>
          </p:txBody>
        </p:sp>
        <p:pic>
          <p:nvPicPr>
            <p:cNvPr id="32" name="Graphic 31" descr="Hand outline">
              <a:extLst>
                <a:ext uri="{FF2B5EF4-FFF2-40B4-BE49-F238E27FC236}">
                  <a16:creationId xmlns:a16="http://schemas.microsoft.com/office/drawing/2014/main" id="{CD250F2D-466B-273B-CA9A-12D68385A9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7720" y="2724888"/>
              <a:ext cx="576415" cy="576415"/>
            </a:xfrm>
            <a:prstGeom prst="rect">
              <a:avLst/>
            </a:prstGeom>
          </p:spPr>
        </p:pic>
        <p:sp>
          <p:nvSpPr>
            <p:cNvPr id="33" name="TextBox 32">
              <a:extLst>
                <a:ext uri="{FF2B5EF4-FFF2-40B4-BE49-F238E27FC236}">
                  <a16:creationId xmlns:a16="http://schemas.microsoft.com/office/drawing/2014/main" id="{B7DF1BFA-191A-0ECB-0827-9C7FCDBB28E5}"/>
                </a:ext>
              </a:extLst>
            </p:cNvPr>
            <p:cNvSpPr txBox="1"/>
            <p:nvPr/>
          </p:nvSpPr>
          <p:spPr>
            <a:xfrm>
              <a:off x="413887" y="3347100"/>
              <a:ext cx="2324081" cy="2169825"/>
            </a:xfrm>
            <a:prstGeom prst="rect">
              <a:avLst/>
            </a:prstGeom>
            <a:noFill/>
          </p:spPr>
          <p:txBody>
            <a:bodyPr wrap="square" rtlCol="0">
              <a:spAutoFit/>
            </a:bodyPr>
            <a:lstStyle/>
            <a:p>
              <a:pPr algn="ctr">
                <a:spcAft>
                  <a:spcPts val="600"/>
                </a:spcAft>
              </a:pPr>
              <a:r>
                <a:rPr lang="en-US" sz="1000" b="1" dirty="0">
                  <a:solidFill>
                    <a:schemeClr val="tx1"/>
                  </a:solidFill>
                  <a:latin typeface="Arial" panose="020B0604020202020204" pitchFamily="34" charset="0"/>
                  <a:cs typeface="Arial" panose="020B0604020202020204" pitchFamily="34" charset="0"/>
                </a:rPr>
                <a:t>Crossing These Boundaries Can Look Like..</a:t>
              </a:r>
            </a:p>
            <a:p>
              <a:pPr marL="285750" indent="-285750" algn="l">
                <a:spcAft>
                  <a:spcPts val="600"/>
                </a:spcAft>
                <a:buFont typeface="Courier New" panose="02070309020205020404" pitchFamily="49" charset="0"/>
                <a:buChar char="o"/>
              </a:pPr>
              <a:r>
                <a:rPr lang="en-US" sz="1000" dirty="0">
                  <a:solidFill>
                    <a:schemeClr val="tx1"/>
                  </a:solidFill>
                  <a:latin typeface="Arial" panose="020B0604020202020204" pitchFamily="34" charset="0"/>
                  <a:cs typeface="Arial" panose="020B0604020202020204" pitchFamily="34" charset="0"/>
                </a:rPr>
                <a:t>Touching someone without their permission</a:t>
              </a:r>
            </a:p>
            <a:p>
              <a:pPr marL="285750" indent="-285750" algn="l">
                <a:spcAft>
                  <a:spcPts val="600"/>
                </a:spcAft>
                <a:buFont typeface="Courier New" panose="02070309020205020404" pitchFamily="49" charset="0"/>
                <a:buChar char="o"/>
              </a:pPr>
              <a:r>
                <a:rPr lang="en-US" sz="1000" dirty="0">
                  <a:solidFill>
                    <a:schemeClr val="tx1"/>
                  </a:solidFill>
                  <a:latin typeface="Arial" panose="020B0604020202020204" pitchFamily="34" charset="0"/>
                  <a:cs typeface="Arial" panose="020B0604020202020204" pitchFamily="34" charset="0"/>
                </a:rPr>
                <a:t>Invading someone’s personal space</a:t>
              </a:r>
            </a:p>
            <a:p>
              <a:pPr marL="285750" indent="-285750" algn="l">
                <a:spcAft>
                  <a:spcPts val="600"/>
                </a:spcAft>
                <a:buFont typeface="Courier New" panose="02070309020205020404" pitchFamily="49" charset="0"/>
                <a:buChar char="o"/>
              </a:pPr>
              <a:r>
                <a:rPr lang="en-US" sz="1000" dirty="0">
                  <a:solidFill>
                    <a:schemeClr val="tx1"/>
                  </a:solidFill>
                  <a:latin typeface="Arial" panose="020B0604020202020204" pitchFamily="34" charset="0"/>
                  <a:cs typeface="Arial" panose="020B0604020202020204" pitchFamily="34" charset="0"/>
                </a:rPr>
                <a:t>Speaking over other people </a:t>
              </a:r>
            </a:p>
            <a:p>
              <a:pPr marL="285750" indent="-285750" algn="l">
                <a:spcAft>
                  <a:spcPts val="600"/>
                </a:spcAft>
                <a:buFont typeface="Courier New" panose="02070309020205020404" pitchFamily="49" charset="0"/>
                <a:buChar char="o"/>
              </a:pPr>
              <a:r>
                <a:rPr lang="en-US" sz="1000" dirty="0">
                  <a:solidFill>
                    <a:schemeClr val="tx1"/>
                  </a:solidFill>
                  <a:latin typeface="Arial" panose="020B0604020202020204" pitchFamily="34" charset="0"/>
                  <a:cs typeface="Arial" panose="020B0604020202020204" pitchFamily="34" charset="0"/>
                </a:rPr>
                <a:t>Preventing people from proper rest, food, water, etc.</a:t>
              </a:r>
            </a:p>
            <a:p>
              <a:pPr marL="285750" indent="-285750" algn="l">
                <a:spcAft>
                  <a:spcPts val="600"/>
                </a:spcAft>
                <a:buFont typeface="Courier New" panose="02070309020205020404" pitchFamily="49" charset="0"/>
                <a:buChar char="o"/>
              </a:pPr>
              <a:r>
                <a:rPr lang="en-US" sz="1000" dirty="0">
                  <a:solidFill>
                    <a:schemeClr val="tx1"/>
                  </a:solidFill>
                  <a:latin typeface="Arial" panose="020B0604020202020204" pitchFamily="34" charset="0"/>
                  <a:cs typeface="Arial" panose="020B0604020202020204" pitchFamily="34" charset="0"/>
                </a:rPr>
                <a:t>Giving someone gifts they are uncomfortable with</a:t>
              </a:r>
            </a:p>
          </p:txBody>
        </p:sp>
      </p:grpSp>
      <p:grpSp>
        <p:nvGrpSpPr>
          <p:cNvPr id="8" name="Group 7" descr="Mental &#10;Your needs to protect your intellectual individuality including your thoughts, beliefs, and values. &#10;Crossing These Boundaries Can Look Like..&#10;Belittling someone because you disagree with them&#10;Taking someone's ideas and presenting them as your own&#10;Disrespecting someone's intelligence&#10;Patronizing someone&#10;Undermining someone in the workplace &#10;">
            <a:extLst>
              <a:ext uri="{FF2B5EF4-FFF2-40B4-BE49-F238E27FC236}">
                <a16:creationId xmlns:a16="http://schemas.microsoft.com/office/drawing/2014/main" id="{43643B81-125D-B7DA-4601-E261FC2C7F65}"/>
              </a:ext>
            </a:extLst>
          </p:cNvPr>
          <p:cNvGrpSpPr/>
          <p:nvPr/>
        </p:nvGrpSpPr>
        <p:grpSpPr>
          <a:xfrm>
            <a:off x="3260120" y="1715050"/>
            <a:ext cx="2658378" cy="3878819"/>
            <a:chOff x="3260120" y="1715050"/>
            <a:chExt cx="2658378" cy="3878819"/>
          </a:xfrm>
        </p:grpSpPr>
        <p:sp>
          <p:nvSpPr>
            <p:cNvPr id="34" name="Rectangle: Diagonal Corners Rounded 33">
              <a:extLst>
                <a:ext uri="{FF2B5EF4-FFF2-40B4-BE49-F238E27FC236}">
                  <a16:creationId xmlns:a16="http://schemas.microsoft.com/office/drawing/2014/main" id="{CE670816-43E8-215A-4E4E-08E1D9D96744}"/>
                </a:ext>
                <a:ext uri="{C183D7F6-B498-43B3-948B-1728B52AA6E4}">
                  <adec:decorative xmlns:adec="http://schemas.microsoft.com/office/drawing/2017/decorative" val="1"/>
                </a:ext>
              </a:extLst>
            </p:cNvPr>
            <p:cNvSpPr/>
            <p:nvPr/>
          </p:nvSpPr>
          <p:spPr>
            <a:xfrm>
              <a:off x="3260120" y="1715050"/>
              <a:ext cx="2658378" cy="3878819"/>
            </a:xfrm>
            <a:prstGeom prst="round2DiagRect">
              <a:avLst/>
            </a:prstGeom>
            <a:solidFill>
              <a:srgbClr val="D4EAF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5D02AEB-EE0B-C75A-BC3C-6044B5252133}"/>
                </a:ext>
              </a:extLst>
            </p:cNvPr>
            <p:cNvSpPr txBox="1"/>
            <p:nvPr/>
          </p:nvSpPr>
          <p:spPr>
            <a:xfrm>
              <a:off x="3427269" y="1765341"/>
              <a:ext cx="2324081" cy="338554"/>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Mental</a:t>
              </a:r>
            </a:p>
          </p:txBody>
        </p:sp>
        <p:sp>
          <p:nvSpPr>
            <p:cNvPr id="36" name="TextBox 35">
              <a:extLst>
                <a:ext uri="{FF2B5EF4-FFF2-40B4-BE49-F238E27FC236}">
                  <a16:creationId xmlns:a16="http://schemas.microsoft.com/office/drawing/2014/main" id="{AFADC083-426C-8372-2700-C01ED197784F}"/>
                </a:ext>
              </a:extLst>
            </p:cNvPr>
            <p:cNvSpPr txBox="1"/>
            <p:nvPr/>
          </p:nvSpPr>
          <p:spPr>
            <a:xfrm>
              <a:off x="3427269" y="2166366"/>
              <a:ext cx="2324081" cy="553998"/>
            </a:xfrm>
            <a:prstGeom prst="rect">
              <a:avLst/>
            </a:prstGeom>
            <a:noFill/>
          </p:spPr>
          <p:txBody>
            <a:bodyPr wrap="square" rtlCol="0">
              <a:spAutoFit/>
            </a:bodyPr>
            <a:lstStyle/>
            <a:p>
              <a:pPr algn="ctr"/>
              <a:r>
                <a:rPr lang="en-US" sz="1000" b="0" i="1">
                  <a:solidFill>
                    <a:srgbClr val="222222"/>
                  </a:solidFill>
                  <a:effectLst/>
                  <a:latin typeface="Arial" panose="020B0604020202020204" pitchFamily="34" charset="0"/>
                  <a:cs typeface="Arial" panose="020B0604020202020204" pitchFamily="34" charset="0"/>
                </a:rPr>
                <a:t>Your needs to protect your intellectual individuality including your thoughts, beliefs, and values.</a:t>
              </a:r>
              <a:endParaRPr lang="en-US" sz="1000" i="1">
                <a:latin typeface="Arial" panose="020B0604020202020204" pitchFamily="34" charset="0"/>
                <a:cs typeface="Arial" panose="020B0604020202020204" pitchFamily="34" charset="0"/>
              </a:endParaRPr>
            </a:p>
          </p:txBody>
        </p:sp>
        <p:pic>
          <p:nvPicPr>
            <p:cNvPr id="37" name="Graphic 36" descr="Head with gears outline">
              <a:extLst>
                <a:ext uri="{FF2B5EF4-FFF2-40B4-BE49-F238E27FC236}">
                  <a16:creationId xmlns:a16="http://schemas.microsoft.com/office/drawing/2014/main" id="{E1646C44-84A8-FE68-BACA-3D744BE6F8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301102" y="2724888"/>
              <a:ext cx="576415" cy="576415"/>
            </a:xfrm>
            <a:prstGeom prst="rect">
              <a:avLst/>
            </a:prstGeom>
          </p:spPr>
        </p:pic>
        <p:sp>
          <p:nvSpPr>
            <p:cNvPr id="38" name="TextBox 37">
              <a:extLst>
                <a:ext uri="{FF2B5EF4-FFF2-40B4-BE49-F238E27FC236}">
                  <a16:creationId xmlns:a16="http://schemas.microsoft.com/office/drawing/2014/main" id="{526C6647-AECE-5294-E0F6-6FC93CE91D4D}"/>
                </a:ext>
              </a:extLst>
            </p:cNvPr>
            <p:cNvSpPr txBox="1"/>
            <p:nvPr/>
          </p:nvSpPr>
          <p:spPr>
            <a:xfrm>
              <a:off x="3427266" y="3347100"/>
              <a:ext cx="2324081" cy="2169825"/>
            </a:xfrm>
            <a:prstGeom prst="rect">
              <a:avLst/>
            </a:prstGeom>
            <a:noFill/>
          </p:spPr>
          <p:txBody>
            <a:bodyPr wrap="square" rtlCol="0">
              <a:spAutoFit/>
            </a:bodyPr>
            <a:lstStyle/>
            <a:p>
              <a:pPr algn="ctr">
                <a:spcAft>
                  <a:spcPts val="600"/>
                </a:spcAft>
              </a:pPr>
              <a:r>
                <a:rPr lang="en-US" sz="1000" b="1" dirty="0">
                  <a:solidFill>
                    <a:schemeClr val="tx1"/>
                  </a:solidFill>
                  <a:latin typeface="Arial" panose="020B0604020202020204" pitchFamily="34" charset="0"/>
                  <a:cs typeface="Arial" panose="020B0604020202020204" pitchFamily="34" charset="0"/>
                </a:rPr>
                <a:t>Crossing These Boundaries Can Look Like..</a:t>
              </a:r>
            </a:p>
            <a:p>
              <a:pPr marL="285750" indent="-285750" algn="l">
                <a:spcAft>
                  <a:spcPts val="600"/>
                </a:spcAft>
                <a:buFont typeface="Courier New" panose="02070309020205020404" pitchFamily="49" charset="0"/>
                <a:buChar char="o"/>
              </a:pPr>
              <a:r>
                <a:rPr lang="en-US" sz="1000" dirty="0">
                  <a:solidFill>
                    <a:schemeClr val="tx1"/>
                  </a:solidFill>
                  <a:latin typeface="Arial" panose="020B0604020202020204" pitchFamily="34" charset="0"/>
                  <a:cs typeface="Arial" panose="020B0604020202020204" pitchFamily="34" charset="0"/>
                </a:rPr>
                <a:t>Belittling someone because you disagree with them</a:t>
              </a:r>
            </a:p>
            <a:p>
              <a:pPr marL="285750" indent="-285750" algn="l">
                <a:spcAft>
                  <a:spcPts val="600"/>
                </a:spcAft>
                <a:buFont typeface="Courier New" panose="02070309020205020404" pitchFamily="49" charset="0"/>
                <a:buChar char="o"/>
              </a:pPr>
              <a:r>
                <a:rPr lang="en-US" sz="1000" dirty="0">
                  <a:latin typeface="Arial" panose="020B0604020202020204" pitchFamily="34" charset="0"/>
                  <a:cs typeface="Arial" panose="020B0604020202020204" pitchFamily="34" charset="0"/>
                </a:rPr>
                <a:t>Taking someone's ideas and presenting them as your own</a:t>
              </a:r>
            </a:p>
            <a:p>
              <a:pPr marL="285750" indent="-285750" algn="l">
                <a:spcAft>
                  <a:spcPts val="600"/>
                </a:spcAft>
                <a:buFont typeface="Courier New" panose="02070309020205020404" pitchFamily="49" charset="0"/>
                <a:buChar char="o"/>
              </a:pPr>
              <a:r>
                <a:rPr lang="en-US" sz="1000" dirty="0">
                  <a:solidFill>
                    <a:schemeClr val="tx1"/>
                  </a:solidFill>
                  <a:latin typeface="Arial" panose="020B0604020202020204" pitchFamily="34" charset="0"/>
                  <a:cs typeface="Arial" panose="020B0604020202020204" pitchFamily="34" charset="0"/>
                </a:rPr>
                <a:t>Disrespecting someone's intelligence</a:t>
              </a:r>
            </a:p>
            <a:p>
              <a:pPr marL="285750" indent="-285750" algn="l">
                <a:spcAft>
                  <a:spcPts val="600"/>
                </a:spcAft>
                <a:buFont typeface="Courier New" panose="02070309020205020404" pitchFamily="49" charset="0"/>
                <a:buChar char="o"/>
              </a:pPr>
              <a:r>
                <a:rPr lang="en-US" sz="1000" dirty="0">
                  <a:latin typeface="Arial" panose="020B0604020202020204" pitchFamily="34" charset="0"/>
                  <a:cs typeface="Arial" panose="020B0604020202020204" pitchFamily="34" charset="0"/>
                </a:rPr>
                <a:t>Patronizing someone</a:t>
              </a:r>
            </a:p>
            <a:p>
              <a:pPr marL="285750" indent="-285750" algn="l">
                <a:spcAft>
                  <a:spcPts val="600"/>
                </a:spcAft>
                <a:buFont typeface="Courier New" panose="02070309020205020404" pitchFamily="49" charset="0"/>
                <a:buChar char="o"/>
              </a:pPr>
              <a:r>
                <a:rPr lang="en-US" sz="1000" dirty="0">
                  <a:latin typeface="Arial" panose="020B0604020202020204" pitchFamily="34" charset="0"/>
                  <a:cs typeface="Arial" panose="020B0604020202020204" pitchFamily="34" charset="0"/>
                </a:rPr>
                <a:t>Undermining someone in the workplace </a:t>
              </a:r>
            </a:p>
          </p:txBody>
        </p:sp>
      </p:grpSp>
      <p:grpSp>
        <p:nvGrpSpPr>
          <p:cNvPr id="10" name="Group 9" descr="Emotional &#10;Your needs for emotional vulnerability and to be valued, seen, and respected as a person as a person with worth. &#10;Crossing These Boundaries Can Look Like..&#10;Gaslighting someone and denying their reality &#10;Manipulating someone &#10;Spreading lies about someone&#10;Calling someone names or being hurtful&#10;Attempting to undermine someone to their peers, boss, or loved ones&#10;">
            <a:extLst>
              <a:ext uri="{FF2B5EF4-FFF2-40B4-BE49-F238E27FC236}">
                <a16:creationId xmlns:a16="http://schemas.microsoft.com/office/drawing/2014/main" id="{1FD7EE71-4049-2C8C-91B6-2020AE1C7145}"/>
              </a:ext>
            </a:extLst>
          </p:cNvPr>
          <p:cNvGrpSpPr/>
          <p:nvPr/>
        </p:nvGrpSpPr>
        <p:grpSpPr>
          <a:xfrm>
            <a:off x="6273502" y="1715050"/>
            <a:ext cx="2658378" cy="3878819"/>
            <a:chOff x="6273502" y="1715050"/>
            <a:chExt cx="2658378" cy="3878819"/>
          </a:xfrm>
        </p:grpSpPr>
        <p:sp>
          <p:nvSpPr>
            <p:cNvPr id="39" name="Rectangle: Diagonal Corners Rounded 38">
              <a:extLst>
                <a:ext uri="{FF2B5EF4-FFF2-40B4-BE49-F238E27FC236}">
                  <a16:creationId xmlns:a16="http://schemas.microsoft.com/office/drawing/2014/main" id="{9D12CEF5-10ED-640C-6BBA-536390BF7016}"/>
                </a:ext>
                <a:ext uri="{C183D7F6-B498-43B3-948B-1728B52AA6E4}">
                  <adec:decorative xmlns:adec="http://schemas.microsoft.com/office/drawing/2017/decorative" val="1"/>
                </a:ext>
              </a:extLst>
            </p:cNvPr>
            <p:cNvSpPr/>
            <p:nvPr/>
          </p:nvSpPr>
          <p:spPr>
            <a:xfrm>
              <a:off x="6273502" y="1715050"/>
              <a:ext cx="2658378" cy="3878819"/>
            </a:xfrm>
            <a:prstGeom prst="round2DiagRect">
              <a:avLst/>
            </a:prstGeom>
            <a:solidFill>
              <a:srgbClr val="D4EAF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F61C766-547F-15B8-4796-D0AF95159A19}"/>
                </a:ext>
              </a:extLst>
            </p:cNvPr>
            <p:cNvSpPr txBox="1"/>
            <p:nvPr/>
          </p:nvSpPr>
          <p:spPr>
            <a:xfrm>
              <a:off x="6440651" y="1765341"/>
              <a:ext cx="2324081" cy="338554"/>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Emotional</a:t>
              </a:r>
            </a:p>
          </p:txBody>
        </p:sp>
        <p:sp>
          <p:nvSpPr>
            <p:cNvPr id="41" name="TextBox 40">
              <a:extLst>
                <a:ext uri="{FF2B5EF4-FFF2-40B4-BE49-F238E27FC236}">
                  <a16:creationId xmlns:a16="http://schemas.microsoft.com/office/drawing/2014/main" id="{8362B9A7-27AB-5CF1-0EE3-D929D54EFBA7}"/>
                </a:ext>
              </a:extLst>
            </p:cNvPr>
            <p:cNvSpPr txBox="1"/>
            <p:nvPr/>
          </p:nvSpPr>
          <p:spPr>
            <a:xfrm>
              <a:off x="6440651" y="2166366"/>
              <a:ext cx="2324081" cy="553998"/>
            </a:xfrm>
            <a:prstGeom prst="rect">
              <a:avLst/>
            </a:prstGeom>
            <a:noFill/>
          </p:spPr>
          <p:txBody>
            <a:bodyPr wrap="square" rtlCol="0">
              <a:spAutoFit/>
            </a:bodyPr>
            <a:lstStyle/>
            <a:p>
              <a:pPr algn="ctr"/>
              <a:r>
                <a:rPr lang="en-US" sz="1000" b="0" i="1">
                  <a:solidFill>
                    <a:srgbClr val="222222"/>
                  </a:solidFill>
                  <a:effectLst/>
                  <a:latin typeface="Arial" panose="020B0604020202020204" pitchFamily="34" charset="0"/>
                  <a:cs typeface="Arial" panose="020B0604020202020204" pitchFamily="34" charset="0"/>
                </a:rPr>
                <a:t>Your needs for emotional vulnerability and to be valued, seen, and respected as a person with worth. </a:t>
              </a:r>
              <a:endParaRPr lang="en-US" sz="1000" i="1">
                <a:latin typeface="Arial" panose="020B0604020202020204" pitchFamily="34" charset="0"/>
                <a:cs typeface="Arial" panose="020B0604020202020204" pitchFamily="34" charset="0"/>
              </a:endParaRPr>
            </a:p>
          </p:txBody>
        </p:sp>
        <p:pic>
          <p:nvPicPr>
            <p:cNvPr id="42" name="Graphic 41" descr="Badge Heart outline">
              <a:extLst>
                <a:ext uri="{FF2B5EF4-FFF2-40B4-BE49-F238E27FC236}">
                  <a16:creationId xmlns:a16="http://schemas.microsoft.com/office/drawing/2014/main" id="{3439573C-D8AC-67B2-155D-D507C25F14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314484" y="2724888"/>
              <a:ext cx="576415" cy="576415"/>
            </a:xfrm>
            <a:prstGeom prst="rect">
              <a:avLst/>
            </a:prstGeom>
          </p:spPr>
        </p:pic>
        <p:sp>
          <p:nvSpPr>
            <p:cNvPr id="43" name="TextBox 42">
              <a:extLst>
                <a:ext uri="{FF2B5EF4-FFF2-40B4-BE49-F238E27FC236}">
                  <a16:creationId xmlns:a16="http://schemas.microsoft.com/office/drawing/2014/main" id="{0EDBDB08-85BC-1F2E-8F75-519FE84833A8}"/>
                </a:ext>
              </a:extLst>
            </p:cNvPr>
            <p:cNvSpPr txBox="1"/>
            <p:nvPr/>
          </p:nvSpPr>
          <p:spPr>
            <a:xfrm>
              <a:off x="6440648" y="3347100"/>
              <a:ext cx="2324081" cy="2169825"/>
            </a:xfrm>
            <a:prstGeom prst="rect">
              <a:avLst/>
            </a:prstGeom>
            <a:noFill/>
          </p:spPr>
          <p:txBody>
            <a:bodyPr wrap="square" rtlCol="0">
              <a:spAutoFit/>
            </a:bodyPr>
            <a:lstStyle/>
            <a:p>
              <a:pPr algn="ctr">
                <a:spcAft>
                  <a:spcPts val="600"/>
                </a:spcAft>
              </a:pPr>
              <a:r>
                <a:rPr lang="en-US" sz="1000" b="1" dirty="0">
                  <a:solidFill>
                    <a:schemeClr val="tx1"/>
                  </a:solidFill>
                  <a:latin typeface="Arial" panose="020B0604020202020204" pitchFamily="34" charset="0"/>
                  <a:cs typeface="Arial" panose="020B0604020202020204" pitchFamily="34" charset="0"/>
                </a:rPr>
                <a:t>Crossing These Boundaries Can Look Like..</a:t>
              </a:r>
            </a:p>
            <a:p>
              <a:pPr marL="285750" indent="-285750" algn="l">
                <a:spcAft>
                  <a:spcPts val="600"/>
                </a:spcAft>
                <a:buFont typeface="Courier New" panose="02070309020205020404" pitchFamily="49" charset="0"/>
                <a:buChar char="o"/>
              </a:pPr>
              <a:r>
                <a:rPr lang="en-US" sz="1000" dirty="0">
                  <a:solidFill>
                    <a:schemeClr val="tx1"/>
                  </a:solidFill>
                  <a:latin typeface="Arial" panose="020B0604020202020204" pitchFamily="34" charset="0"/>
                  <a:cs typeface="Arial" panose="020B0604020202020204" pitchFamily="34" charset="0"/>
                </a:rPr>
                <a:t>Gaslighting someone and denying their reality </a:t>
              </a:r>
            </a:p>
            <a:p>
              <a:pPr marL="285750" indent="-285750" algn="l">
                <a:spcAft>
                  <a:spcPts val="600"/>
                </a:spcAft>
                <a:buFont typeface="Courier New" panose="02070309020205020404" pitchFamily="49" charset="0"/>
                <a:buChar char="o"/>
              </a:pPr>
              <a:r>
                <a:rPr lang="en-US" sz="1000" dirty="0">
                  <a:latin typeface="Arial" panose="020B0604020202020204" pitchFamily="34" charset="0"/>
                  <a:cs typeface="Arial" panose="020B0604020202020204" pitchFamily="34" charset="0"/>
                </a:rPr>
                <a:t>Manipulating someone </a:t>
              </a:r>
            </a:p>
            <a:p>
              <a:pPr marL="285750" indent="-285750" algn="l">
                <a:spcAft>
                  <a:spcPts val="600"/>
                </a:spcAft>
                <a:buFont typeface="Courier New" panose="02070309020205020404" pitchFamily="49" charset="0"/>
                <a:buChar char="o"/>
              </a:pPr>
              <a:r>
                <a:rPr lang="en-US" sz="1000" dirty="0">
                  <a:solidFill>
                    <a:schemeClr val="tx1"/>
                  </a:solidFill>
                  <a:latin typeface="Arial" panose="020B0604020202020204" pitchFamily="34" charset="0"/>
                  <a:cs typeface="Arial" panose="020B0604020202020204" pitchFamily="34" charset="0"/>
                </a:rPr>
                <a:t>Spreading lies about someone</a:t>
              </a:r>
            </a:p>
            <a:p>
              <a:pPr marL="285750" indent="-285750" algn="l">
                <a:spcAft>
                  <a:spcPts val="600"/>
                </a:spcAft>
                <a:buFont typeface="Courier New" panose="02070309020205020404" pitchFamily="49" charset="0"/>
                <a:buChar char="o"/>
              </a:pPr>
              <a:r>
                <a:rPr lang="en-US" sz="1000" dirty="0">
                  <a:solidFill>
                    <a:schemeClr val="tx1"/>
                  </a:solidFill>
                  <a:latin typeface="Arial" panose="020B0604020202020204" pitchFamily="34" charset="0"/>
                  <a:cs typeface="Arial" panose="020B0604020202020204" pitchFamily="34" charset="0"/>
                </a:rPr>
                <a:t>Calling someone names or being hurtful</a:t>
              </a:r>
            </a:p>
            <a:p>
              <a:pPr marL="285750" indent="-285750" algn="l">
                <a:spcAft>
                  <a:spcPts val="600"/>
                </a:spcAft>
                <a:buFont typeface="Courier New" panose="02070309020205020404" pitchFamily="49" charset="0"/>
                <a:buChar char="o"/>
              </a:pPr>
              <a:r>
                <a:rPr lang="en-US" sz="1000" dirty="0">
                  <a:latin typeface="Arial" panose="020B0604020202020204" pitchFamily="34" charset="0"/>
                  <a:cs typeface="Arial" panose="020B0604020202020204" pitchFamily="34" charset="0"/>
                </a:rPr>
                <a:t>Attempting to undermine someone to their peers, boss, or loved ones</a:t>
              </a:r>
            </a:p>
          </p:txBody>
        </p:sp>
      </p:grpSp>
      <p:grpSp>
        <p:nvGrpSpPr>
          <p:cNvPr id="11" name="Group 10" descr="Time &#10;Your needs to own your own schedule and decide how to prioritize your time and who and what to spend it on. &#10;Crossing These Boundaries Can Look Like..&#10;Expecting someone to be in constant contact despite their other priorities &#10;Scheduling a meeting with someone when they have a calendar block&#10;Showing up late consistently to scheduled events&#10;Not showing up to events without letting people know&#10;">
            <a:extLst>
              <a:ext uri="{FF2B5EF4-FFF2-40B4-BE49-F238E27FC236}">
                <a16:creationId xmlns:a16="http://schemas.microsoft.com/office/drawing/2014/main" id="{E2F3014E-FAC9-7245-66C4-39D1113CD280}"/>
              </a:ext>
            </a:extLst>
          </p:cNvPr>
          <p:cNvGrpSpPr/>
          <p:nvPr/>
        </p:nvGrpSpPr>
        <p:grpSpPr>
          <a:xfrm>
            <a:off x="9286885" y="1715050"/>
            <a:ext cx="2658378" cy="3878819"/>
            <a:chOff x="9286885" y="1715050"/>
            <a:chExt cx="2658378" cy="3878819"/>
          </a:xfrm>
        </p:grpSpPr>
        <p:sp>
          <p:nvSpPr>
            <p:cNvPr id="44" name="Rectangle: Diagonal Corners Rounded 43">
              <a:extLst>
                <a:ext uri="{FF2B5EF4-FFF2-40B4-BE49-F238E27FC236}">
                  <a16:creationId xmlns:a16="http://schemas.microsoft.com/office/drawing/2014/main" id="{85C0ED5D-A40F-5555-2E34-D956AE2A099C}"/>
                </a:ext>
                <a:ext uri="{C183D7F6-B498-43B3-948B-1728B52AA6E4}">
                  <adec:decorative xmlns:adec="http://schemas.microsoft.com/office/drawing/2017/decorative" val="1"/>
                </a:ext>
              </a:extLst>
            </p:cNvPr>
            <p:cNvSpPr/>
            <p:nvPr/>
          </p:nvSpPr>
          <p:spPr>
            <a:xfrm>
              <a:off x="9286885" y="1715050"/>
              <a:ext cx="2658378" cy="3878819"/>
            </a:xfrm>
            <a:prstGeom prst="round2DiagRect">
              <a:avLst/>
            </a:prstGeom>
            <a:solidFill>
              <a:srgbClr val="D4EAF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BA8AEADF-48A0-63BA-98BA-2ABE92F0A949}"/>
                </a:ext>
              </a:extLst>
            </p:cNvPr>
            <p:cNvSpPr txBox="1"/>
            <p:nvPr/>
          </p:nvSpPr>
          <p:spPr>
            <a:xfrm>
              <a:off x="9454034" y="1765341"/>
              <a:ext cx="2324081" cy="338554"/>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Time </a:t>
              </a:r>
            </a:p>
          </p:txBody>
        </p:sp>
        <p:sp>
          <p:nvSpPr>
            <p:cNvPr id="46" name="TextBox 45">
              <a:extLst>
                <a:ext uri="{FF2B5EF4-FFF2-40B4-BE49-F238E27FC236}">
                  <a16:creationId xmlns:a16="http://schemas.microsoft.com/office/drawing/2014/main" id="{F7107902-7263-56B3-F7FE-9626D7C132EE}"/>
                </a:ext>
              </a:extLst>
            </p:cNvPr>
            <p:cNvSpPr txBox="1"/>
            <p:nvPr/>
          </p:nvSpPr>
          <p:spPr>
            <a:xfrm>
              <a:off x="9454034" y="2166366"/>
              <a:ext cx="2324081" cy="553998"/>
            </a:xfrm>
            <a:prstGeom prst="rect">
              <a:avLst/>
            </a:prstGeom>
            <a:noFill/>
          </p:spPr>
          <p:txBody>
            <a:bodyPr wrap="square" rtlCol="0">
              <a:spAutoFit/>
            </a:bodyPr>
            <a:lstStyle/>
            <a:p>
              <a:pPr algn="ctr"/>
              <a:r>
                <a:rPr lang="en-US" sz="1000" b="0" i="1">
                  <a:solidFill>
                    <a:srgbClr val="222222"/>
                  </a:solidFill>
                  <a:effectLst/>
                  <a:latin typeface="Arial" panose="020B0604020202020204" pitchFamily="34" charset="0"/>
                  <a:cs typeface="Arial" panose="020B0604020202020204" pitchFamily="34" charset="0"/>
                </a:rPr>
                <a:t>Your needs to own your own schedule and decide how to prioritize your time and who and what to spend it on.</a:t>
              </a:r>
              <a:endParaRPr lang="en-US" sz="1000" i="1">
                <a:latin typeface="Arial" panose="020B0604020202020204" pitchFamily="34" charset="0"/>
                <a:cs typeface="Arial" panose="020B0604020202020204" pitchFamily="34" charset="0"/>
              </a:endParaRPr>
            </a:p>
          </p:txBody>
        </p:sp>
        <p:pic>
          <p:nvPicPr>
            <p:cNvPr id="47" name="Graphic 46" descr="Hourglass 90% outline">
              <a:extLst>
                <a:ext uri="{FF2B5EF4-FFF2-40B4-BE49-F238E27FC236}">
                  <a16:creationId xmlns:a16="http://schemas.microsoft.com/office/drawing/2014/main" id="{139DE3A8-9B64-7B35-DFDF-6D0CDF5816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327867" y="2724888"/>
              <a:ext cx="576415" cy="576415"/>
            </a:xfrm>
            <a:prstGeom prst="rect">
              <a:avLst/>
            </a:prstGeom>
          </p:spPr>
        </p:pic>
        <p:sp>
          <p:nvSpPr>
            <p:cNvPr id="48" name="TextBox 47">
              <a:extLst>
                <a:ext uri="{FF2B5EF4-FFF2-40B4-BE49-F238E27FC236}">
                  <a16:creationId xmlns:a16="http://schemas.microsoft.com/office/drawing/2014/main" id="{CDABDF0D-2FFE-8668-DF3C-DAEE11D03695}"/>
                </a:ext>
              </a:extLst>
            </p:cNvPr>
            <p:cNvSpPr txBox="1"/>
            <p:nvPr/>
          </p:nvSpPr>
          <p:spPr>
            <a:xfrm>
              <a:off x="9454032" y="3347100"/>
              <a:ext cx="2324081" cy="2246769"/>
            </a:xfrm>
            <a:prstGeom prst="rect">
              <a:avLst/>
            </a:prstGeom>
            <a:noFill/>
          </p:spPr>
          <p:txBody>
            <a:bodyPr wrap="square" rtlCol="0">
              <a:spAutoFit/>
            </a:bodyPr>
            <a:lstStyle/>
            <a:p>
              <a:pPr algn="ctr">
                <a:spcAft>
                  <a:spcPts val="600"/>
                </a:spcAft>
              </a:pPr>
              <a:r>
                <a:rPr lang="en-US" sz="1000" b="1" dirty="0">
                  <a:solidFill>
                    <a:schemeClr val="tx1"/>
                  </a:solidFill>
                  <a:latin typeface="Arial" panose="020B0604020202020204" pitchFamily="34" charset="0"/>
                  <a:cs typeface="Arial" panose="020B0604020202020204" pitchFamily="34" charset="0"/>
                </a:rPr>
                <a:t>Crossing These Boundaries Can Look Like..</a:t>
              </a:r>
            </a:p>
            <a:p>
              <a:pPr marL="285750" indent="-285750" algn="l">
                <a:spcAft>
                  <a:spcPts val="600"/>
                </a:spcAft>
                <a:buFont typeface="Courier New" panose="02070309020205020404" pitchFamily="49" charset="0"/>
                <a:buChar char="o"/>
              </a:pPr>
              <a:r>
                <a:rPr lang="en-US" sz="1000" dirty="0">
                  <a:solidFill>
                    <a:schemeClr val="tx1"/>
                  </a:solidFill>
                  <a:latin typeface="Arial" panose="020B0604020202020204" pitchFamily="34" charset="0"/>
                  <a:cs typeface="Arial" panose="020B0604020202020204" pitchFamily="34" charset="0"/>
                </a:rPr>
                <a:t>Expecting someone to be in constant contact despite their other priorities </a:t>
              </a:r>
            </a:p>
            <a:p>
              <a:pPr marL="285750" indent="-285750" algn="l">
                <a:spcAft>
                  <a:spcPts val="600"/>
                </a:spcAft>
                <a:buFont typeface="Courier New" panose="02070309020205020404" pitchFamily="49" charset="0"/>
                <a:buChar char="o"/>
              </a:pPr>
              <a:r>
                <a:rPr lang="en-US" sz="1000" dirty="0">
                  <a:latin typeface="Arial" panose="020B0604020202020204" pitchFamily="34" charset="0"/>
                  <a:cs typeface="Arial" panose="020B0604020202020204" pitchFamily="34" charset="0"/>
                </a:rPr>
                <a:t>Scheduling a meeting with someone when they have a calendar block</a:t>
              </a:r>
            </a:p>
            <a:p>
              <a:pPr marL="285750" indent="-285750" algn="l">
                <a:spcAft>
                  <a:spcPts val="600"/>
                </a:spcAft>
                <a:buFont typeface="Courier New" panose="02070309020205020404" pitchFamily="49" charset="0"/>
                <a:buChar char="o"/>
              </a:pPr>
              <a:r>
                <a:rPr lang="en-US" sz="1000" dirty="0">
                  <a:latin typeface="Arial" panose="020B0604020202020204" pitchFamily="34" charset="0"/>
                  <a:cs typeface="Arial" panose="020B0604020202020204" pitchFamily="34" charset="0"/>
                </a:rPr>
                <a:t>Showing up late consistently to scheduled events</a:t>
              </a:r>
            </a:p>
            <a:p>
              <a:pPr marL="285750" indent="-285750" algn="l">
                <a:spcAft>
                  <a:spcPts val="600"/>
                </a:spcAft>
                <a:buFont typeface="Courier New" panose="02070309020205020404" pitchFamily="49" charset="0"/>
                <a:buChar char="o"/>
              </a:pPr>
              <a:r>
                <a:rPr lang="en-US" sz="1000" dirty="0">
                  <a:latin typeface="Arial" panose="020B0604020202020204" pitchFamily="34" charset="0"/>
                  <a:cs typeface="Arial" panose="020B0604020202020204" pitchFamily="34" charset="0"/>
                </a:rPr>
                <a:t>Not showing up to events without letting people know</a:t>
              </a:r>
            </a:p>
          </p:txBody>
        </p:sp>
      </p:grpSp>
      <p:sp>
        <p:nvSpPr>
          <p:cNvPr id="50" name="TextBox 49">
            <a:extLst>
              <a:ext uri="{FF2B5EF4-FFF2-40B4-BE49-F238E27FC236}">
                <a16:creationId xmlns:a16="http://schemas.microsoft.com/office/drawing/2014/main" id="{EFB26F44-7089-C800-C064-C201BDB535AF}"/>
              </a:ext>
            </a:extLst>
          </p:cNvPr>
          <p:cNvSpPr txBox="1"/>
          <p:nvPr/>
        </p:nvSpPr>
        <p:spPr>
          <a:xfrm>
            <a:off x="3017520" y="6392057"/>
            <a:ext cx="3373618" cy="215444"/>
          </a:xfrm>
          <a:prstGeom prst="rect">
            <a:avLst/>
          </a:prstGeom>
          <a:noFill/>
        </p:spPr>
        <p:txBody>
          <a:bodyPr wrap="square">
            <a:spAutoFit/>
          </a:bodyPr>
          <a:lstStyle/>
          <a:p>
            <a:r>
              <a:rPr lang="en-US" sz="800">
                <a:latin typeface="Arial" panose="020B0604020202020204" pitchFamily="34" charset="0"/>
                <a:cs typeface="Arial" panose="020B0604020202020204" pitchFamily="34" charset="0"/>
                <a:hlinkClick r:id="rId11"/>
              </a:rPr>
              <a:t>https://www.berkeleywellbeing.com/boundaries.html</a:t>
            </a:r>
            <a:r>
              <a:rPr lang="en-US" sz="800">
                <a:latin typeface="Arial" panose="020B0604020202020204" pitchFamily="34" charset="0"/>
                <a:cs typeface="Arial" panose="020B0604020202020204" pitchFamily="34" charset="0"/>
              </a:rPr>
              <a:t> </a:t>
            </a:r>
          </a:p>
        </p:txBody>
      </p:sp>
      <p:sp>
        <p:nvSpPr>
          <p:cNvPr id="49" name="TextBox 48">
            <a:extLst>
              <a:ext uri="{FF2B5EF4-FFF2-40B4-BE49-F238E27FC236}">
                <a16:creationId xmlns:a16="http://schemas.microsoft.com/office/drawing/2014/main" id="{B9199068-4B0B-EB0C-A956-783BED0D0E2B}"/>
              </a:ext>
            </a:extLst>
          </p:cNvPr>
          <p:cNvSpPr txBox="1"/>
          <p:nvPr/>
        </p:nvSpPr>
        <p:spPr>
          <a:xfrm>
            <a:off x="3017520" y="6573925"/>
            <a:ext cx="6513529" cy="215444"/>
          </a:xfrm>
          <a:prstGeom prst="rect">
            <a:avLst/>
          </a:prstGeom>
          <a:noFill/>
        </p:spPr>
        <p:txBody>
          <a:bodyPr wrap="square">
            <a:spAutoFit/>
          </a:bodyPr>
          <a:lstStyle/>
          <a:p>
            <a:r>
              <a:rPr lang="en-US" sz="800">
                <a:latin typeface="Arial" panose="020B0604020202020204" pitchFamily="34" charset="0"/>
                <a:cs typeface="Arial" panose="020B0604020202020204" pitchFamily="34" charset="0"/>
                <a:hlinkClick r:id="rId12"/>
              </a:rPr>
              <a:t>https://www.mindbodygreen.com/articles/six-types-of-boundaries-and-what-healthy-boundaries-look-like-for-each</a:t>
            </a:r>
            <a:r>
              <a:rPr lang="en-US" sz="800">
                <a:latin typeface="Arial" panose="020B0604020202020204" pitchFamily="34" charset="0"/>
                <a:cs typeface="Arial" panose="020B0604020202020204" pitchFamily="34" charset="0"/>
              </a:rPr>
              <a:t> </a:t>
            </a:r>
          </a:p>
        </p:txBody>
      </p:sp>
      <p:pic>
        <p:nvPicPr>
          <p:cNvPr id="5" name="object 3">
            <a:extLst>
              <a:ext uri="{FF2B5EF4-FFF2-40B4-BE49-F238E27FC236}">
                <a16:creationId xmlns:a16="http://schemas.microsoft.com/office/drawing/2014/main" id="{654DCC71-8B98-BEE0-5E4B-5AA85A9DA943}"/>
              </a:ext>
              <a:ext uri="{C183D7F6-B498-43B3-948B-1728B52AA6E4}">
                <adec:decorative xmlns:adec="http://schemas.microsoft.com/office/drawing/2017/decorative" val="1"/>
              </a:ext>
            </a:extLst>
          </p:cNvPr>
          <p:cNvPicPr/>
          <p:nvPr/>
        </p:nvPicPr>
        <p:blipFill>
          <a:blip r:embed="rId13"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1135808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2">
            <a:extLst>
              <a:ext uri="{FF2B5EF4-FFF2-40B4-BE49-F238E27FC236}">
                <a16:creationId xmlns:a16="http://schemas.microsoft.com/office/drawing/2014/main" id="{E42D148F-B2A7-3646-A4AA-B619E8F368F8}"/>
              </a:ext>
            </a:extLst>
          </p:cNvPr>
          <p:cNvSpPr txBox="1">
            <a:spLocks noGrp="1"/>
          </p:cNvSpPr>
          <p:nvPr>
            <p:ph type="title"/>
          </p:nvPr>
        </p:nvSpPr>
        <p:spPr>
          <a:xfrm>
            <a:off x="5094514" y="41710"/>
            <a:ext cx="7011090"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Set Boundaries in the Workplace</a:t>
            </a:r>
          </a:p>
        </p:txBody>
      </p:sp>
      <p:sp>
        <p:nvSpPr>
          <p:cNvPr id="20" name="Text Placeholder 2">
            <a:extLst>
              <a:ext uri="{FF2B5EF4-FFF2-40B4-BE49-F238E27FC236}">
                <a16:creationId xmlns:a16="http://schemas.microsoft.com/office/drawing/2014/main" id="{36840016-4E7F-BD1C-BF4D-0B0B22E63475}"/>
              </a:ext>
            </a:extLst>
          </p:cNvPr>
          <p:cNvSpPr txBox="1">
            <a:spLocks/>
          </p:cNvSpPr>
          <p:nvPr/>
        </p:nvSpPr>
        <p:spPr>
          <a:xfrm>
            <a:off x="914560" y="933670"/>
            <a:ext cx="10362880" cy="475488"/>
          </a:xfrm>
          <a:prstGeom prst="rect">
            <a:avLst/>
          </a:prstGeom>
        </p:spPr>
        <p:txBody>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787878"/>
              </a:buClr>
              <a:buNone/>
              <a:defRPr/>
            </a:pPr>
            <a:r>
              <a:rPr lang="en-US" sz="1800" b="1" spc="0">
                <a:solidFill>
                  <a:srgbClr val="000000"/>
                </a:solidFill>
                <a:latin typeface="Arial" panose="020B0604020202020204" pitchFamily="34" charset="0"/>
                <a:cs typeface="Arial" panose="020B0604020202020204" pitchFamily="34" charset="0"/>
              </a:rPr>
              <a:t>Below are some of the ways that you can set healthy boundaries for yourself and your teams. </a:t>
            </a:r>
          </a:p>
        </p:txBody>
      </p:sp>
      <p:sp>
        <p:nvSpPr>
          <p:cNvPr id="22" name="Rectangle 21">
            <a:extLst>
              <a:ext uri="{FF2B5EF4-FFF2-40B4-BE49-F238E27FC236}">
                <a16:creationId xmlns:a16="http://schemas.microsoft.com/office/drawing/2014/main" id="{E65B6013-D51C-EDE8-5B26-6D2C91DCAAB8}"/>
              </a:ext>
            </a:extLst>
          </p:cNvPr>
          <p:cNvSpPr/>
          <p:nvPr/>
        </p:nvSpPr>
        <p:spPr>
          <a:xfrm>
            <a:off x="635212" y="1508466"/>
            <a:ext cx="3186384" cy="71830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25" marR="0" lvl="0" indent="0" algn="r" defTabSz="914400" rtl="0" eaLnBrk="1" fontAlgn="auto" latinLnBrk="0" hangingPunct="1">
              <a:lnSpc>
                <a:spcPct val="120000"/>
              </a:lnSpc>
              <a:spcBef>
                <a:spcPts val="0"/>
              </a:spcBef>
              <a:spcAft>
                <a:spcPts val="600"/>
              </a:spcAft>
              <a:buClr>
                <a:srgbClr val="000000"/>
              </a:buClr>
              <a:buSzTx/>
              <a:buFontTx/>
              <a:buNone/>
              <a:tabLst/>
              <a:defRPr/>
            </a:pPr>
            <a:r>
              <a:rPr lang="en-US" sz="1400">
                <a:solidFill>
                  <a:srgbClr val="000000"/>
                </a:solidFill>
                <a:latin typeface="Arial" panose="020B0604020202020204" pitchFamily="34" charset="0"/>
                <a:cs typeface="Arial" panose="020B0604020202020204" pitchFamily="34" charset="0"/>
              </a:rPr>
              <a:t>Self-assess and identify the people and situations that cause you stress</a:t>
            </a:r>
            <a:endParaRPr kumimoji="0" lang="en-US" sz="14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43E07775-AC8D-5295-265A-DA6700A0324A}"/>
              </a:ext>
            </a:extLst>
          </p:cNvPr>
          <p:cNvSpPr/>
          <p:nvPr/>
        </p:nvSpPr>
        <p:spPr>
          <a:xfrm>
            <a:off x="1071036" y="2342701"/>
            <a:ext cx="2779625" cy="51976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marR="0" lvl="0" indent="0" algn="r" defTabSz="914400" rtl="0" eaLnBrk="1" fontAlgn="auto" latinLnBrk="0" hangingPunct="1">
              <a:lnSpc>
                <a:spcPct val="120000"/>
              </a:lnSpc>
              <a:spcBef>
                <a:spcPts val="0"/>
              </a:spcBef>
              <a:spcAft>
                <a:spcPts val="600"/>
              </a:spcAft>
              <a:buClr>
                <a:srgbClr val="000000"/>
              </a:buClr>
              <a:buSzTx/>
              <a:buFontTx/>
              <a:buNone/>
              <a:tabLst/>
              <a:defRPr/>
            </a:pPr>
            <a:r>
              <a:rPr kumimoji="0" lang="en-US" sz="14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Speak to your supervisor</a:t>
            </a:r>
          </a:p>
        </p:txBody>
      </p:sp>
      <p:sp>
        <p:nvSpPr>
          <p:cNvPr id="41" name="Rectangle 40">
            <a:extLst>
              <a:ext uri="{FF2B5EF4-FFF2-40B4-BE49-F238E27FC236}">
                <a16:creationId xmlns:a16="http://schemas.microsoft.com/office/drawing/2014/main" id="{0C3F5B23-91F3-DAC7-1CFD-43F2DE2AA6CB}"/>
              </a:ext>
            </a:extLst>
          </p:cNvPr>
          <p:cNvSpPr/>
          <p:nvPr/>
        </p:nvSpPr>
        <p:spPr>
          <a:xfrm>
            <a:off x="658778" y="3023603"/>
            <a:ext cx="3090579" cy="156483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6525" marR="0" lvl="0" indent="-15875" algn="r" defTabSz="914400" rtl="0" eaLnBrk="1" fontAlgn="auto" latinLnBrk="0" hangingPunct="1">
              <a:lnSpc>
                <a:spcPct val="120000"/>
              </a:lnSpc>
              <a:spcBef>
                <a:spcPts val="0"/>
              </a:spcBef>
              <a:spcAft>
                <a:spcPts val="600"/>
              </a:spcAft>
              <a:buClr>
                <a:srgbClr val="000000"/>
              </a:buClr>
              <a:buSzTx/>
              <a:buFontTx/>
              <a:buNone/>
              <a:tabLst/>
              <a:defRPr/>
            </a:pPr>
            <a:r>
              <a:rPr kumimoji="0" lang="en-US" sz="14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Use the Eisenhower Matrix to address your to-do list:</a:t>
            </a:r>
          </a:p>
          <a:p>
            <a:pPr marL="749300" lvl="1" indent="-171450" algn="r">
              <a:buClr>
                <a:srgbClr val="000000"/>
              </a:buClr>
              <a:buFont typeface="Arial" panose="020B0604020202020204" pitchFamily="34" charset="0"/>
              <a:buChar char="•"/>
              <a:defRPr/>
            </a:pPr>
            <a:r>
              <a:rPr lang="en-US" sz="1400">
                <a:solidFill>
                  <a:srgbClr val="000000"/>
                </a:solidFill>
                <a:latin typeface="Arial" panose="020B0604020202020204" pitchFamily="34" charset="0"/>
                <a:cs typeface="Arial" panose="020B0604020202020204" pitchFamily="34" charset="0"/>
              </a:rPr>
              <a:t>Do it</a:t>
            </a:r>
          </a:p>
          <a:p>
            <a:pPr marL="749300" lvl="1" indent="-171450" algn="r">
              <a:buClr>
                <a:srgbClr val="000000"/>
              </a:buClr>
              <a:buFont typeface="Arial" panose="020B0604020202020204" pitchFamily="34" charset="0"/>
              <a:buChar char="•"/>
              <a:defRPr/>
            </a:pPr>
            <a:r>
              <a:rPr kumimoji="0" lang="en-US" sz="14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Defer it</a:t>
            </a:r>
          </a:p>
          <a:p>
            <a:pPr marL="749300" lvl="1" indent="-171450" algn="r">
              <a:buClr>
                <a:srgbClr val="000000"/>
              </a:buClr>
              <a:buFont typeface="Arial" panose="020B0604020202020204" pitchFamily="34" charset="0"/>
              <a:buChar char="•"/>
              <a:defRPr/>
            </a:pPr>
            <a:r>
              <a:rPr lang="en-US" sz="1400">
                <a:solidFill>
                  <a:srgbClr val="000000"/>
                </a:solidFill>
                <a:latin typeface="Arial" panose="020B0604020202020204" pitchFamily="34" charset="0"/>
                <a:cs typeface="Arial" panose="020B0604020202020204" pitchFamily="34" charset="0"/>
              </a:rPr>
              <a:t>Delegate it</a:t>
            </a:r>
          </a:p>
          <a:p>
            <a:pPr marL="749300" lvl="1" indent="-171450" algn="r">
              <a:buClr>
                <a:srgbClr val="000000"/>
              </a:buClr>
              <a:buFont typeface="Arial" panose="020B0604020202020204" pitchFamily="34" charset="0"/>
              <a:buChar char="•"/>
              <a:defRPr/>
            </a:pPr>
            <a:r>
              <a:rPr kumimoji="0" lang="en-US" sz="14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Drop it</a:t>
            </a:r>
          </a:p>
        </p:txBody>
      </p:sp>
      <p:sp>
        <p:nvSpPr>
          <p:cNvPr id="25" name="Rectangle 24">
            <a:extLst>
              <a:ext uri="{FF2B5EF4-FFF2-40B4-BE49-F238E27FC236}">
                <a16:creationId xmlns:a16="http://schemas.microsoft.com/office/drawing/2014/main" id="{84A8D0D5-AC92-11BE-D8AF-79DFFC3525A3}"/>
              </a:ext>
            </a:extLst>
          </p:cNvPr>
          <p:cNvSpPr/>
          <p:nvPr/>
        </p:nvSpPr>
        <p:spPr>
          <a:xfrm>
            <a:off x="635212" y="4456130"/>
            <a:ext cx="3186384" cy="81962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6525" marR="0" lvl="0" indent="-15875" algn="r" defTabSz="914400" rtl="0" eaLnBrk="1" fontAlgn="auto" latinLnBrk="0" hangingPunct="1">
              <a:lnSpc>
                <a:spcPct val="120000"/>
              </a:lnSpc>
              <a:spcBef>
                <a:spcPts val="0"/>
              </a:spcBef>
              <a:spcAft>
                <a:spcPts val="600"/>
              </a:spcAft>
              <a:buClr>
                <a:srgbClr val="000000"/>
              </a:buClr>
              <a:buSzTx/>
              <a:buFontTx/>
              <a:buNone/>
              <a:tabLst/>
              <a:defRPr/>
            </a:pPr>
            <a:r>
              <a:rPr kumimoji="0" lang="en-US" sz="14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Work with your team on priorities</a:t>
            </a:r>
          </a:p>
        </p:txBody>
      </p:sp>
      <p:sp>
        <p:nvSpPr>
          <p:cNvPr id="24" name="Rectangle 23">
            <a:extLst>
              <a:ext uri="{FF2B5EF4-FFF2-40B4-BE49-F238E27FC236}">
                <a16:creationId xmlns:a16="http://schemas.microsoft.com/office/drawing/2014/main" id="{D1E40520-3DD9-F7E5-AB3E-AC445C4BF320}"/>
              </a:ext>
            </a:extLst>
          </p:cNvPr>
          <p:cNvSpPr/>
          <p:nvPr/>
        </p:nvSpPr>
        <p:spPr>
          <a:xfrm>
            <a:off x="939726" y="5342702"/>
            <a:ext cx="3137429" cy="81962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6525" marR="0" lvl="0" indent="-17463" algn="r" defTabSz="914400" rtl="0" eaLnBrk="1" fontAlgn="auto" latinLnBrk="0" hangingPunct="1">
              <a:lnSpc>
                <a:spcPct val="120000"/>
              </a:lnSpc>
              <a:spcBef>
                <a:spcPts val="0"/>
              </a:spcBef>
              <a:spcAft>
                <a:spcPts val="600"/>
              </a:spcAft>
              <a:buClr>
                <a:srgbClr val="000000"/>
              </a:buClr>
              <a:buSzTx/>
              <a:buFontTx/>
              <a:buNone/>
              <a:tabLst/>
              <a:defRPr/>
            </a:pPr>
            <a:r>
              <a:rPr kumimoji="0" lang="en-US" sz="14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Clearly communicate boundaries and reinforce them</a:t>
            </a:r>
          </a:p>
        </p:txBody>
      </p:sp>
      <p:sp>
        <p:nvSpPr>
          <p:cNvPr id="39" name="Rectangle 38">
            <a:extLst>
              <a:ext uri="{FF2B5EF4-FFF2-40B4-BE49-F238E27FC236}">
                <a16:creationId xmlns:a16="http://schemas.microsoft.com/office/drawing/2014/main" id="{46468AA0-EDA4-407C-08D7-32C4E3BD5284}"/>
              </a:ext>
            </a:extLst>
          </p:cNvPr>
          <p:cNvSpPr/>
          <p:nvPr/>
        </p:nvSpPr>
        <p:spPr>
          <a:xfrm>
            <a:off x="7767844" y="1496043"/>
            <a:ext cx="3315659" cy="81962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6525" marR="0" lvl="0" indent="-15875" algn="l" defTabSz="914400" rtl="0" eaLnBrk="1" fontAlgn="auto" latinLnBrk="0" hangingPunct="1">
              <a:lnSpc>
                <a:spcPct val="120000"/>
              </a:lnSpc>
              <a:spcBef>
                <a:spcPts val="0"/>
              </a:spcBef>
              <a:spcAft>
                <a:spcPts val="600"/>
              </a:spcAft>
              <a:buClr>
                <a:srgbClr val="000000"/>
              </a:buClr>
              <a:buSzTx/>
              <a:buFontTx/>
              <a:buNone/>
              <a:tabLst/>
              <a:defRPr/>
            </a:pPr>
            <a:r>
              <a:rPr kumimoji="0" lang="en-US" sz="14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Take a moment before responding to requests</a:t>
            </a:r>
          </a:p>
        </p:txBody>
      </p:sp>
      <p:sp>
        <p:nvSpPr>
          <p:cNvPr id="40" name="Rectangle 39">
            <a:extLst>
              <a:ext uri="{FF2B5EF4-FFF2-40B4-BE49-F238E27FC236}">
                <a16:creationId xmlns:a16="http://schemas.microsoft.com/office/drawing/2014/main" id="{4BB3C939-BA80-4939-1BE4-B32F8D634C8D}"/>
              </a:ext>
            </a:extLst>
          </p:cNvPr>
          <p:cNvSpPr/>
          <p:nvPr/>
        </p:nvSpPr>
        <p:spPr>
          <a:xfrm>
            <a:off x="8172307" y="2615079"/>
            <a:ext cx="3253204" cy="52120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6525" marR="0" lvl="0" indent="-15875" algn="l" defTabSz="914400" rtl="0" eaLnBrk="1" fontAlgn="auto" latinLnBrk="0" hangingPunct="1">
              <a:lnSpc>
                <a:spcPct val="120000"/>
              </a:lnSpc>
              <a:spcBef>
                <a:spcPts val="0"/>
              </a:spcBef>
              <a:spcAft>
                <a:spcPts val="600"/>
              </a:spcAft>
              <a:buClr>
                <a:srgbClr val="000000"/>
              </a:buClr>
              <a:buSzTx/>
              <a:buFontTx/>
              <a:buNone/>
              <a:tabLst/>
              <a:defRPr/>
            </a:pPr>
            <a:r>
              <a:rPr lang="en-US" sz="1400">
                <a:solidFill>
                  <a:srgbClr val="000000"/>
                </a:solidFill>
                <a:latin typeface="Arial" panose="020B0604020202020204" pitchFamily="34" charset="0"/>
                <a:cs typeface="Arial" panose="020B0604020202020204" pitchFamily="34" charset="0"/>
              </a:rPr>
              <a:t>Flex your ‘No’ muscle</a:t>
            </a:r>
            <a:endParaRPr kumimoji="0" lang="en-US" sz="14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F0E7970C-5A57-0BE5-4167-7C4EF65F9EA7}"/>
              </a:ext>
            </a:extLst>
          </p:cNvPr>
          <p:cNvSpPr/>
          <p:nvPr/>
        </p:nvSpPr>
        <p:spPr>
          <a:xfrm>
            <a:off x="8172307" y="3436894"/>
            <a:ext cx="3533689" cy="94189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6525" marR="0" lvl="0" indent="-15875" algn="l" defTabSz="914400" rtl="0" eaLnBrk="1" fontAlgn="auto" latinLnBrk="0" hangingPunct="1">
              <a:lnSpc>
                <a:spcPct val="120000"/>
              </a:lnSpc>
              <a:spcBef>
                <a:spcPts val="0"/>
              </a:spcBef>
              <a:spcAft>
                <a:spcPts val="600"/>
              </a:spcAft>
              <a:buClr>
                <a:srgbClr val="000000"/>
              </a:buClr>
              <a:buSzTx/>
              <a:buFontTx/>
              <a:buNone/>
              <a:tabLst/>
              <a:defRPr/>
            </a:pPr>
            <a:r>
              <a:rPr kumimoji="0" lang="en-US" sz="14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Create structure with established agendas in meetings and utilize your calendar as a “boundary tool” </a:t>
            </a:r>
          </a:p>
        </p:txBody>
      </p:sp>
      <p:sp>
        <p:nvSpPr>
          <p:cNvPr id="23" name="Rectangle 22">
            <a:extLst>
              <a:ext uri="{FF2B5EF4-FFF2-40B4-BE49-F238E27FC236}">
                <a16:creationId xmlns:a16="http://schemas.microsoft.com/office/drawing/2014/main" id="{1BA89E41-DAA4-7995-07A2-512D67A614CF}"/>
              </a:ext>
            </a:extLst>
          </p:cNvPr>
          <p:cNvSpPr/>
          <p:nvPr/>
        </p:nvSpPr>
        <p:spPr>
          <a:xfrm>
            <a:off x="8071206" y="4679397"/>
            <a:ext cx="3009313" cy="81962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6525" indent="-15875">
              <a:lnSpc>
                <a:spcPct val="120000"/>
              </a:lnSpc>
              <a:spcAft>
                <a:spcPts val="600"/>
              </a:spcAft>
              <a:buClr>
                <a:srgbClr val="000000"/>
              </a:buClr>
              <a:defRPr/>
            </a:pPr>
            <a:r>
              <a:rPr lang="en-US" sz="1400">
                <a:solidFill>
                  <a:srgbClr val="000000"/>
                </a:solidFill>
                <a:latin typeface="Arial" panose="020B0604020202020204" pitchFamily="34" charset="0"/>
                <a:cs typeface="Arial" panose="020B0604020202020204" pitchFamily="34" charset="0"/>
              </a:rPr>
              <a:t>Set boundaries for yourself</a:t>
            </a:r>
          </a:p>
        </p:txBody>
      </p:sp>
      <p:sp>
        <p:nvSpPr>
          <p:cNvPr id="43" name="Rectangle 42">
            <a:extLst>
              <a:ext uri="{FF2B5EF4-FFF2-40B4-BE49-F238E27FC236}">
                <a16:creationId xmlns:a16="http://schemas.microsoft.com/office/drawing/2014/main" id="{DB89AF03-CA7F-879E-0F4B-F82A2B606E3D}"/>
              </a:ext>
            </a:extLst>
          </p:cNvPr>
          <p:cNvSpPr/>
          <p:nvPr/>
        </p:nvSpPr>
        <p:spPr>
          <a:xfrm>
            <a:off x="7917526" y="5595667"/>
            <a:ext cx="3533689" cy="44892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6525" marR="0" lvl="0" indent="-15875" algn="l" defTabSz="914400" rtl="0" eaLnBrk="1" fontAlgn="auto" latinLnBrk="0" hangingPunct="1">
              <a:lnSpc>
                <a:spcPct val="120000"/>
              </a:lnSpc>
              <a:spcBef>
                <a:spcPts val="0"/>
              </a:spcBef>
              <a:spcAft>
                <a:spcPts val="600"/>
              </a:spcAft>
              <a:buClr>
                <a:srgbClr val="000000"/>
              </a:buClr>
              <a:buSzTx/>
              <a:buFontTx/>
              <a:buNone/>
              <a:tabLst/>
              <a:defRPr/>
            </a:pPr>
            <a:r>
              <a:rPr kumimoji="0" lang="en-US" sz="14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Prepare for some pushback and prepare a response.</a:t>
            </a:r>
          </a:p>
        </p:txBody>
      </p:sp>
      <p:grpSp>
        <p:nvGrpSpPr>
          <p:cNvPr id="26" name="Group 25">
            <a:extLst>
              <a:ext uri="{FF2B5EF4-FFF2-40B4-BE49-F238E27FC236}">
                <a16:creationId xmlns:a16="http://schemas.microsoft.com/office/drawing/2014/main" id="{1F31A7E6-AA7A-9E0A-AE88-72DDBECC4446}"/>
              </a:ext>
              <a:ext uri="{C183D7F6-B498-43B3-948B-1728B52AA6E4}">
                <adec:decorative xmlns:adec="http://schemas.microsoft.com/office/drawing/2017/decorative" val="1"/>
              </a:ext>
            </a:extLst>
          </p:cNvPr>
          <p:cNvGrpSpPr/>
          <p:nvPr/>
        </p:nvGrpSpPr>
        <p:grpSpPr>
          <a:xfrm>
            <a:off x="3931762" y="1852991"/>
            <a:ext cx="4178090" cy="3932382"/>
            <a:chOff x="3537100" y="1719625"/>
            <a:chExt cx="4946272" cy="4655389"/>
          </a:xfrm>
        </p:grpSpPr>
        <p:sp>
          <p:nvSpPr>
            <p:cNvPr id="28" name="Freeform 39">
              <a:extLst>
                <a:ext uri="{FF2B5EF4-FFF2-40B4-BE49-F238E27FC236}">
                  <a16:creationId xmlns:a16="http://schemas.microsoft.com/office/drawing/2014/main" id="{42F0E926-61A8-F6F5-7A6F-EEDFE3529C29}"/>
                </a:ext>
              </a:extLst>
            </p:cNvPr>
            <p:cNvSpPr/>
            <p:nvPr/>
          </p:nvSpPr>
          <p:spPr>
            <a:xfrm>
              <a:off x="3866427" y="1719625"/>
              <a:ext cx="1248457" cy="1371492"/>
            </a:xfrm>
            <a:custGeom>
              <a:avLst/>
              <a:gdLst>
                <a:gd name="connsiteX0" fmla="*/ 0 w 713678"/>
                <a:gd name="connsiteY0" fmla="*/ 0 h 546409"/>
                <a:gd name="connsiteX1" fmla="*/ 345688 w 713678"/>
                <a:gd name="connsiteY1" fmla="*/ 0 h 546409"/>
                <a:gd name="connsiteX2" fmla="*/ 713678 w 713678"/>
                <a:gd name="connsiteY2" fmla="*/ 546409 h 546409"/>
                <a:gd name="connsiteX3" fmla="*/ 713678 w 713678"/>
                <a:gd name="connsiteY3" fmla="*/ 546409 h 546409"/>
              </a:gdLst>
              <a:ahLst/>
              <a:cxnLst>
                <a:cxn ang="0">
                  <a:pos x="connsiteX0" y="connsiteY0"/>
                </a:cxn>
                <a:cxn ang="0">
                  <a:pos x="connsiteX1" y="connsiteY1"/>
                </a:cxn>
                <a:cxn ang="0">
                  <a:pos x="connsiteX2" y="connsiteY2"/>
                </a:cxn>
                <a:cxn ang="0">
                  <a:pos x="connsiteX3" y="connsiteY3"/>
                </a:cxn>
              </a:cxnLst>
              <a:rect l="l" t="t" r="r" b="b"/>
              <a:pathLst>
                <a:path w="713678" h="546409">
                  <a:moveTo>
                    <a:pt x="0" y="0"/>
                  </a:moveTo>
                  <a:lnTo>
                    <a:pt x="345688" y="0"/>
                  </a:lnTo>
                  <a:lnTo>
                    <a:pt x="713678" y="546409"/>
                  </a:lnTo>
                  <a:lnTo>
                    <a:pt x="713678" y="546409"/>
                  </a:lnTo>
                </a:path>
              </a:pathLst>
            </a:custGeom>
            <a:noFill/>
            <a:ln w="28575">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Freeform 40">
              <a:extLst>
                <a:ext uri="{FF2B5EF4-FFF2-40B4-BE49-F238E27FC236}">
                  <a16:creationId xmlns:a16="http://schemas.microsoft.com/office/drawing/2014/main" id="{F1AD0486-477D-7A31-B2E7-7283171483AD}"/>
                </a:ext>
              </a:extLst>
            </p:cNvPr>
            <p:cNvSpPr/>
            <p:nvPr/>
          </p:nvSpPr>
          <p:spPr>
            <a:xfrm>
              <a:off x="3660189" y="2626440"/>
              <a:ext cx="1162341" cy="794996"/>
            </a:xfrm>
            <a:custGeom>
              <a:avLst/>
              <a:gdLst>
                <a:gd name="connsiteX0" fmla="*/ 0 w 959005"/>
                <a:gd name="connsiteY0" fmla="*/ 0 h 167269"/>
                <a:gd name="connsiteX1" fmla="*/ 635619 w 959005"/>
                <a:gd name="connsiteY1" fmla="*/ 0 h 167269"/>
                <a:gd name="connsiteX2" fmla="*/ 959005 w 959005"/>
                <a:gd name="connsiteY2" fmla="*/ 167269 h 167269"/>
              </a:gdLst>
              <a:ahLst/>
              <a:cxnLst>
                <a:cxn ang="0">
                  <a:pos x="connsiteX0" y="connsiteY0"/>
                </a:cxn>
                <a:cxn ang="0">
                  <a:pos x="connsiteX1" y="connsiteY1"/>
                </a:cxn>
                <a:cxn ang="0">
                  <a:pos x="connsiteX2" y="connsiteY2"/>
                </a:cxn>
              </a:cxnLst>
              <a:rect l="l" t="t" r="r" b="b"/>
              <a:pathLst>
                <a:path w="959005" h="167269">
                  <a:moveTo>
                    <a:pt x="0" y="0"/>
                  </a:moveTo>
                  <a:lnTo>
                    <a:pt x="635619" y="0"/>
                  </a:lnTo>
                  <a:lnTo>
                    <a:pt x="959005" y="167269"/>
                  </a:lnTo>
                </a:path>
              </a:pathLst>
            </a:custGeom>
            <a:noFill/>
            <a:ln w="28575">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83F50631-1D2E-411C-4B20-ED5E6DA46ED5}"/>
                </a:ext>
              </a:extLst>
            </p:cNvPr>
            <p:cNvCxnSpPr>
              <a:cxnSpLocks/>
            </p:cNvCxnSpPr>
            <p:nvPr/>
          </p:nvCxnSpPr>
          <p:spPr>
            <a:xfrm>
              <a:off x="3537100" y="3881118"/>
              <a:ext cx="1331449" cy="0"/>
            </a:xfrm>
            <a:prstGeom prst="line">
              <a:avLst/>
            </a:prstGeom>
            <a:ln w="28575">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31" name="Freeform 42">
              <a:extLst>
                <a:ext uri="{FF2B5EF4-FFF2-40B4-BE49-F238E27FC236}">
                  <a16:creationId xmlns:a16="http://schemas.microsoft.com/office/drawing/2014/main" id="{86A9535C-53AA-1734-4ECE-022CC7F298F1}"/>
                </a:ext>
              </a:extLst>
            </p:cNvPr>
            <p:cNvSpPr/>
            <p:nvPr/>
          </p:nvSpPr>
          <p:spPr>
            <a:xfrm>
              <a:off x="3537100" y="4558847"/>
              <a:ext cx="1402095" cy="692598"/>
            </a:xfrm>
            <a:custGeom>
              <a:avLst/>
              <a:gdLst>
                <a:gd name="connsiteX0" fmla="*/ 0 w 880947"/>
                <a:gd name="connsiteY0" fmla="*/ 89210 h 89210"/>
                <a:gd name="connsiteX1" fmla="*/ 579864 w 880947"/>
                <a:gd name="connsiteY1" fmla="*/ 89210 h 89210"/>
                <a:gd name="connsiteX2" fmla="*/ 880947 w 880947"/>
                <a:gd name="connsiteY2" fmla="*/ 0 h 89210"/>
              </a:gdLst>
              <a:ahLst/>
              <a:cxnLst>
                <a:cxn ang="0">
                  <a:pos x="connsiteX0" y="connsiteY0"/>
                </a:cxn>
                <a:cxn ang="0">
                  <a:pos x="connsiteX1" y="connsiteY1"/>
                </a:cxn>
                <a:cxn ang="0">
                  <a:pos x="connsiteX2" y="connsiteY2"/>
                </a:cxn>
              </a:cxnLst>
              <a:rect l="l" t="t" r="r" b="b"/>
              <a:pathLst>
                <a:path w="880947" h="89210">
                  <a:moveTo>
                    <a:pt x="0" y="89210"/>
                  </a:moveTo>
                  <a:lnTo>
                    <a:pt x="579864" y="89210"/>
                  </a:lnTo>
                  <a:lnTo>
                    <a:pt x="880947" y="0"/>
                  </a:lnTo>
                </a:path>
              </a:pathLst>
            </a:custGeom>
            <a:noFill/>
            <a:ln w="28575">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Freeform 43">
              <a:extLst>
                <a:ext uri="{FF2B5EF4-FFF2-40B4-BE49-F238E27FC236}">
                  <a16:creationId xmlns:a16="http://schemas.microsoft.com/office/drawing/2014/main" id="{68B0B650-48A9-CE54-8B00-3C9DA589DCD7}"/>
                </a:ext>
              </a:extLst>
            </p:cNvPr>
            <p:cNvSpPr/>
            <p:nvPr/>
          </p:nvSpPr>
          <p:spPr>
            <a:xfrm>
              <a:off x="4168185" y="5021861"/>
              <a:ext cx="1093364" cy="1320779"/>
            </a:xfrm>
            <a:custGeom>
              <a:avLst/>
              <a:gdLst>
                <a:gd name="connsiteX0" fmla="*/ 0 w 680225"/>
                <a:gd name="connsiteY0" fmla="*/ 490653 h 490653"/>
                <a:gd name="connsiteX1" fmla="*/ 379142 w 680225"/>
                <a:gd name="connsiteY1" fmla="*/ 490653 h 490653"/>
                <a:gd name="connsiteX2" fmla="*/ 680225 w 680225"/>
                <a:gd name="connsiteY2" fmla="*/ 0 h 490653"/>
              </a:gdLst>
              <a:ahLst/>
              <a:cxnLst>
                <a:cxn ang="0">
                  <a:pos x="connsiteX0" y="connsiteY0"/>
                </a:cxn>
                <a:cxn ang="0">
                  <a:pos x="connsiteX1" y="connsiteY1"/>
                </a:cxn>
                <a:cxn ang="0">
                  <a:pos x="connsiteX2" y="connsiteY2"/>
                </a:cxn>
              </a:cxnLst>
              <a:rect l="l" t="t" r="r" b="b"/>
              <a:pathLst>
                <a:path w="680225" h="490653">
                  <a:moveTo>
                    <a:pt x="0" y="490653"/>
                  </a:moveTo>
                  <a:lnTo>
                    <a:pt x="379142" y="490653"/>
                  </a:lnTo>
                  <a:lnTo>
                    <a:pt x="680225" y="0"/>
                  </a:lnTo>
                </a:path>
              </a:pathLst>
            </a:custGeom>
            <a:noFill/>
            <a:ln w="28575">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Freeform 44">
              <a:extLst>
                <a:ext uri="{FF2B5EF4-FFF2-40B4-BE49-F238E27FC236}">
                  <a16:creationId xmlns:a16="http://schemas.microsoft.com/office/drawing/2014/main" id="{D2D904B3-7248-F8B8-92F8-31747E42C146}"/>
                </a:ext>
              </a:extLst>
            </p:cNvPr>
            <p:cNvSpPr/>
            <p:nvPr/>
          </p:nvSpPr>
          <p:spPr>
            <a:xfrm>
              <a:off x="6578903" y="1768488"/>
              <a:ext cx="1248457" cy="1322627"/>
            </a:xfrm>
            <a:custGeom>
              <a:avLst/>
              <a:gdLst>
                <a:gd name="connsiteX0" fmla="*/ 780585 w 780585"/>
                <a:gd name="connsiteY0" fmla="*/ 0 h 379141"/>
                <a:gd name="connsiteX1" fmla="*/ 457200 w 780585"/>
                <a:gd name="connsiteY1" fmla="*/ 0 h 379141"/>
                <a:gd name="connsiteX2" fmla="*/ 0 w 780585"/>
                <a:gd name="connsiteY2" fmla="*/ 379141 h 379141"/>
              </a:gdLst>
              <a:ahLst/>
              <a:cxnLst>
                <a:cxn ang="0">
                  <a:pos x="connsiteX0" y="connsiteY0"/>
                </a:cxn>
                <a:cxn ang="0">
                  <a:pos x="connsiteX1" y="connsiteY1"/>
                </a:cxn>
                <a:cxn ang="0">
                  <a:pos x="connsiteX2" y="connsiteY2"/>
                </a:cxn>
              </a:cxnLst>
              <a:rect l="l" t="t" r="r" b="b"/>
              <a:pathLst>
                <a:path w="780585" h="379141">
                  <a:moveTo>
                    <a:pt x="780585" y="0"/>
                  </a:moveTo>
                  <a:lnTo>
                    <a:pt x="457200" y="0"/>
                  </a:lnTo>
                  <a:lnTo>
                    <a:pt x="0" y="379141"/>
                  </a:lnTo>
                </a:path>
              </a:pathLst>
            </a:custGeom>
            <a:noFill/>
            <a:ln w="28575">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Freeform 45">
              <a:extLst>
                <a:ext uri="{FF2B5EF4-FFF2-40B4-BE49-F238E27FC236}">
                  <a16:creationId xmlns:a16="http://schemas.microsoft.com/office/drawing/2014/main" id="{0F45789D-F290-9DAE-66DD-87F478A4C15C}"/>
                </a:ext>
              </a:extLst>
            </p:cNvPr>
            <p:cNvSpPr/>
            <p:nvPr/>
          </p:nvSpPr>
          <p:spPr>
            <a:xfrm>
              <a:off x="7221372" y="2961963"/>
              <a:ext cx="1262000" cy="437391"/>
            </a:xfrm>
            <a:custGeom>
              <a:avLst/>
              <a:gdLst>
                <a:gd name="connsiteX0" fmla="*/ 1126273 w 1126273"/>
                <a:gd name="connsiteY0" fmla="*/ 0 h 144965"/>
                <a:gd name="connsiteX1" fmla="*/ 401444 w 1126273"/>
                <a:gd name="connsiteY1" fmla="*/ 0 h 144965"/>
                <a:gd name="connsiteX2" fmla="*/ 0 w 1126273"/>
                <a:gd name="connsiteY2" fmla="*/ 144965 h 144965"/>
              </a:gdLst>
              <a:ahLst/>
              <a:cxnLst>
                <a:cxn ang="0">
                  <a:pos x="connsiteX0" y="connsiteY0"/>
                </a:cxn>
                <a:cxn ang="0">
                  <a:pos x="connsiteX1" y="connsiteY1"/>
                </a:cxn>
                <a:cxn ang="0">
                  <a:pos x="connsiteX2" y="connsiteY2"/>
                </a:cxn>
              </a:cxnLst>
              <a:rect l="l" t="t" r="r" b="b"/>
              <a:pathLst>
                <a:path w="1126273" h="144965">
                  <a:moveTo>
                    <a:pt x="1126273" y="0"/>
                  </a:moveTo>
                  <a:lnTo>
                    <a:pt x="401444" y="0"/>
                  </a:lnTo>
                  <a:lnTo>
                    <a:pt x="0" y="144965"/>
                  </a:lnTo>
                </a:path>
              </a:pathLst>
            </a:custGeom>
            <a:noFill/>
            <a:ln w="28575">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Freeform 46">
              <a:extLst>
                <a:ext uri="{FF2B5EF4-FFF2-40B4-BE49-F238E27FC236}">
                  <a16:creationId xmlns:a16="http://schemas.microsoft.com/office/drawing/2014/main" id="{1D3BA4E8-853F-4113-2601-65C1A5584DE5}"/>
                </a:ext>
              </a:extLst>
            </p:cNvPr>
            <p:cNvSpPr/>
            <p:nvPr/>
          </p:nvSpPr>
          <p:spPr>
            <a:xfrm>
              <a:off x="6947476" y="5054235"/>
              <a:ext cx="1126273" cy="1320779"/>
            </a:xfrm>
            <a:custGeom>
              <a:avLst/>
              <a:gdLst>
                <a:gd name="connsiteX0" fmla="*/ 892098 w 892098"/>
                <a:gd name="connsiteY0" fmla="*/ 167268 h 167268"/>
                <a:gd name="connsiteX1" fmla="*/ 367991 w 892098"/>
                <a:gd name="connsiteY1" fmla="*/ 167268 h 167268"/>
                <a:gd name="connsiteX2" fmla="*/ 0 w 892098"/>
                <a:gd name="connsiteY2" fmla="*/ 0 h 167268"/>
              </a:gdLst>
              <a:ahLst/>
              <a:cxnLst>
                <a:cxn ang="0">
                  <a:pos x="connsiteX0" y="connsiteY0"/>
                </a:cxn>
                <a:cxn ang="0">
                  <a:pos x="connsiteX1" y="connsiteY1"/>
                </a:cxn>
                <a:cxn ang="0">
                  <a:pos x="connsiteX2" y="connsiteY2"/>
                </a:cxn>
              </a:cxnLst>
              <a:rect l="l" t="t" r="r" b="b"/>
              <a:pathLst>
                <a:path w="892098" h="167268">
                  <a:moveTo>
                    <a:pt x="892098" y="167268"/>
                  </a:moveTo>
                  <a:lnTo>
                    <a:pt x="367991" y="167268"/>
                  </a:lnTo>
                  <a:lnTo>
                    <a:pt x="0" y="0"/>
                  </a:lnTo>
                </a:path>
              </a:pathLst>
            </a:custGeom>
            <a:noFill/>
            <a:ln w="28575">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Freeform 47">
              <a:extLst>
                <a:ext uri="{FF2B5EF4-FFF2-40B4-BE49-F238E27FC236}">
                  <a16:creationId xmlns:a16="http://schemas.microsoft.com/office/drawing/2014/main" id="{8E0F76AF-B95E-C7C3-F3A8-7C6DBEDD5CD2}"/>
                </a:ext>
              </a:extLst>
            </p:cNvPr>
            <p:cNvSpPr/>
            <p:nvPr/>
          </p:nvSpPr>
          <p:spPr>
            <a:xfrm>
              <a:off x="7338884" y="3923036"/>
              <a:ext cx="1144488" cy="45719"/>
            </a:xfrm>
            <a:custGeom>
              <a:avLst/>
              <a:gdLst>
                <a:gd name="connsiteX0" fmla="*/ 1014761 w 1014761"/>
                <a:gd name="connsiteY0" fmla="*/ 22303 h 22303"/>
                <a:gd name="connsiteX1" fmla="*/ 256478 w 1014761"/>
                <a:gd name="connsiteY1" fmla="*/ 22303 h 22303"/>
                <a:gd name="connsiteX2" fmla="*/ 0 w 1014761"/>
                <a:gd name="connsiteY2" fmla="*/ 0 h 22303"/>
              </a:gdLst>
              <a:ahLst/>
              <a:cxnLst>
                <a:cxn ang="0">
                  <a:pos x="connsiteX0" y="connsiteY0"/>
                </a:cxn>
                <a:cxn ang="0">
                  <a:pos x="connsiteX1" y="connsiteY1"/>
                </a:cxn>
                <a:cxn ang="0">
                  <a:pos x="connsiteX2" y="connsiteY2"/>
                </a:cxn>
              </a:cxnLst>
              <a:rect l="l" t="t" r="r" b="b"/>
              <a:pathLst>
                <a:path w="1014761" h="22303">
                  <a:moveTo>
                    <a:pt x="1014761" y="22303"/>
                  </a:moveTo>
                  <a:lnTo>
                    <a:pt x="256478" y="22303"/>
                  </a:lnTo>
                  <a:lnTo>
                    <a:pt x="0" y="0"/>
                  </a:lnTo>
                </a:path>
              </a:pathLst>
            </a:custGeom>
            <a:noFill/>
            <a:ln w="28575">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Freeform 46">
              <a:extLst>
                <a:ext uri="{FF2B5EF4-FFF2-40B4-BE49-F238E27FC236}">
                  <a16:creationId xmlns:a16="http://schemas.microsoft.com/office/drawing/2014/main" id="{BAB1B345-7ED5-3719-014F-7FEEBF79385C}"/>
                </a:ext>
              </a:extLst>
            </p:cNvPr>
            <p:cNvSpPr/>
            <p:nvPr/>
          </p:nvSpPr>
          <p:spPr>
            <a:xfrm>
              <a:off x="7129412" y="4623072"/>
              <a:ext cx="1126273" cy="927779"/>
            </a:xfrm>
            <a:custGeom>
              <a:avLst/>
              <a:gdLst>
                <a:gd name="connsiteX0" fmla="*/ 892098 w 892098"/>
                <a:gd name="connsiteY0" fmla="*/ 167268 h 167268"/>
                <a:gd name="connsiteX1" fmla="*/ 367991 w 892098"/>
                <a:gd name="connsiteY1" fmla="*/ 167268 h 167268"/>
                <a:gd name="connsiteX2" fmla="*/ 0 w 892098"/>
                <a:gd name="connsiteY2" fmla="*/ 0 h 167268"/>
              </a:gdLst>
              <a:ahLst/>
              <a:cxnLst>
                <a:cxn ang="0">
                  <a:pos x="connsiteX0" y="connsiteY0"/>
                </a:cxn>
                <a:cxn ang="0">
                  <a:pos x="connsiteX1" y="connsiteY1"/>
                </a:cxn>
                <a:cxn ang="0">
                  <a:pos x="connsiteX2" y="connsiteY2"/>
                </a:cxn>
              </a:cxnLst>
              <a:rect l="l" t="t" r="r" b="b"/>
              <a:pathLst>
                <a:path w="892098" h="167268">
                  <a:moveTo>
                    <a:pt x="892098" y="167268"/>
                  </a:moveTo>
                  <a:lnTo>
                    <a:pt x="367991" y="167268"/>
                  </a:lnTo>
                  <a:lnTo>
                    <a:pt x="0" y="0"/>
                  </a:lnTo>
                </a:path>
              </a:pathLst>
            </a:custGeom>
            <a:noFill/>
            <a:ln w="28575">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38" name="Picture 37" descr="Angled view of a part of a maze">
              <a:extLst>
                <a:ext uri="{FF2B5EF4-FFF2-40B4-BE49-F238E27FC236}">
                  <a16:creationId xmlns:a16="http://schemas.microsoft.com/office/drawing/2014/main" id="{B838CC13-35CC-D6D7-B46A-4928700EB0F1}"/>
                </a:ext>
              </a:extLst>
            </p:cNvPr>
            <p:cNvPicPr>
              <a:picLocks noChangeAspect="1"/>
            </p:cNvPicPr>
            <p:nvPr/>
          </p:nvPicPr>
          <p:blipFill rotWithShape="1">
            <a:blip r:embed="rId3">
              <a:extLst>
                <a:ext uri="{28A0092B-C50C-407E-A947-70E740481C1C}">
                  <a14:useLocalDpi xmlns:a14="http://schemas.microsoft.com/office/drawing/2010/main" val="0"/>
                </a:ext>
              </a:extLst>
            </a:blip>
            <a:srcRect l="18483" t="1526" r="27056" b="16782"/>
            <a:stretch/>
          </p:blipFill>
          <p:spPr>
            <a:xfrm>
              <a:off x="4416267" y="2290848"/>
              <a:ext cx="3374924" cy="337492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sp>
        <p:nvSpPr>
          <p:cNvPr id="44" name="TextBox 43">
            <a:extLst>
              <a:ext uri="{FF2B5EF4-FFF2-40B4-BE49-F238E27FC236}">
                <a16:creationId xmlns:a16="http://schemas.microsoft.com/office/drawing/2014/main" id="{A97B0340-6573-D9A8-E620-256917E2245D}"/>
              </a:ext>
            </a:extLst>
          </p:cNvPr>
          <p:cNvSpPr txBox="1"/>
          <p:nvPr/>
        </p:nvSpPr>
        <p:spPr>
          <a:xfrm>
            <a:off x="3017520" y="6459168"/>
            <a:ext cx="7167947" cy="215444"/>
          </a:xfrm>
          <a:prstGeom prst="rect">
            <a:avLst/>
          </a:prstGeom>
          <a:noFill/>
        </p:spPr>
        <p:txBody>
          <a:bodyPr wrap="square" rtlCol="0">
            <a:spAutoFit/>
          </a:bodyPr>
          <a:lstStyle/>
          <a:p>
            <a:r>
              <a:rPr lang="en-US" sz="800">
                <a:latin typeface="Arial" panose="020B0604020202020204" pitchFamily="34" charset="0"/>
                <a:cs typeface="Arial" panose="020B0604020202020204" pitchFamily="34" charset="0"/>
                <a:hlinkClick r:id="rId4"/>
              </a:rPr>
              <a:t>https://www.forbes.com/sites/carolinecastrillon/2019/07/18/10-ways-to-set-healthy-boundaries-at-work/?sh=32befb007497</a:t>
            </a:r>
            <a:r>
              <a:rPr lang="en-US" sz="800">
                <a:latin typeface="Arial" panose="020B0604020202020204" pitchFamily="34" charset="0"/>
                <a:cs typeface="Arial" panose="020B0604020202020204" pitchFamily="34" charset="0"/>
              </a:rPr>
              <a:t> </a:t>
            </a:r>
          </a:p>
        </p:txBody>
      </p:sp>
      <p:pic>
        <p:nvPicPr>
          <p:cNvPr id="2" name="object 3">
            <a:extLst>
              <a:ext uri="{FF2B5EF4-FFF2-40B4-BE49-F238E27FC236}">
                <a16:creationId xmlns:a16="http://schemas.microsoft.com/office/drawing/2014/main" id="{CBC4DBE4-765A-CA03-D548-906AAAAD92EE}"/>
              </a:ext>
              <a:ext uri="{C183D7F6-B498-43B3-948B-1728B52AA6E4}">
                <adec:decorative xmlns:adec="http://schemas.microsoft.com/office/drawing/2017/decorative" val="1"/>
              </a:ext>
            </a:extLst>
          </p:cNvPr>
          <p:cNvPicPr/>
          <p:nvPr/>
        </p:nvPicPr>
        <p:blipFill>
          <a:blip r:embed="rId5"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2007875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2">
            <a:extLst>
              <a:ext uri="{FF2B5EF4-FFF2-40B4-BE49-F238E27FC236}">
                <a16:creationId xmlns:a16="http://schemas.microsoft.com/office/drawing/2014/main" id="{E42D148F-B2A7-3646-A4AA-B619E8F368F8}"/>
              </a:ext>
            </a:extLst>
          </p:cNvPr>
          <p:cNvSpPr txBox="1">
            <a:spLocks noGrp="1"/>
          </p:cNvSpPr>
          <p:nvPr>
            <p:ph type="title"/>
          </p:nvPr>
        </p:nvSpPr>
        <p:spPr>
          <a:xfrm>
            <a:off x="5094514" y="41710"/>
            <a:ext cx="7011090"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When to Set a Boundary</a:t>
            </a:r>
          </a:p>
        </p:txBody>
      </p:sp>
      <p:sp>
        <p:nvSpPr>
          <p:cNvPr id="3" name="object 10">
            <a:extLst>
              <a:ext uri="{FF2B5EF4-FFF2-40B4-BE49-F238E27FC236}">
                <a16:creationId xmlns:a16="http://schemas.microsoft.com/office/drawing/2014/main" id="{EC6E4467-0F4B-0E6B-03A7-9BE8814E78E3}"/>
              </a:ext>
            </a:extLst>
          </p:cNvPr>
          <p:cNvSpPr txBox="1"/>
          <p:nvPr/>
        </p:nvSpPr>
        <p:spPr>
          <a:xfrm>
            <a:off x="326602" y="991604"/>
            <a:ext cx="11384092" cy="259045"/>
          </a:xfrm>
          <a:prstGeom prst="rect">
            <a:avLst/>
          </a:prstGeom>
        </p:spPr>
        <p:txBody>
          <a:bodyPr vert="horz" wrap="square" lIns="0" tIns="12700" rIns="0" bIns="0" rtlCol="0" anchor="t">
            <a:spAutoFit/>
          </a:bodyPr>
          <a:lstStyle/>
          <a:p>
            <a:pPr algn="ctr">
              <a:defRPr/>
            </a:pPr>
            <a:r>
              <a:rPr lang="en-US" sz="1600" b="1">
                <a:solidFill>
                  <a:prstClr val="black"/>
                </a:solidFill>
                <a:latin typeface="Arial" panose="020B0604020202020204" pitchFamily="34" charset="0"/>
                <a:cs typeface="Arial" panose="020B0604020202020204" pitchFamily="34" charset="0"/>
              </a:rPr>
              <a:t>The most important aspect of boundary setting is identifying when a boundary needs to be set. </a:t>
            </a:r>
            <a:endParaRPr kumimoji="0" lang="en-US"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B52E3279-236D-8B51-9F88-BE9F2AE4D662}"/>
              </a:ext>
              <a:ext uri="{C183D7F6-B498-43B3-948B-1728B52AA6E4}">
                <adec:decorative xmlns:adec="http://schemas.microsoft.com/office/drawing/2017/decorative" val="1"/>
              </a:ext>
            </a:extLst>
          </p:cNvPr>
          <p:cNvSpPr/>
          <p:nvPr/>
        </p:nvSpPr>
        <p:spPr>
          <a:xfrm>
            <a:off x="1364303" y="1536914"/>
            <a:ext cx="9308691" cy="737419"/>
          </a:xfrm>
          <a:prstGeom prst="round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DF7644D-83BD-C503-6FFE-43C3864F1E82}"/>
              </a:ext>
            </a:extLst>
          </p:cNvPr>
          <p:cNvSpPr txBox="1"/>
          <p:nvPr/>
        </p:nvSpPr>
        <p:spPr>
          <a:xfrm>
            <a:off x="1410392" y="1674791"/>
            <a:ext cx="9216513"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You May Want to Set a Boundary If You Are…</a:t>
            </a:r>
          </a:p>
        </p:txBody>
      </p:sp>
      <p:cxnSp>
        <p:nvCxnSpPr>
          <p:cNvPr id="6" name="Elbow Connector 37">
            <a:extLst>
              <a:ext uri="{FF2B5EF4-FFF2-40B4-BE49-F238E27FC236}">
                <a16:creationId xmlns:a16="http://schemas.microsoft.com/office/drawing/2014/main" id="{1CF34558-2AC9-CDC8-299E-D2CA65200A20}"/>
              </a:ext>
              <a:ext uri="{C183D7F6-B498-43B3-948B-1728B52AA6E4}">
                <adec:decorative xmlns:adec="http://schemas.microsoft.com/office/drawing/2017/decorative" val="1"/>
              </a:ext>
            </a:extLst>
          </p:cNvPr>
          <p:cNvCxnSpPr>
            <a:endCxn id="13" idx="0"/>
          </p:cNvCxnSpPr>
          <p:nvPr/>
        </p:nvCxnSpPr>
        <p:spPr>
          <a:xfrm rot="10800000" flipV="1">
            <a:off x="3513211" y="2487621"/>
            <a:ext cx="2818746" cy="673552"/>
          </a:xfrm>
          <a:prstGeom prst="bentConnector2">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39">
            <a:extLst>
              <a:ext uri="{FF2B5EF4-FFF2-40B4-BE49-F238E27FC236}">
                <a16:creationId xmlns:a16="http://schemas.microsoft.com/office/drawing/2014/main" id="{0012B5AA-6C2B-6BD0-DC25-BD9539EA04FD}"/>
              </a:ext>
              <a:ext uri="{C183D7F6-B498-43B3-948B-1728B52AA6E4}">
                <adec:decorative xmlns:adec="http://schemas.microsoft.com/office/drawing/2017/decorative" val="1"/>
              </a:ext>
            </a:extLst>
          </p:cNvPr>
          <p:cNvCxnSpPr>
            <a:endCxn id="10" idx="0"/>
          </p:cNvCxnSpPr>
          <p:nvPr/>
        </p:nvCxnSpPr>
        <p:spPr>
          <a:xfrm>
            <a:off x="6331952" y="2487622"/>
            <a:ext cx="2077447" cy="670676"/>
          </a:xfrm>
          <a:prstGeom prst="bentConnector2">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Elbow Connector 41">
            <a:extLst>
              <a:ext uri="{FF2B5EF4-FFF2-40B4-BE49-F238E27FC236}">
                <a16:creationId xmlns:a16="http://schemas.microsoft.com/office/drawing/2014/main" id="{08D44E71-F28A-2314-20B8-824A1A4D9785}"/>
              </a:ext>
              <a:ext uri="{C183D7F6-B498-43B3-948B-1728B52AA6E4}">
                <adec:decorative xmlns:adec="http://schemas.microsoft.com/office/drawing/2017/decorative" val="1"/>
              </a:ext>
            </a:extLst>
          </p:cNvPr>
          <p:cNvCxnSpPr>
            <a:endCxn id="14" idx="0"/>
          </p:cNvCxnSpPr>
          <p:nvPr/>
        </p:nvCxnSpPr>
        <p:spPr>
          <a:xfrm>
            <a:off x="6331952" y="2487620"/>
            <a:ext cx="4563732" cy="670677"/>
          </a:xfrm>
          <a:prstGeom prst="bentConnector2">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46">
            <a:extLst>
              <a:ext uri="{FF2B5EF4-FFF2-40B4-BE49-F238E27FC236}">
                <a16:creationId xmlns:a16="http://schemas.microsoft.com/office/drawing/2014/main" id="{74F1B637-9BCB-5275-D63C-F725158616A5}"/>
              </a:ext>
              <a:ext uri="{C183D7F6-B498-43B3-948B-1728B52AA6E4}">
                <adec:decorative xmlns:adec="http://schemas.microsoft.com/office/drawing/2017/decorative" val="1"/>
              </a:ext>
            </a:extLst>
          </p:cNvPr>
          <p:cNvCxnSpPr>
            <a:endCxn id="11" idx="0"/>
          </p:cNvCxnSpPr>
          <p:nvPr/>
        </p:nvCxnSpPr>
        <p:spPr>
          <a:xfrm rot="10800000" flipV="1">
            <a:off x="1303433" y="2487621"/>
            <a:ext cx="4779645" cy="674552"/>
          </a:xfrm>
          <a:prstGeom prst="bentConnector2">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2A137CF-E8FA-3CE2-5A74-88FBD856D126}"/>
              </a:ext>
              <a:ext uri="{C183D7F6-B498-43B3-948B-1728B52AA6E4}">
                <adec:decorative xmlns:adec="http://schemas.microsoft.com/office/drawing/2017/decorative" val="1"/>
              </a:ext>
            </a:extLst>
          </p:cNvPr>
          <p:cNvSpPr/>
          <p:nvPr/>
        </p:nvSpPr>
        <p:spPr>
          <a:xfrm>
            <a:off x="8313864" y="3158298"/>
            <a:ext cx="191069" cy="1910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C9811DC3-9149-15BE-C728-018BA641291F}"/>
              </a:ext>
              <a:ext uri="{C183D7F6-B498-43B3-948B-1728B52AA6E4}">
                <adec:decorative xmlns:adec="http://schemas.microsoft.com/office/drawing/2017/decorative" val="1"/>
              </a:ext>
            </a:extLst>
          </p:cNvPr>
          <p:cNvSpPr/>
          <p:nvPr/>
        </p:nvSpPr>
        <p:spPr>
          <a:xfrm>
            <a:off x="1207897" y="3162173"/>
            <a:ext cx="191069" cy="1910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DB23E955-90AC-45CF-3F0E-3D0AF29FA2E4}"/>
              </a:ext>
              <a:ext uri="{C183D7F6-B498-43B3-948B-1728B52AA6E4}">
                <adec:decorative xmlns:adec="http://schemas.microsoft.com/office/drawing/2017/decorative" val="1"/>
              </a:ext>
            </a:extLst>
          </p:cNvPr>
          <p:cNvSpPr/>
          <p:nvPr/>
        </p:nvSpPr>
        <p:spPr>
          <a:xfrm>
            <a:off x="5827580" y="3162173"/>
            <a:ext cx="191069" cy="1910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D8628F1F-E23D-61AA-2CB5-A9A687D0026E}"/>
              </a:ext>
              <a:ext uri="{C183D7F6-B498-43B3-948B-1728B52AA6E4}">
                <adec:decorative xmlns:adec="http://schemas.microsoft.com/office/drawing/2017/decorative" val="1"/>
              </a:ext>
            </a:extLst>
          </p:cNvPr>
          <p:cNvSpPr/>
          <p:nvPr/>
        </p:nvSpPr>
        <p:spPr>
          <a:xfrm>
            <a:off x="3417676" y="3161173"/>
            <a:ext cx="191069" cy="1910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576F7398-23F8-1869-D01C-E2022F7ED3F6}"/>
              </a:ext>
              <a:ext uri="{C183D7F6-B498-43B3-948B-1728B52AA6E4}">
                <adec:decorative xmlns:adec="http://schemas.microsoft.com/office/drawing/2017/decorative" val="1"/>
              </a:ext>
            </a:extLst>
          </p:cNvPr>
          <p:cNvSpPr/>
          <p:nvPr/>
        </p:nvSpPr>
        <p:spPr>
          <a:xfrm>
            <a:off x="10800149" y="3158297"/>
            <a:ext cx="191069" cy="1910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5E464FF2-EE98-9FD8-E89C-B050148558C7}"/>
              </a:ext>
              <a:ext uri="{C183D7F6-B498-43B3-948B-1728B52AA6E4}">
                <adec:decorative xmlns:adec="http://schemas.microsoft.com/office/drawing/2017/decorative" val="1"/>
              </a:ext>
            </a:extLst>
          </p:cNvPr>
          <p:cNvCxnSpPr>
            <a:cxnSpLocks/>
            <a:endCxn id="12" idx="0"/>
          </p:cNvCxnSpPr>
          <p:nvPr/>
        </p:nvCxnSpPr>
        <p:spPr>
          <a:xfrm>
            <a:off x="5923115" y="2487119"/>
            <a:ext cx="0" cy="67505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298B3F5-5287-6C4D-6632-DF63A1C05C7C}"/>
              </a:ext>
              <a:ext uri="{C183D7F6-B498-43B3-948B-1728B52AA6E4}">
                <adec:decorative xmlns:adec="http://schemas.microsoft.com/office/drawing/2017/decorative" val="1"/>
              </a:ext>
            </a:extLst>
          </p:cNvPr>
          <p:cNvCxnSpPr/>
          <p:nvPr/>
        </p:nvCxnSpPr>
        <p:spPr>
          <a:xfrm>
            <a:off x="2349674" y="2487620"/>
            <a:ext cx="0" cy="247243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31C77FC-BD1F-FF09-BA40-AFD2EDAED8A5}"/>
              </a:ext>
              <a:ext uri="{C183D7F6-B498-43B3-948B-1728B52AA6E4}">
                <adec:decorative xmlns:adec="http://schemas.microsoft.com/office/drawing/2017/decorative" val="1"/>
              </a:ext>
            </a:extLst>
          </p:cNvPr>
          <p:cNvSpPr/>
          <p:nvPr/>
        </p:nvSpPr>
        <p:spPr>
          <a:xfrm>
            <a:off x="2254139" y="4959558"/>
            <a:ext cx="191069" cy="1910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9AA7B7E2-40C8-993E-BDDA-76A9294AE822}"/>
              </a:ext>
              <a:ext uri="{C183D7F6-B498-43B3-948B-1728B52AA6E4}">
                <adec:decorative xmlns:adec="http://schemas.microsoft.com/office/drawing/2017/decorative" val="1"/>
              </a:ext>
            </a:extLst>
          </p:cNvPr>
          <p:cNvCxnSpPr/>
          <p:nvPr/>
        </p:nvCxnSpPr>
        <p:spPr>
          <a:xfrm>
            <a:off x="7211726" y="2487619"/>
            <a:ext cx="0" cy="247243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37B7247-0B3A-06B8-E91C-1672FEB1A7D9}"/>
              </a:ext>
              <a:ext uri="{C183D7F6-B498-43B3-948B-1728B52AA6E4}">
                <adec:decorative xmlns:adec="http://schemas.microsoft.com/office/drawing/2017/decorative" val="1"/>
              </a:ext>
            </a:extLst>
          </p:cNvPr>
          <p:cNvSpPr/>
          <p:nvPr/>
        </p:nvSpPr>
        <p:spPr>
          <a:xfrm>
            <a:off x="7116191" y="4959557"/>
            <a:ext cx="191069" cy="1910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5" name="Straight Arrow Connector 44">
            <a:extLst>
              <a:ext uri="{FF2B5EF4-FFF2-40B4-BE49-F238E27FC236}">
                <a16:creationId xmlns:a16="http://schemas.microsoft.com/office/drawing/2014/main" id="{BC750AAC-7C63-76BD-8C53-89F1C06DD981}"/>
              </a:ext>
              <a:ext uri="{C183D7F6-B498-43B3-948B-1728B52AA6E4}">
                <adec:decorative xmlns:adec="http://schemas.microsoft.com/office/drawing/2017/decorative" val="1"/>
              </a:ext>
            </a:extLst>
          </p:cNvPr>
          <p:cNvCxnSpPr/>
          <p:nvPr/>
        </p:nvCxnSpPr>
        <p:spPr>
          <a:xfrm>
            <a:off x="9664874" y="2487619"/>
            <a:ext cx="0" cy="247243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E55385AB-F7EB-7B81-6EE5-448094212082}"/>
              </a:ext>
              <a:ext uri="{C183D7F6-B498-43B3-948B-1728B52AA6E4}">
                <adec:decorative xmlns:adec="http://schemas.microsoft.com/office/drawing/2017/decorative" val="1"/>
              </a:ext>
            </a:extLst>
          </p:cNvPr>
          <p:cNvSpPr/>
          <p:nvPr/>
        </p:nvSpPr>
        <p:spPr>
          <a:xfrm>
            <a:off x="9569339" y="4959557"/>
            <a:ext cx="191069" cy="1910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48" name="Straight Arrow Connector 47">
            <a:extLst>
              <a:ext uri="{FF2B5EF4-FFF2-40B4-BE49-F238E27FC236}">
                <a16:creationId xmlns:a16="http://schemas.microsoft.com/office/drawing/2014/main" id="{78B126C2-C6C8-0DE0-E0E0-78281512C884}"/>
              </a:ext>
              <a:ext uri="{C183D7F6-B498-43B3-948B-1728B52AA6E4}">
                <adec:decorative xmlns:adec="http://schemas.microsoft.com/office/drawing/2017/decorative" val="1"/>
              </a:ext>
            </a:extLst>
          </p:cNvPr>
          <p:cNvCxnSpPr>
            <a:cxnSpLocks/>
          </p:cNvCxnSpPr>
          <p:nvPr/>
        </p:nvCxnSpPr>
        <p:spPr>
          <a:xfrm flipH="1">
            <a:off x="4732931" y="2487119"/>
            <a:ext cx="2" cy="247243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441ED23E-806B-0815-7300-B87A46A5D0BB}"/>
              </a:ext>
              <a:ext uri="{C183D7F6-B498-43B3-948B-1728B52AA6E4}">
                <adec:decorative xmlns:adec="http://schemas.microsoft.com/office/drawing/2017/decorative" val="1"/>
              </a:ext>
            </a:extLst>
          </p:cNvPr>
          <p:cNvSpPr/>
          <p:nvPr/>
        </p:nvSpPr>
        <p:spPr>
          <a:xfrm>
            <a:off x="4637396" y="4959057"/>
            <a:ext cx="191069" cy="1910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34D416E7-16A2-1A31-2547-4E16A0F6EB6C}"/>
              </a:ext>
            </a:extLst>
          </p:cNvPr>
          <p:cNvSpPr txBox="1"/>
          <p:nvPr/>
        </p:nvSpPr>
        <p:spPr>
          <a:xfrm>
            <a:off x="373614" y="3349340"/>
            <a:ext cx="1853879" cy="954107"/>
          </a:xfrm>
          <a:prstGeom prst="rect">
            <a:avLst/>
          </a:prstGeom>
          <a:noFill/>
        </p:spPr>
        <p:txBody>
          <a:bodyPr wrap="square" rtlCol="0">
            <a:spAutoFit/>
          </a:bodyPr>
          <a:lstStyle/>
          <a:p>
            <a:pPr algn="ctr"/>
            <a:r>
              <a:rPr lang="en-US" sz="1400" b="0" i="0">
                <a:effectLst/>
                <a:latin typeface="Arial" panose="020B0604020202020204" pitchFamily="34" charset="0"/>
                <a:cs typeface="Arial" panose="020B0604020202020204" pitchFamily="34" charset="0"/>
              </a:rPr>
              <a:t>Feeling chronically taken advantage </a:t>
            </a:r>
            <a:r>
              <a:rPr lang="en-US" sz="1400">
                <a:latin typeface="Arial" panose="020B0604020202020204" pitchFamily="34" charset="0"/>
                <a:cs typeface="Arial" panose="020B0604020202020204" pitchFamily="34" charset="0"/>
              </a:rPr>
              <a:t>within your boundaries</a:t>
            </a:r>
            <a:endParaRPr lang="en-US" sz="1400" b="0" i="0">
              <a:effectLst/>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EA940B60-2D49-1D4C-944D-E5837B3922FF}"/>
              </a:ext>
            </a:extLst>
          </p:cNvPr>
          <p:cNvSpPr txBox="1"/>
          <p:nvPr/>
        </p:nvSpPr>
        <p:spPr>
          <a:xfrm>
            <a:off x="1422730" y="5160667"/>
            <a:ext cx="1853879" cy="954107"/>
          </a:xfrm>
          <a:prstGeom prst="rect">
            <a:avLst/>
          </a:prstGeom>
          <a:noFill/>
        </p:spPr>
        <p:txBody>
          <a:bodyPr wrap="square" rtlCol="0">
            <a:spAutoFit/>
          </a:bodyPr>
          <a:lstStyle/>
          <a:p>
            <a:pPr algn="ctr"/>
            <a:r>
              <a:rPr lang="en-US" sz="1400" b="0" i="0">
                <a:effectLst/>
                <a:latin typeface="Arial" panose="020B0604020202020204" pitchFamily="34" charset="0"/>
                <a:cs typeface="Arial" panose="020B0604020202020204" pitchFamily="34" charset="0"/>
              </a:rPr>
              <a:t>Saying "yes" to please others instead of being true to yourself</a:t>
            </a:r>
          </a:p>
        </p:txBody>
      </p:sp>
      <p:sp>
        <p:nvSpPr>
          <p:cNvPr id="52" name="TextBox 51">
            <a:extLst>
              <a:ext uri="{FF2B5EF4-FFF2-40B4-BE49-F238E27FC236}">
                <a16:creationId xmlns:a16="http://schemas.microsoft.com/office/drawing/2014/main" id="{5285F215-1740-C624-789E-978280BA767B}"/>
              </a:ext>
            </a:extLst>
          </p:cNvPr>
          <p:cNvSpPr txBox="1"/>
          <p:nvPr/>
        </p:nvSpPr>
        <p:spPr>
          <a:xfrm>
            <a:off x="2592041" y="3368118"/>
            <a:ext cx="1853879" cy="738664"/>
          </a:xfrm>
          <a:prstGeom prst="rect">
            <a:avLst/>
          </a:prstGeom>
          <a:noFill/>
        </p:spPr>
        <p:txBody>
          <a:bodyPr wrap="square" rtlCol="0">
            <a:spAutoFit/>
          </a:bodyPr>
          <a:lstStyle/>
          <a:p>
            <a:pPr algn="ctr"/>
            <a:r>
              <a:rPr lang="en-US" sz="1400" b="0" i="0">
                <a:effectLst/>
                <a:latin typeface="Arial" panose="020B0604020202020204" pitchFamily="34" charset="0"/>
                <a:cs typeface="Arial" panose="020B0604020202020204" pitchFamily="34" charset="0"/>
              </a:rPr>
              <a:t>Not asking for what you want in order to avoid conflict </a:t>
            </a:r>
          </a:p>
        </p:txBody>
      </p:sp>
      <p:sp>
        <p:nvSpPr>
          <p:cNvPr id="53" name="TextBox 52">
            <a:extLst>
              <a:ext uri="{FF2B5EF4-FFF2-40B4-BE49-F238E27FC236}">
                <a16:creationId xmlns:a16="http://schemas.microsoft.com/office/drawing/2014/main" id="{5D2FE7E0-FE5B-6BDD-1DC6-0944144ABAC9}"/>
              </a:ext>
            </a:extLst>
          </p:cNvPr>
          <p:cNvSpPr txBox="1"/>
          <p:nvPr/>
        </p:nvSpPr>
        <p:spPr>
          <a:xfrm>
            <a:off x="3805990" y="5160667"/>
            <a:ext cx="1853879" cy="954107"/>
          </a:xfrm>
          <a:prstGeom prst="rect">
            <a:avLst/>
          </a:prstGeom>
          <a:noFill/>
        </p:spPr>
        <p:txBody>
          <a:bodyPr wrap="square" rtlCol="0">
            <a:spAutoFit/>
          </a:bodyPr>
          <a:lstStyle/>
          <a:p>
            <a:pPr algn="ctr"/>
            <a:r>
              <a:rPr lang="en-US" sz="1400" b="0" i="0">
                <a:effectLst/>
                <a:latin typeface="Arial" panose="020B0604020202020204" pitchFamily="34" charset="0"/>
                <a:cs typeface="Arial" panose="020B0604020202020204" pitchFamily="34" charset="0"/>
              </a:rPr>
              <a:t>Avoiding standing up for yourself even when you feel disrespected </a:t>
            </a:r>
          </a:p>
        </p:txBody>
      </p:sp>
      <p:sp>
        <p:nvSpPr>
          <p:cNvPr id="54" name="TextBox 53">
            <a:extLst>
              <a:ext uri="{FF2B5EF4-FFF2-40B4-BE49-F238E27FC236}">
                <a16:creationId xmlns:a16="http://schemas.microsoft.com/office/drawing/2014/main" id="{F60B2409-7B52-AD68-9610-A33CC9CE5A88}"/>
              </a:ext>
            </a:extLst>
          </p:cNvPr>
          <p:cNvSpPr txBox="1"/>
          <p:nvPr/>
        </p:nvSpPr>
        <p:spPr>
          <a:xfrm>
            <a:off x="4998546" y="3370554"/>
            <a:ext cx="1853879" cy="738664"/>
          </a:xfrm>
          <a:prstGeom prst="rect">
            <a:avLst/>
          </a:prstGeom>
          <a:noFill/>
        </p:spPr>
        <p:txBody>
          <a:bodyPr wrap="square" rtlCol="0">
            <a:spAutoFit/>
          </a:bodyPr>
          <a:lstStyle/>
          <a:p>
            <a:pPr algn="ctr"/>
            <a:r>
              <a:rPr lang="en-US" sz="1400" b="0" i="0">
                <a:effectLst/>
                <a:latin typeface="Arial" panose="020B0604020202020204" pitchFamily="34" charset="0"/>
                <a:cs typeface="Arial" panose="020B0604020202020204" pitchFamily="34" charset="0"/>
              </a:rPr>
              <a:t>Engaging in people pleasing behavior to receive approval </a:t>
            </a:r>
          </a:p>
        </p:txBody>
      </p:sp>
      <p:sp>
        <p:nvSpPr>
          <p:cNvPr id="55" name="TextBox 54">
            <a:extLst>
              <a:ext uri="{FF2B5EF4-FFF2-40B4-BE49-F238E27FC236}">
                <a16:creationId xmlns:a16="http://schemas.microsoft.com/office/drawing/2014/main" id="{EB9A22F9-49BE-2B48-3724-AE6853EE2879}"/>
              </a:ext>
            </a:extLst>
          </p:cNvPr>
          <p:cNvSpPr txBox="1"/>
          <p:nvPr/>
        </p:nvSpPr>
        <p:spPr>
          <a:xfrm>
            <a:off x="6284785" y="5156898"/>
            <a:ext cx="1853879" cy="738664"/>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Allowing people to invade your personal space </a:t>
            </a:r>
            <a:endParaRPr lang="en-US" sz="1400" b="0" i="0">
              <a:effectLst/>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55309B1B-4DB8-B80D-316A-03643B11AF87}"/>
              </a:ext>
            </a:extLst>
          </p:cNvPr>
          <p:cNvSpPr txBox="1"/>
          <p:nvPr/>
        </p:nvSpPr>
        <p:spPr>
          <a:xfrm>
            <a:off x="7511361" y="3368118"/>
            <a:ext cx="1853879" cy="1384995"/>
          </a:xfrm>
          <a:prstGeom prst="rect">
            <a:avLst/>
          </a:prstGeom>
          <a:noFill/>
        </p:spPr>
        <p:txBody>
          <a:bodyPr wrap="square" rtlCol="0">
            <a:spAutoFit/>
          </a:bodyPr>
          <a:lstStyle/>
          <a:p>
            <a:pPr algn="ctr"/>
            <a:r>
              <a:rPr lang="en-US" sz="1400" err="1">
                <a:latin typeface="Arial" panose="020B0604020202020204" pitchFamily="34" charset="0"/>
                <a:cs typeface="Arial" panose="020B0604020202020204" pitchFamily="34" charset="0"/>
              </a:rPr>
              <a:t>Symptioms</a:t>
            </a:r>
            <a:r>
              <a:rPr lang="en-US" sz="1400">
                <a:latin typeface="Arial" panose="020B0604020202020204" pitchFamily="34" charset="0"/>
                <a:cs typeface="Arial" panose="020B0604020202020204" pitchFamily="34" charset="0"/>
              </a:rPr>
              <a:t> of headaches, stomach aches, or physical discomfort when discussing certain topics</a:t>
            </a:r>
            <a:endParaRPr lang="en-US" sz="1400" b="0" i="0">
              <a:effectLst/>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FDFB4C4B-1F1C-DBEA-E6D8-87A4178B6DC2}"/>
              </a:ext>
            </a:extLst>
          </p:cNvPr>
          <p:cNvSpPr txBox="1"/>
          <p:nvPr/>
        </p:nvSpPr>
        <p:spPr>
          <a:xfrm>
            <a:off x="8746432" y="5156898"/>
            <a:ext cx="1853879" cy="954107"/>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Feeling nervous to participate in meetings because of a certain dynamic</a:t>
            </a:r>
            <a:endParaRPr lang="en-US" sz="1400" b="0" i="0">
              <a:effectLst/>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082A00BA-FD41-F028-2C74-3039B0711CB2}"/>
              </a:ext>
            </a:extLst>
          </p:cNvPr>
          <p:cNvSpPr txBox="1"/>
          <p:nvPr/>
        </p:nvSpPr>
        <p:spPr>
          <a:xfrm>
            <a:off x="9964508" y="3368118"/>
            <a:ext cx="1853879" cy="738664"/>
          </a:xfrm>
          <a:prstGeom prst="rect">
            <a:avLst/>
          </a:prstGeom>
          <a:noFill/>
        </p:spPr>
        <p:txBody>
          <a:bodyPr wrap="square" rtlCol="0">
            <a:spAutoFit/>
          </a:bodyPr>
          <a:lstStyle/>
          <a:p>
            <a:pPr algn="ctr"/>
            <a:r>
              <a:rPr lang="en-US" sz="1400" b="0" i="0">
                <a:effectLst/>
                <a:latin typeface="Arial" panose="020B0604020202020204" pitchFamily="34" charset="0"/>
                <a:cs typeface="Arial" panose="020B0604020202020204" pitchFamily="34" charset="0"/>
              </a:rPr>
              <a:t>Changing your personality to fit an expectation</a:t>
            </a:r>
          </a:p>
        </p:txBody>
      </p:sp>
      <p:sp>
        <p:nvSpPr>
          <p:cNvPr id="59" name="TextBox 58">
            <a:extLst>
              <a:ext uri="{FF2B5EF4-FFF2-40B4-BE49-F238E27FC236}">
                <a16:creationId xmlns:a16="http://schemas.microsoft.com/office/drawing/2014/main" id="{EEF88A2B-0903-4064-5E48-66739539C73C}"/>
              </a:ext>
            </a:extLst>
          </p:cNvPr>
          <p:cNvSpPr txBox="1"/>
          <p:nvPr/>
        </p:nvSpPr>
        <p:spPr>
          <a:xfrm>
            <a:off x="3017520" y="6440872"/>
            <a:ext cx="5748830" cy="215444"/>
          </a:xfrm>
          <a:prstGeom prst="rect">
            <a:avLst/>
          </a:prstGeom>
          <a:noFill/>
        </p:spPr>
        <p:txBody>
          <a:bodyPr wrap="square">
            <a:spAutoFit/>
          </a:bodyPr>
          <a:lstStyle/>
          <a:p>
            <a:r>
              <a:rPr lang="en-US" sz="800">
                <a:latin typeface="Arial" panose="020B0604020202020204" pitchFamily="34" charset="0"/>
                <a:cs typeface="Arial" panose="020B0604020202020204" pitchFamily="34" charset="0"/>
                <a:hlinkClick r:id="rId3"/>
              </a:rPr>
              <a:t>https://www.realsimple.com/health/mind-mood/emotional-health/how-to-set-boundaries</a:t>
            </a:r>
            <a:r>
              <a:rPr lang="en-US" sz="800">
                <a:latin typeface="Arial" panose="020B0604020202020204" pitchFamily="34" charset="0"/>
                <a:cs typeface="Arial" panose="020B0604020202020204" pitchFamily="34" charset="0"/>
              </a:rPr>
              <a:t> </a:t>
            </a:r>
          </a:p>
        </p:txBody>
      </p:sp>
      <p:pic>
        <p:nvPicPr>
          <p:cNvPr id="20" name="object 3">
            <a:extLst>
              <a:ext uri="{FF2B5EF4-FFF2-40B4-BE49-F238E27FC236}">
                <a16:creationId xmlns:a16="http://schemas.microsoft.com/office/drawing/2014/main" id="{062A149D-EFAA-26BB-77F1-0D0A20644B70}"/>
              </a:ext>
              <a:ext uri="{C183D7F6-B498-43B3-948B-1728B52AA6E4}">
                <adec:decorative xmlns:adec="http://schemas.microsoft.com/office/drawing/2017/decorative" val="1"/>
              </a:ext>
            </a:extLst>
          </p:cNvPr>
          <p:cNvPicPr/>
          <p:nvPr/>
        </p:nvPicPr>
        <p:blipFill>
          <a:blip r:embed="rId4"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1431375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2">
            <a:extLst>
              <a:ext uri="{FF2B5EF4-FFF2-40B4-BE49-F238E27FC236}">
                <a16:creationId xmlns:a16="http://schemas.microsoft.com/office/drawing/2014/main" id="{E42D148F-B2A7-3646-A4AA-B619E8F368F8}"/>
              </a:ext>
            </a:extLst>
          </p:cNvPr>
          <p:cNvSpPr txBox="1">
            <a:spLocks noGrp="1"/>
          </p:cNvSpPr>
          <p:nvPr>
            <p:ph type="title"/>
          </p:nvPr>
        </p:nvSpPr>
        <p:spPr>
          <a:xfrm>
            <a:off x="4469363" y="41710"/>
            <a:ext cx="7636241"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Tech Boundaries in the Workplace</a:t>
            </a:r>
          </a:p>
        </p:txBody>
      </p:sp>
      <p:sp>
        <p:nvSpPr>
          <p:cNvPr id="20" name="Text Placeholder 2">
            <a:extLst>
              <a:ext uri="{FF2B5EF4-FFF2-40B4-BE49-F238E27FC236}">
                <a16:creationId xmlns:a16="http://schemas.microsoft.com/office/drawing/2014/main" id="{80BD6754-FDFB-B3C5-9B0A-7DB2ED268F2F}"/>
              </a:ext>
            </a:extLst>
          </p:cNvPr>
          <p:cNvSpPr txBox="1">
            <a:spLocks/>
          </p:cNvSpPr>
          <p:nvPr/>
        </p:nvSpPr>
        <p:spPr>
          <a:xfrm>
            <a:off x="380761" y="1207906"/>
            <a:ext cx="11384280" cy="475488"/>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
                <a:srgbClr val="787878"/>
              </a:buClr>
              <a:defRPr/>
            </a:pPr>
            <a:r>
              <a:rPr lang="en-US" sz="1600" b="1" kern="0">
                <a:solidFill>
                  <a:srgbClr val="172D24"/>
                </a:solidFill>
                <a:latin typeface="Arial" panose="020B0604020202020204" pitchFamily="34" charset="0"/>
                <a:cs typeface="Arial" panose="020B0604020202020204" pitchFamily="34" charset="0"/>
              </a:rPr>
              <a:t>By modeling well-being, you demonstrate that health – both mental and physical – is a priority in this workplace. </a:t>
            </a:r>
            <a:endParaRPr lang="en-US" sz="1600" b="1" kern="0">
              <a:solidFill>
                <a:srgbClr val="000000"/>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3F537D8E-05C8-5FD6-0404-6BA5A750E7AE}"/>
              </a:ext>
              <a:ext uri="{C183D7F6-B498-43B3-948B-1728B52AA6E4}">
                <adec:decorative xmlns:adec="http://schemas.microsoft.com/office/drawing/2017/decorative" val="1"/>
              </a:ext>
            </a:extLst>
          </p:cNvPr>
          <p:cNvSpPr/>
          <p:nvPr/>
        </p:nvSpPr>
        <p:spPr>
          <a:xfrm>
            <a:off x="0" y="1821743"/>
            <a:ext cx="12192000" cy="400923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A7FE1E-CB94-200B-341A-37740A5889A3}"/>
              </a:ext>
              <a:ext uri="{C183D7F6-B498-43B3-948B-1728B52AA6E4}">
                <adec:decorative xmlns:adec="http://schemas.microsoft.com/office/drawing/2017/decorative" val="1"/>
              </a:ext>
            </a:extLst>
          </p:cNvPr>
          <p:cNvSpPr/>
          <p:nvPr/>
        </p:nvSpPr>
        <p:spPr>
          <a:xfrm>
            <a:off x="287048" y="2152821"/>
            <a:ext cx="3650344" cy="3388071"/>
          </a:xfrm>
          <a:prstGeom prst="rect">
            <a:avLst/>
          </a:prstGeom>
          <a:solidFill>
            <a:schemeClr val="bg1"/>
          </a:solidFill>
          <a:ln w="38100">
            <a:solidFill>
              <a:srgbClr val="D4EAF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itle 3">
            <a:extLst>
              <a:ext uri="{FF2B5EF4-FFF2-40B4-BE49-F238E27FC236}">
                <a16:creationId xmlns:a16="http://schemas.microsoft.com/office/drawing/2014/main" id="{8233CAA8-93DF-2994-5D31-F56922153612}"/>
              </a:ext>
            </a:extLst>
          </p:cNvPr>
          <p:cNvSpPr txBox="1">
            <a:spLocks/>
          </p:cNvSpPr>
          <p:nvPr/>
        </p:nvSpPr>
        <p:spPr>
          <a:xfrm>
            <a:off x="1472111" y="2535201"/>
            <a:ext cx="2052664" cy="689760"/>
          </a:xfrm>
          <a:prstGeom prst="rect">
            <a:avLst/>
          </a:prstGeom>
        </p:spPr>
        <p:txBody>
          <a:bodyPr lIns="0" tIns="0" rIns="0" bIns="0"/>
          <a:lstStyle>
            <a:lvl1pPr algn="l" defTabSz="914400" rtl="0" eaLnBrk="1" latinLnBrk="0" hangingPunct="1">
              <a:lnSpc>
                <a:spcPct val="90000"/>
              </a:lnSpc>
              <a:spcBef>
                <a:spcPct val="0"/>
              </a:spcBef>
              <a:buNone/>
              <a:defRPr sz="3600" b="0" i="0" kern="1200">
                <a:solidFill>
                  <a:schemeClr val="tx1"/>
                </a:solidFill>
                <a:latin typeface="Chronicle Display Black" charset="0"/>
                <a:ea typeface="Chronicle Display Black" charset="0"/>
                <a:cs typeface="Chronicle Display Black"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600" b="1">
                <a:solidFill>
                  <a:srgbClr val="000000"/>
                </a:solidFill>
                <a:latin typeface="Arial" panose="020B0604020202020204" pitchFamily="34" charset="0"/>
                <a:ea typeface="Open Sans" charset="0"/>
                <a:cs typeface="Arial" panose="020B0604020202020204" pitchFamily="34" charset="0"/>
              </a:rPr>
              <a:t>Model Good Tech Hygiene </a:t>
            </a: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Open Sans" charset="0"/>
              <a:cs typeface="Arial" panose="020B0604020202020204" pitchFamily="34" charset="0"/>
            </a:endParaRPr>
          </a:p>
        </p:txBody>
      </p:sp>
      <p:sp>
        <p:nvSpPr>
          <p:cNvPr id="24" name="TextBox 23">
            <a:extLst>
              <a:ext uri="{FF2B5EF4-FFF2-40B4-BE49-F238E27FC236}">
                <a16:creationId xmlns:a16="http://schemas.microsoft.com/office/drawing/2014/main" id="{1BA134B2-5BA4-0B54-210B-15E894A1B384}"/>
              </a:ext>
            </a:extLst>
          </p:cNvPr>
          <p:cNvSpPr txBox="1"/>
          <p:nvPr/>
        </p:nvSpPr>
        <p:spPr>
          <a:xfrm>
            <a:off x="503242" y="3178094"/>
            <a:ext cx="3136241" cy="2034596"/>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30000"/>
              </a:lnSpc>
              <a:spcBef>
                <a:spcPts val="0"/>
              </a:spcBef>
              <a:spcAft>
                <a:spcPts val="300"/>
              </a:spcAft>
              <a:buClrTx/>
              <a:buSzTx/>
              <a:buFont typeface="Courier New" panose="02070309020205020404" pitchFamily="49" charset="0"/>
              <a:buChar char="o"/>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Open Sans Semibold" charset="0"/>
                <a:cs typeface="Arial" panose="020B0604020202020204" pitchFamily="34" charset="0"/>
              </a:rPr>
              <a:t>Set “</a:t>
            </a:r>
            <a:r>
              <a:rPr lang="en-US" sz="1100" b="1">
                <a:solidFill>
                  <a:srgbClr val="000000"/>
                </a:solidFill>
                <a:latin typeface="Arial" panose="020B0604020202020204" pitchFamily="34" charset="0"/>
                <a:ea typeface="Open Sans Semibold" charset="0"/>
                <a:cs typeface="Arial" panose="020B0604020202020204" pitchFamily="34" charset="0"/>
              </a:rPr>
              <a:t>out of office”</a:t>
            </a: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Open Sans Semibold" charset="0"/>
                <a:cs typeface="Arial" panose="020B0604020202020204" pitchFamily="34" charset="0"/>
              </a:rPr>
              <a:t> messages </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Open Sans Semibold" charset="0"/>
                <a:cs typeface="Arial" panose="020B0604020202020204" pitchFamily="34" charset="0"/>
              </a:rPr>
              <a:t>to send when you are out of the office or when you have blocked off time for half a day or more.</a:t>
            </a:r>
          </a:p>
          <a:p>
            <a:pPr marL="171450" marR="0" lvl="0" indent="-171450" algn="l" defTabSz="914400" rtl="0" eaLnBrk="1" fontAlgn="auto" latinLnBrk="0" hangingPunct="1">
              <a:lnSpc>
                <a:spcPct val="130000"/>
              </a:lnSpc>
              <a:spcBef>
                <a:spcPts val="0"/>
              </a:spcBef>
              <a:spcAft>
                <a:spcPts val="300"/>
              </a:spcAft>
              <a:buClrTx/>
              <a:buSzTx/>
              <a:buFont typeface="Courier New" panose="02070309020205020404" pitchFamily="49" charset="0"/>
              <a:buChar char="o"/>
              <a:tabLst/>
              <a:defRPr/>
            </a:pPr>
            <a:r>
              <a:rPr lang="en-US" sz="1100" b="1">
                <a:solidFill>
                  <a:srgbClr val="000000"/>
                </a:solidFill>
                <a:latin typeface="Arial" panose="020B0604020202020204" pitchFamily="34" charset="0"/>
                <a:ea typeface="Open Sans Semibold" charset="0"/>
                <a:cs typeface="Arial" panose="020B0604020202020204" pitchFamily="34" charset="0"/>
              </a:rPr>
              <a:t>Leverage your calendar</a:t>
            </a:r>
            <a:r>
              <a:rPr lang="en-US" sz="1100">
                <a:solidFill>
                  <a:srgbClr val="000000"/>
                </a:solidFill>
                <a:latin typeface="Arial" panose="020B0604020202020204" pitchFamily="34" charset="0"/>
                <a:ea typeface="Open Sans Semibold" charset="0"/>
                <a:cs typeface="Arial" panose="020B0604020202020204" pitchFamily="34" charset="0"/>
              </a:rPr>
              <a:t> by blocking off time for work. This helps maintain focus without being disturbed by emails or messages.</a:t>
            </a:r>
          </a:p>
          <a:p>
            <a:pPr marL="171450" marR="0" lvl="0" indent="-171450" algn="l" defTabSz="914400" rtl="0" eaLnBrk="1" fontAlgn="auto" latinLnBrk="0" hangingPunct="1">
              <a:lnSpc>
                <a:spcPct val="130000"/>
              </a:lnSpc>
              <a:spcBef>
                <a:spcPts val="0"/>
              </a:spcBef>
              <a:spcAft>
                <a:spcPts val="300"/>
              </a:spcAft>
              <a:buClrTx/>
              <a:buSzTx/>
              <a:buFont typeface="Courier New" panose="02070309020205020404" pitchFamily="49" charset="0"/>
              <a:buChar char="o"/>
              <a:tabLst/>
              <a:defRPr/>
            </a:pPr>
            <a:r>
              <a:rPr lang="en-US" sz="1100">
                <a:solidFill>
                  <a:srgbClr val="000000"/>
                </a:solidFill>
                <a:latin typeface="Arial" panose="020B0604020202020204" pitchFamily="34" charset="0"/>
                <a:ea typeface="Open Sans Semibold" charset="0"/>
                <a:cs typeface="Arial" panose="020B0604020202020204" pitchFamily="34" charset="0"/>
              </a:rPr>
              <a:t>If you are going to work late or on weekends, </a:t>
            </a:r>
            <a:r>
              <a:rPr lang="en-US" sz="1100" b="1">
                <a:solidFill>
                  <a:srgbClr val="000000"/>
                </a:solidFill>
                <a:latin typeface="Arial" panose="020B0604020202020204" pitchFamily="34" charset="0"/>
                <a:ea typeface="Open Sans Semibold" charset="0"/>
                <a:cs typeface="Arial" panose="020B0604020202020204" pitchFamily="34" charset="0"/>
              </a:rPr>
              <a:t>schedule emails to send during regular work hours.</a:t>
            </a:r>
            <a:endParaRPr kumimoji="0" lang="en-US" sz="1100" b="1" i="0" u="none" strike="noStrike" kern="1200" cap="none" spc="0" normalizeH="0" baseline="0" noProof="0">
              <a:ln>
                <a:noFill/>
              </a:ln>
              <a:solidFill>
                <a:srgbClr val="000000"/>
              </a:solidFill>
              <a:effectLst/>
              <a:uLnTx/>
              <a:uFillTx/>
              <a:latin typeface="Arial" panose="020B0604020202020204" pitchFamily="34" charset="0"/>
              <a:ea typeface="Open Sans Semibold" charset="0"/>
              <a:cs typeface="Arial" panose="020B0604020202020204" pitchFamily="34" charset="0"/>
            </a:endParaRPr>
          </a:p>
        </p:txBody>
      </p:sp>
      <p:sp>
        <p:nvSpPr>
          <p:cNvPr id="25" name="Rectangle 24">
            <a:extLst>
              <a:ext uri="{FF2B5EF4-FFF2-40B4-BE49-F238E27FC236}">
                <a16:creationId xmlns:a16="http://schemas.microsoft.com/office/drawing/2014/main" id="{5B6C3298-38A1-6144-F8C7-587A0B65FCFB}"/>
              </a:ext>
              <a:ext uri="{C183D7F6-B498-43B3-948B-1728B52AA6E4}">
                <adec:decorative xmlns:adec="http://schemas.microsoft.com/office/drawing/2017/decorative" val="1"/>
              </a:ext>
            </a:extLst>
          </p:cNvPr>
          <p:cNvSpPr/>
          <p:nvPr/>
        </p:nvSpPr>
        <p:spPr>
          <a:xfrm>
            <a:off x="4269231" y="2152821"/>
            <a:ext cx="3650344" cy="3388071"/>
          </a:xfrm>
          <a:prstGeom prst="rect">
            <a:avLst/>
          </a:prstGeom>
          <a:solidFill>
            <a:schemeClr val="bg1"/>
          </a:solidFill>
          <a:ln w="38100">
            <a:solidFill>
              <a:srgbClr val="004F9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itle 3">
            <a:extLst>
              <a:ext uri="{FF2B5EF4-FFF2-40B4-BE49-F238E27FC236}">
                <a16:creationId xmlns:a16="http://schemas.microsoft.com/office/drawing/2014/main" id="{63F53AB9-D172-730C-FD76-E22CB10140A9}"/>
              </a:ext>
            </a:extLst>
          </p:cNvPr>
          <p:cNvSpPr txBox="1">
            <a:spLocks/>
          </p:cNvSpPr>
          <p:nvPr/>
        </p:nvSpPr>
        <p:spPr>
          <a:xfrm>
            <a:off x="5423286" y="2535201"/>
            <a:ext cx="2211561" cy="683649"/>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3600" b="0" i="0" kern="1200" cap="none" spc="-100" baseline="0">
                <a:solidFill>
                  <a:schemeClr val="tx1"/>
                </a:solidFill>
                <a:latin typeface="Chronicle Display Black" charset="0"/>
                <a:ea typeface="Chronicle Display Black" charset="0"/>
                <a:cs typeface="Chronicle Display Black"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Open Sans" charset="0"/>
                <a:cs typeface="Arial" panose="020B0604020202020204" pitchFamily="34" charset="0"/>
                <a:sym typeface="Frutiger Next Pro Medium" charset="0"/>
              </a:rPr>
              <a:t>Discuss Which Channels Work Best</a:t>
            </a:r>
          </a:p>
        </p:txBody>
      </p:sp>
      <p:sp>
        <p:nvSpPr>
          <p:cNvPr id="27" name="TextBox 26">
            <a:extLst>
              <a:ext uri="{FF2B5EF4-FFF2-40B4-BE49-F238E27FC236}">
                <a16:creationId xmlns:a16="http://schemas.microsoft.com/office/drawing/2014/main" id="{6B611980-254E-512B-7848-2A51D6526F10}"/>
              </a:ext>
            </a:extLst>
          </p:cNvPr>
          <p:cNvSpPr txBox="1"/>
          <p:nvPr/>
        </p:nvSpPr>
        <p:spPr>
          <a:xfrm>
            <a:off x="4510957" y="3178094"/>
            <a:ext cx="3123889" cy="1814536"/>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30000"/>
              </a:lnSpc>
              <a:spcBef>
                <a:spcPts val="0"/>
              </a:spcBef>
              <a:spcAft>
                <a:spcPts val="300"/>
              </a:spcAft>
              <a:buClrTx/>
              <a:buSzTx/>
              <a:buFont typeface="Courier New" panose="02070309020205020404" pitchFamily="49" charset="0"/>
              <a:buChar char="o"/>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Have intentional conversations </a:t>
            </a:r>
            <a:r>
              <a:rPr kumimoji="0" lang="en-US"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with your team about whether to have certain discussions over Teams, Zoom, or Email.</a:t>
            </a:r>
          </a:p>
          <a:p>
            <a:pPr marL="171450" marR="0" lvl="0" indent="-171450" algn="l" defTabSz="914400" rtl="0" eaLnBrk="1" fontAlgn="auto" latinLnBrk="0" hangingPunct="1">
              <a:lnSpc>
                <a:spcPct val="130000"/>
              </a:lnSpc>
              <a:spcBef>
                <a:spcPts val="0"/>
              </a:spcBef>
              <a:spcAft>
                <a:spcPts val="300"/>
              </a:spcAft>
              <a:buClrTx/>
              <a:buSzTx/>
              <a:buFont typeface="Courier New" panose="02070309020205020404" pitchFamily="49" charset="0"/>
              <a:buChar char="o"/>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Open Sans Semibold" charset="0"/>
                <a:cs typeface="Arial" panose="020B0604020202020204" pitchFamily="34" charset="0"/>
              </a:rPr>
              <a:t>Check in with your team </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Open Sans Semibold" charset="0"/>
                <a:cs typeface="Arial" panose="020B0604020202020204" pitchFamily="34" charset="0"/>
              </a:rPr>
              <a:t>about zoom fatigue and monitor </a:t>
            </a:r>
            <a:r>
              <a:rPr lang="en-US" sz="1100">
                <a:solidFill>
                  <a:srgbClr val="000000"/>
                </a:solidFill>
                <a:latin typeface="Arial" panose="020B0604020202020204" pitchFamily="34" charset="0"/>
                <a:ea typeface="Open Sans Semibold" charset="0"/>
                <a:cs typeface="Arial" panose="020B0604020202020204" pitchFamily="34" charset="0"/>
              </a:rPr>
              <a:t>tech well-being. </a:t>
            </a:r>
          </a:p>
          <a:p>
            <a:pPr marL="171450" marR="0" lvl="0" indent="-171450" algn="l" defTabSz="914400" rtl="0" eaLnBrk="1" fontAlgn="auto" latinLnBrk="0" hangingPunct="1">
              <a:lnSpc>
                <a:spcPct val="130000"/>
              </a:lnSpc>
              <a:spcBef>
                <a:spcPts val="0"/>
              </a:spcBef>
              <a:spcAft>
                <a:spcPts val="300"/>
              </a:spcAft>
              <a:buClrTx/>
              <a:buSzTx/>
              <a:buFont typeface="Courier New" panose="02070309020205020404" pitchFamily="49" charset="0"/>
              <a:buChar char="o"/>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Open Sans Semibold" charset="0"/>
                <a:cs typeface="Arial" panose="020B0604020202020204" pitchFamily="34" charset="0"/>
              </a:rPr>
              <a:t>Create a general understanding</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Open Sans Semibold" charset="0"/>
                <a:cs typeface="Arial" panose="020B0604020202020204" pitchFamily="34" charset="0"/>
              </a:rPr>
              <a:t> about appropriate attire, video status, </a:t>
            </a:r>
            <a:r>
              <a:rPr kumimoji="0" lang="en-US" sz="1100" b="0" i="0" u="none" strike="noStrike" kern="1200" cap="none" spc="0" normalizeH="0" baseline="0" noProof="0" err="1">
                <a:ln>
                  <a:noFill/>
                </a:ln>
                <a:solidFill>
                  <a:srgbClr val="000000"/>
                </a:solidFill>
                <a:effectLst/>
                <a:uLnTx/>
                <a:uFillTx/>
                <a:latin typeface="Arial" panose="020B0604020202020204" pitchFamily="34" charset="0"/>
                <a:ea typeface="Open Sans Semibold" charset="0"/>
                <a:cs typeface="Arial" panose="020B0604020202020204" pitchFamily="34" charset="0"/>
              </a:rPr>
              <a:t>etc</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Open Sans Semibold" charset="0"/>
                <a:cs typeface="Arial" panose="020B0604020202020204" pitchFamily="34" charset="0"/>
              </a:rPr>
              <a:t> when in meetings both internally and externally.</a:t>
            </a:r>
          </a:p>
        </p:txBody>
      </p:sp>
      <p:sp>
        <p:nvSpPr>
          <p:cNvPr id="28" name="Rectangle 27">
            <a:extLst>
              <a:ext uri="{FF2B5EF4-FFF2-40B4-BE49-F238E27FC236}">
                <a16:creationId xmlns:a16="http://schemas.microsoft.com/office/drawing/2014/main" id="{0CBBE13C-46A7-CEE4-D830-4772CC56D285}"/>
              </a:ext>
              <a:ext uri="{C183D7F6-B498-43B3-948B-1728B52AA6E4}">
                <adec:decorative xmlns:adec="http://schemas.microsoft.com/office/drawing/2017/decorative" val="1"/>
              </a:ext>
            </a:extLst>
          </p:cNvPr>
          <p:cNvSpPr/>
          <p:nvPr/>
        </p:nvSpPr>
        <p:spPr>
          <a:xfrm>
            <a:off x="8251414" y="2152821"/>
            <a:ext cx="3650345" cy="3388071"/>
          </a:xfrm>
          <a:prstGeom prst="rect">
            <a:avLst/>
          </a:prstGeom>
          <a:solidFill>
            <a:schemeClr val="bg1"/>
          </a:solidFill>
          <a:ln w="38100">
            <a:solidFill>
              <a:srgbClr val="D4EAF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itle 3">
            <a:extLst>
              <a:ext uri="{FF2B5EF4-FFF2-40B4-BE49-F238E27FC236}">
                <a16:creationId xmlns:a16="http://schemas.microsoft.com/office/drawing/2014/main" id="{D457C0A7-4F7F-BF3A-FE4D-0E478E440364}"/>
              </a:ext>
            </a:extLst>
          </p:cNvPr>
          <p:cNvSpPr txBox="1">
            <a:spLocks/>
          </p:cNvSpPr>
          <p:nvPr/>
        </p:nvSpPr>
        <p:spPr>
          <a:xfrm>
            <a:off x="9444239" y="2535201"/>
            <a:ext cx="2151831" cy="289242"/>
          </a:xfrm>
          <a:prstGeom prst="rect">
            <a:avLst/>
          </a:prstGeom>
        </p:spPr>
        <p:txBody>
          <a:bodyPr lIns="0" tIns="0" rIns="0" bIns="0"/>
          <a:lstStyle>
            <a:lvl1pPr algn="l" defTabSz="914400" rtl="0" eaLnBrk="1" latinLnBrk="0" hangingPunct="1">
              <a:lnSpc>
                <a:spcPct val="90000"/>
              </a:lnSpc>
              <a:spcBef>
                <a:spcPct val="0"/>
              </a:spcBef>
              <a:buNone/>
              <a:defRPr sz="3600" b="0" i="0" kern="1200">
                <a:solidFill>
                  <a:schemeClr val="tx1"/>
                </a:solidFill>
                <a:latin typeface="Chronicle Display Black" charset="0"/>
                <a:ea typeface="Chronicle Display Black" charset="0"/>
                <a:cs typeface="Chronicle Display Black"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Open Sans" charset="0"/>
                <a:cs typeface="Arial" panose="020B0604020202020204" pitchFamily="34" charset="0"/>
                <a:sym typeface="Frutiger Next Pro Medium" charset="0"/>
              </a:rPr>
              <a:t>Set Expectations</a:t>
            </a:r>
          </a:p>
        </p:txBody>
      </p:sp>
      <p:sp>
        <p:nvSpPr>
          <p:cNvPr id="30" name="TextBox 29">
            <a:extLst>
              <a:ext uri="{FF2B5EF4-FFF2-40B4-BE49-F238E27FC236}">
                <a16:creationId xmlns:a16="http://schemas.microsoft.com/office/drawing/2014/main" id="{AAAD641D-45A6-7A10-2A31-AD217A77BD7B}"/>
              </a:ext>
            </a:extLst>
          </p:cNvPr>
          <p:cNvSpPr txBox="1"/>
          <p:nvPr/>
        </p:nvSpPr>
        <p:spPr>
          <a:xfrm>
            <a:off x="8512261" y="3178094"/>
            <a:ext cx="3165266" cy="2331600"/>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30000"/>
              </a:lnSpc>
              <a:spcBef>
                <a:spcPts val="0"/>
              </a:spcBef>
              <a:spcAft>
                <a:spcPts val="300"/>
              </a:spcAft>
              <a:buClrTx/>
              <a:buSzTx/>
              <a:buFont typeface="Courier New" panose="02070309020205020404" pitchFamily="49" charset="0"/>
              <a:buChar char="o"/>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Open Sans Semibold" charset="0"/>
                <a:cs typeface="Arial" panose="020B0604020202020204" pitchFamily="34" charset="0"/>
              </a:rPr>
              <a:t>Schedule and communicate </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Open Sans Semibold" charset="0"/>
                <a:cs typeface="Arial" panose="020B0604020202020204" pitchFamily="34" charset="0"/>
              </a:rPr>
              <a:t>meeting cadences for external and internal meetings</a:t>
            </a:r>
          </a:p>
          <a:p>
            <a:pPr marL="171450" marR="0" lvl="0" indent="-171450" algn="l" defTabSz="914400" rtl="0" eaLnBrk="1" fontAlgn="auto" latinLnBrk="0" hangingPunct="1">
              <a:lnSpc>
                <a:spcPct val="130000"/>
              </a:lnSpc>
              <a:spcBef>
                <a:spcPts val="0"/>
              </a:spcBef>
              <a:spcAft>
                <a:spcPts val="300"/>
              </a:spcAft>
              <a:buClrTx/>
              <a:buSzTx/>
              <a:buFont typeface="Courier New" panose="02070309020205020404" pitchFamily="49" charset="0"/>
              <a:buChar char="o"/>
              <a:tabLst/>
              <a:defRPr/>
            </a:pPr>
            <a:r>
              <a:rPr lang="en-US" sz="1100" b="1">
                <a:solidFill>
                  <a:srgbClr val="000000"/>
                </a:solidFill>
                <a:latin typeface="Arial" panose="020B0604020202020204" pitchFamily="34" charset="0"/>
                <a:ea typeface="Open Sans Semibold" charset="0"/>
                <a:cs typeface="Arial" panose="020B0604020202020204" pitchFamily="34" charset="0"/>
              </a:rPr>
              <a:t>Discuss timeline expectations </a:t>
            </a:r>
            <a:r>
              <a:rPr lang="en-US" sz="1100">
                <a:solidFill>
                  <a:srgbClr val="000000"/>
                </a:solidFill>
                <a:latin typeface="Arial" panose="020B0604020202020204" pitchFamily="34" charset="0"/>
                <a:ea typeface="Open Sans Semibold" charset="0"/>
                <a:cs typeface="Arial" panose="020B0604020202020204" pitchFamily="34" charset="0"/>
              </a:rPr>
              <a:t>clearly and directly</a:t>
            </a:r>
          </a:p>
          <a:p>
            <a:pPr marL="171450" marR="0" lvl="0" indent="-171450" algn="l" defTabSz="914400" rtl="0" eaLnBrk="1" fontAlgn="auto" latinLnBrk="0" hangingPunct="1">
              <a:lnSpc>
                <a:spcPct val="130000"/>
              </a:lnSpc>
              <a:spcBef>
                <a:spcPts val="0"/>
              </a:spcBef>
              <a:spcAft>
                <a:spcPts val="300"/>
              </a:spcAft>
              <a:buClrTx/>
              <a:buSzTx/>
              <a:buFont typeface="Courier New" panose="02070309020205020404" pitchFamily="49" charset="0"/>
              <a:buChar char="o"/>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Open Sans Semibold" charset="0"/>
                <a:cs typeface="Arial" panose="020B0604020202020204" pitchFamily="34" charset="0"/>
              </a:rPr>
              <a:t>Designate “open-door” hours </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Open Sans Semibold" charset="0"/>
                <a:cs typeface="Arial" panose="020B0604020202020204" pitchFamily="34" charset="0"/>
              </a:rPr>
              <a:t>where people can schedule time with you</a:t>
            </a:r>
            <a:endParaRPr lang="en-US" sz="1100">
              <a:solidFill>
                <a:srgbClr val="000000"/>
              </a:solidFill>
              <a:latin typeface="Arial" panose="020B0604020202020204" pitchFamily="34" charset="0"/>
              <a:ea typeface="Open Sans Semibold" charset="0"/>
              <a:cs typeface="Arial" panose="020B0604020202020204" pitchFamily="34" charset="0"/>
            </a:endParaRPr>
          </a:p>
          <a:p>
            <a:pPr marL="171450" marR="0" lvl="0" indent="-171450" algn="l" defTabSz="914400" rtl="0" eaLnBrk="1" fontAlgn="auto" latinLnBrk="0" hangingPunct="1">
              <a:lnSpc>
                <a:spcPct val="130000"/>
              </a:lnSpc>
              <a:spcBef>
                <a:spcPts val="0"/>
              </a:spcBef>
              <a:spcAft>
                <a:spcPts val="300"/>
              </a:spcAft>
              <a:buClrTx/>
              <a:buSzTx/>
              <a:buFont typeface="Courier New" panose="02070309020205020404" pitchFamily="49" charset="0"/>
              <a:buChar char="o"/>
              <a:tabLst/>
              <a:defRPr/>
            </a:pPr>
            <a:r>
              <a:rPr lang="en-US" sz="1100" b="1">
                <a:solidFill>
                  <a:srgbClr val="000000"/>
                </a:solidFill>
                <a:latin typeface="Arial" panose="020B0604020202020204" pitchFamily="34" charset="0"/>
                <a:ea typeface="Open Sans Semibold" charset="0"/>
                <a:cs typeface="Arial" panose="020B0604020202020204" pitchFamily="34" charset="0"/>
              </a:rPr>
              <a:t>Encourage transparency </a:t>
            </a:r>
            <a:r>
              <a:rPr lang="en-US" sz="1100">
                <a:solidFill>
                  <a:srgbClr val="000000"/>
                </a:solidFill>
                <a:latin typeface="Arial" panose="020B0604020202020204" pitchFamily="34" charset="0"/>
                <a:ea typeface="Open Sans Semibold" charset="0"/>
                <a:cs typeface="Arial" panose="020B0604020202020204" pitchFamily="34" charset="0"/>
              </a:rPr>
              <a:t>about well-being needs and how to leverage technology to create the best environment for each team member.</a:t>
            </a:r>
          </a:p>
          <a:p>
            <a:pPr marL="0" marR="0" lvl="0" indent="0" algn="l" defTabSz="914400" rtl="0" eaLnBrk="1" fontAlgn="auto" latinLnBrk="0" hangingPunct="1">
              <a:lnSpc>
                <a:spcPct val="130000"/>
              </a:lnSpc>
              <a:spcBef>
                <a:spcPts val="0"/>
              </a:spcBef>
              <a:spcAft>
                <a:spcPts val="3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pitchFamily="34" charset="0"/>
              <a:ea typeface="Open Sans Semibold" charset="0"/>
              <a:cs typeface="Arial" panose="020B0604020202020204" pitchFamily="34" charset="0"/>
            </a:endParaRPr>
          </a:p>
        </p:txBody>
      </p:sp>
      <p:grpSp>
        <p:nvGrpSpPr>
          <p:cNvPr id="31" name="Graphic 4">
            <a:extLst>
              <a:ext uri="{FF2B5EF4-FFF2-40B4-BE49-F238E27FC236}">
                <a16:creationId xmlns:a16="http://schemas.microsoft.com/office/drawing/2014/main" id="{145FF1B6-6613-696C-C512-2E4E29B4A08D}"/>
              </a:ext>
              <a:ext uri="{C183D7F6-B498-43B3-948B-1728B52AA6E4}">
                <adec:decorative xmlns:adec="http://schemas.microsoft.com/office/drawing/2017/decorative" val="1"/>
              </a:ext>
            </a:extLst>
          </p:cNvPr>
          <p:cNvGrpSpPr/>
          <p:nvPr/>
        </p:nvGrpSpPr>
        <p:grpSpPr>
          <a:xfrm>
            <a:off x="522223" y="2429052"/>
            <a:ext cx="703597" cy="700814"/>
            <a:chOff x="467743" y="3339623"/>
            <a:chExt cx="361670" cy="361333"/>
          </a:xfrm>
          <a:solidFill>
            <a:srgbClr val="D4EAFE"/>
          </a:solidFill>
        </p:grpSpPr>
        <p:sp>
          <p:nvSpPr>
            <p:cNvPr id="32" name="Graphic 4">
              <a:extLst>
                <a:ext uri="{FF2B5EF4-FFF2-40B4-BE49-F238E27FC236}">
                  <a16:creationId xmlns:a16="http://schemas.microsoft.com/office/drawing/2014/main" id="{04D5B5C8-68F8-A507-CF2D-8650E74634D3}"/>
                </a:ext>
              </a:extLst>
            </p:cNvPr>
            <p:cNvSpPr/>
            <p:nvPr/>
          </p:nvSpPr>
          <p:spPr>
            <a:xfrm>
              <a:off x="467743" y="3339623"/>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180835 w 361670"/>
                <a:gd name="connsiteY5" fmla="*/ 349204 h 361333"/>
                <a:gd name="connsiteX6" fmla="*/ 12780 w 361670"/>
                <a:gd name="connsiteY6" fmla="*/ 181305 h 361333"/>
                <a:gd name="connsiteX7" fmla="*/ 180835 w 361670"/>
                <a:gd name="connsiteY7" fmla="*/ 13406 h 361333"/>
                <a:gd name="connsiteX8" fmla="*/ 348891 w 361670"/>
                <a:gd name="connsiteY8" fmla="*/ 181305 h 361333"/>
                <a:gd name="connsiteX9" fmla="*/ 180835 w 361670"/>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0" h="361333">
                  <a:moveTo>
                    <a:pt x="180835" y="0"/>
                  </a:moveTo>
                  <a:cubicBezTo>
                    <a:pt x="80513" y="0"/>
                    <a:pt x="0" y="81077"/>
                    <a:pt x="0" y="180667"/>
                  </a:cubicBezTo>
                  <a:cubicBezTo>
                    <a:pt x="0" y="280895"/>
                    <a:pt x="81152" y="361333"/>
                    <a:pt x="180835" y="361333"/>
                  </a:cubicBezTo>
                  <a:cubicBezTo>
                    <a:pt x="280518" y="361333"/>
                    <a:pt x="361670" y="280257"/>
                    <a:pt x="361670" y="180667"/>
                  </a:cubicBezTo>
                  <a:cubicBezTo>
                    <a:pt x="361670" y="81077"/>
                    <a:pt x="280518" y="0"/>
                    <a:pt x="180835" y="0"/>
                  </a:cubicBezTo>
                  <a:close/>
                  <a:moveTo>
                    <a:pt x="180835" y="349204"/>
                  </a:moveTo>
                  <a:cubicBezTo>
                    <a:pt x="88181" y="349204"/>
                    <a:pt x="12780" y="273873"/>
                    <a:pt x="12780" y="181305"/>
                  </a:cubicBezTo>
                  <a:cubicBezTo>
                    <a:pt x="12780" y="88738"/>
                    <a:pt x="88181" y="13406"/>
                    <a:pt x="180835" y="13406"/>
                  </a:cubicBezTo>
                  <a:cubicBezTo>
                    <a:pt x="273489" y="13406"/>
                    <a:pt x="348891" y="88738"/>
                    <a:pt x="348891" y="181305"/>
                  </a:cubicBezTo>
                  <a:cubicBezTo>
                    <a:pt x="348891" y="273873"/>
                    <a:pt x="273489" y="349204"/>
                    <a:pt x="180835" y="349204"/>
                  </a:cubicBezTo>
                  <a:close/>
                </a:path>
              </a:pathLst>
            </a:custGeom>
            <a:grpFill/>
            <a:ln w="6390" cap="flat">
              <a:noFill/>
              <a:prstDash val="solid"/>
              <a:miter/>
            </a:ln>
          </p:spPr>
          <p:txBody>
            <a:bodyPr rtlCol="0" anchor="ctr"/>
            <a:lstStyle/>
            <a:p>
              <a:endParaRPr lang="en-US" sz="1600">
                <a:latin typeface="Arial" panose="020B0604020202020204" pitchFamily="34" charset="0"/>
                <a:cs typeface="Arial" panose="020B0604020202020204" pitchFamily="34" charset="0"/>
              </a:endParaRPr>
            </a:p>
          </p:txBody>
        </p:sp>
        <p:sp>
          <p:nvSpPr>
            <p:cNvPr id="33" name="Graphic 4">
              <a:extLst>
                <a:ext uri="{FF2B5EF4-FFF2-40B4-BE49-F238E27FC236}">
                  <a16:creationId xmlns:a16="http://schemas.microsoft.com/office/drawing/2014/main" id="{BEF9D547-57A8-91B6-6E95-3A93273F1FA9}"/>
                </a:ext>
              </a:extLst>
            </p:cNvPr>
            <p:cNvSpPr/>
            <p:nvPr/>
          </p:nvSpPr>
          <p:spPr>
            <a:xfrm>
              <a:off x="549374" y="3394457"/>
              <a:ext cx="193980" cy="245212"/>
            </a:xfrm>
            <a:custGeom>
              <a:avLst/>
              <a:gdLst>
                <a:gd name="connsiteX0" fmla="*/ 124764 w 193980"/>
                <a:gd name="connsiteY0" fmla="*/ 1345 h 245212"/>
                <a:gd name="connsiteX1" fmla="*/ 15496 w 193980"/>
                <a:gd name="connsiteY1" fmla="*/ 80506 h 245212"/>
                <a:gd name="connsiteX2" fmla="*/ 15496 w 193980"/>
                <a:gd name="connsiteY2" fmla="*/ 81783 h 245212"/>
                <a:gd name="connsiteX3" fmla="*/ 19330 w 193980"/>
                <a:gd name="connsiteY3" fmla="*/ 108596 h 245212"/>
                <a:gd name="connsiteX4" fmla="*/ 19969 w 193980"/>
                <a:gd name="connsiteY4" fmla="*/ 111788 h 245212"/>
                <a:gd name="connsiteX5" fmla="*/ 2077 w 193980"/>
                <a:gd name="connsiteY5" fmla="*/ 134131 h 245212"/>
                <a:gd name="connsiteX6" fmla="*/ 1438 w 193980"/>
                <a:gd name="connsiteY6" fmla="*/ 135408 h 245212"/>
                <a:gd name="connsiteX7" fmla="*/ 1438 w 193980"/>
                <a:gd name="connsiteY7" fmla="*/ 148176 h 245212"/>
                <a:gd name="connsiteX8" fmla="*/ 11023 w 193980"/>
                <a:gd name="connsiteY8" fmla="*/ 155837 h 245212"/>
                <a:gd name="connsiteX9" fmla="*/ 14857 w 193980"/>
                <a:gd name="connsiteY9" fmla="*/ 156475 h 245212"/>
                <a:gd name="connsiteX10" fmla="*/ 18052 w 193980"/>
                <a:gd name="connsiteY10" fmla="*/ 157114 h 245212"/>
                <a:gd name="connsiteX11" fmla="*/ 16135 w 193980"/>
                <a:gd name="connsiteY11" fmla="*/ 159667 h 245212"/>
                <a:gd name="connsiteX12" fmla="*/ 14857 w 193980"/>
                <a:gd name="connsiteY12" fmla="*/ 168605 h 245212"/>
                <a:gd name="connsiteX13" fmla="*/ 18052 w 193980"/>
                <a:gd name="connsiteY13" fmla="*/ 173074 h 245212"/>
                <a:gd name="connsiteX14" fmla="*/ 16135 w 193980"/>
                <a:gd name="connsiteY14" fmla="*/ 177543 h 245212"/>
                <a:gd name="connsiteX15" fmla="*/ 19330 w 193980"/>
                <a:gd name="connsiteY15" fmla="*/ 184565 h 245212"/>
                <a:gd name="connsiteX16" fmla="*/ 22525 w 193980"/>
                <a:gd name="connsiteY16" fmla="*/ 187119 h 245212"/>
                <a:gd name="connsiteX17" fmla="*/ 23802 w 193980"/>
                <a:gd name="connsiteY17" fmla="*/ 202440 h 245212"/>
                <a:gd name="connsiteX18" fmla="*/ 37221 w 193980"/>
                <a:gd name="connsiteY18" fmla="*/ 213293 h 245212"/>
                <a:gd name="connsiteX19" fmla="*/ 76200 w 193980"/>
                <a:gd name="connsiteY19" fmla="*/ 210739 h 245212"/>
                <a:gd name="connsiteX20" fmla="*/ 76839 w 193980"/>
                <a:gd name="connsiteY20" fmla="*/ 236275 h 245212"/>
                <a:gd name="connsiteX21" fmla="*/ 83229 w 193980"/>
                <a:gd name="connsiteY21" fmla="*/ 242659 h 245212"/>
                <a:gd name="connsiteX22" fmla="*/ 89619 w 193980"/>
                <a:gd name="connsiteY22" fmla="*/ 236275 h 245212"/>
                <a:gd name="connsiteX23" fmla="*/ 88341 w 193980"/>
                <a:gd name="connsiteY23" fmla="*/ 203079 h 245212"/>
                <a:gd name="connsiteX24" fmla="*/ 85785 w 193980"/>
                <a:gd name="connsiteY24" fmla="*/ 197971 h 245212"/>
                <a:gd name="connsiteX25" fmla="*/ 80034 w 193980"/>
                <a:gd name="connsiteY25" fmla="*/ 196695 h 245212"/>
                <a:gd name="connsiteX26" fmla="*/ 39777 w 193980"/>
                <a:gd name="connsiteY26" fmla="*/ 201163 h 245212"/>
                <a:gd name="connsiteX27" fmla="*/ 34665 w 193980"/>
                <a:gd name="connsiteY27" fmla="*/ 197333 h 245212"/>
                <a:gd name="connsiteX28" fmla="*/ 34026 w 193980"/>
                <a:gd name="connsiteY28" fmla="*/ 192226 h 245212"/>
                <a:gd name="connsiteX29" fmla="*/ 30192 w 193980"/>
                <a:gd name="connsiteY29" fmla="*/ 178819 h 245212"/>
                <a:gd name="connsiteX30" fmla="*/ 30192 w 193980"/>
                <a:gd name="connsiteY30" fmla="*/ 178819 h 245212"/>
                <a:gd name="connsiteX31" fmla="*/ 30192 w 193980"/>
                <a:gd name="connsiteY31" fmla="*/ 178819 h 245212"/>
                <a:gd name="connsiteX32" fmla="*/ 30831 w 193980"/>
                <a:gd name="connsiteY32" fmla="*/ 178181 h 245212"/>
                <a:gd name="connsiteX33" fmla="*/ 32748 w 193980"/>
                <a:gd name="connsiteY33" fmla="*/ 172435 h 245212"/>
                <a:gd name="connsiteX34" fmla="*/ 28914 w 193980"/>
                <a:gd name="connsiteY34" fmla="*/ 167967 h 245212"/>
                <a:gd name="connsiteX35" fmla="*/ 26997 w 193980"/>
                <a:gd name="connsiteY35" fmla="*/ 167328 h 245212"/>
                <a:gd name="connsiteX36" fmla="*/ 28275 w 193980"/>
                <a:gd name="connsiteY36" fmla="*/ 166051 h 245212"/>
                <a:gd name="connsiteX37" fmla="*/ 30831 w 193980"/>
                <a:gd name="connsiteY37" fmla="*/ 157114 h 245212"/>
                <a:gd name="connsiteX38" fmla="*/ 30831 w 193980"/>
                <a:gd name="connsiteY38" fmla="*/ 157114 h 245212"/>
                <a:gd name="connsiteX39" fmla="*/ 30831 w 193980"/>
                <a:gd name="connsiteY39" fmla="*/ 157114 h 245212"/>
                <a:gd name="connsiteX40" fmla="*/ 29553 w 193980"/>
                <a:gd name="connsiteY40" fmla="*/ 150730 h 245212"/>
                <a:gd name="connsiteX41" fmla="*/ 23802 w 193980"/>
                <a:gd name="connsiteY41" fmla="*/ 147538 h 245212"/>
                <a:gd name="connsiteX42" fmla="*/ 16774 w 193980"/>
                <a:gd name="connsiteY42" fmla="*/ 146261 h 245212"/>
                <a:gd name="connsiteX43" fmla="*/ 12940 w 193980"/>
                <a:gd name="connsiteY43" fmla="*/ 145623 h 245212"/>
                <a:gd name="connsiteX44" fmla="*/ 11662 w 193980"/>
                <a:gd name="connsiteY44" fmla="*/ 143707 h 245212"/>
                <a:gd name="connsiteX45" fmla="*/ 28914 w 193980"/>
                <a:gd name="connsiteY45" fmla="*/ 122002 h 245212"/>
                <a:gd name="connsiteX46" fmla="*/ 31470 w 193980"/>
                <a:gd name="connsiteY46" fmla="*/ 114341 h 245212"/>
                <a:gd name="connsiteX47" fmla="*/ 29553 w 193980"/>
                <a:gd name="connsiteY47" fmla="*/ 105404 h 245212"/>
                <a:gd name="connsiteX48" fmla="*/ 26997 w 193980"/>
                <a:gd name="connsiteY48" fmla="*/ 87528 h 245212"/>
                <a:gd name="connsiteX49" fmla="*/ 26997 w 193980"/>
                <a:gd name="connsiteY49" fmla="*/ 86252 h 245212"/>
                <a:gd name="connsiteX50" fmla="*/ 121569 w 193980"/>
                <a:gd name="connsiteY50" fmla="*/ 17305 h 245212"/>
                <a:gd name="connsiteX51" fmla="*/ 179078 w 193980"/>
                <a:gd name="connsiteY51" fmla="*/ 115618 h 245212"/>
                <a:gd name="connsiteX52" fmla="*/ 172049 w 193980"/>
                <a:gd name="connsiteY52" fmla="*/ 132855 h 245212"/>
                <a:gd name="connsiteX53" fmla="*/ 161825 w 193980"/>
                <a:gd name="connsiteY53" fmla="*/ 167328 h 245212"/>
                <a:gd name="connsiteX54" fmla="*/ 166937 w 193980"/>
                <a:gd name="connsiteY54" fmla="*/ 239467 h 245212"/>
                <a:gd name="connsiteX55" fmla="*/ 173327 w 193980"/>
                <a:gd name="connsiteY55" fmla="*/ 245213 h 245212"/>
                <a:gd name="connsiteX56" fmla="*/ 173966 w 193980"/>
                <a:gd name="connsiteY56" fmla="*/ 245213 h 245212"/>
                <a:gd name="connsiteX57" fmla="*/ 179717 w 193980"/>
                <a:gd name="connsiteY57" fmla="*/ 238191 h 245212"/>
                <a:gd name="connsiteX58" fmla="*/ 174605 w 193980"/>
                <a:gd name="connsiteY58" fmla="*/ 167328 h 245212"/>
                <a:gd name="connsiteX59" fmla="*/ 183551 w 193980"/>
                <a:gd name="connsiteY59" fmla="*/ 139239 h 245212"/>
                <a:gd name="connsiteX60" fmla="*/ 191858 w 193980"/>
                <a:gd name="connsiteY60" fmla="*/ 118172 h 245212"/>
                <a:gd name="connsiteX61" fmla="*/ 124764 w 193980"/>
                <a:gd name="connsiteY61" fmla="*/ 1345 h 24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93980" h="245212">
                  <a:moveTo>
                    <a:pt x="124764" y="1345"/>
                  </a:moveTo>
                  <a:cubicBezTo>
                    <a:pt x="80673" y="-6316"/>
                    <a:pt x="27636" y="18582"/>
                    <a:pt x="15496" y="80506"/>
                  </a:cubicBezTo>
                  <a:lnTo>
                    <a:pt x="15496" y="81783"/>
                  </a:lnTo>
                  <a:cubicBezTo>
                    <a:pt x="14218" y="86890"/>
                    <a:pt x="12301" y="96466"/>
                    <a:pt x="19330" y="108596"/>
                  </a:cubicBezTo>
                  <a:cubicBezTo>
                    <a:pt x="19969" y="109234"/>
                    <a:pt x="19969" y="110511"/>
                    <a:pt x="19969" y="111788"/>
                  </a:cubicBezTo>
                  <a:lnTo>
                    <a:pt x="2077" y="134131"/>
                  </a:lnTo>
                  <a:cubicBezTo>
                    <a:pt x="2077" y="134770"/>
                    <a:pt x="1438" y="134770"/>
                    <a:pt x="1438" y="135408"/>
                  </a:cubicBezTo>
                  <a:cubicBezTo>
                    <a:pt x="-479" y="139239"/>
                    <a:pt x="-479" y="143707"/>
                    <a:pt x="1438" y="148176"/>
                  </a:cubicBezTo>
                  <a:cubicBezTo>
                    <a:pt x="3355" y="152007"/>
                    <a:pt x="7189" y="155199"/>
                    <a:pt x="11023" y="155837"/>
                  </a:cubicBezTo>
                  <a:cubicBezTo>
                    <a:pt x="12301" y="155837"/>
                    <a:pt x="13579" y="156475"/>
                    <a:pt x="14857" y="156475"/>
                  </a:cubicBezTo>
                  <a:cubicBezTo>
                    <a:pt x="16135" y="156475"/>
                    <a:pt x="16774" y="157114"/>
                    <a:pt x="18052" y="157114"/>
                  </a:cubicBezTo>
                  <a:lnTo>
                    <a:pt x="16135" y="159667"/>
                  </a:lnTo>
                  <a:cubicBezTo>
                    <a:pt x="14218" y="162221"/>
                    <a:pt x="13579" y="165413"/>
                    <a:pt x="14857" y="168605"/>
                  </a:cubicBezTo>
                  <a:cubicBezTo>
                    <a:pt x="15496" y="170520"/>
                    <a:pt x="16774" y="171797"/>
                    <a:pt x="18052" y="173074"/>
                  </a:cubicBezTo>
                  <a:cubicBezTo>
                    <a:pt x="17413" y="174351"/>
                    <a:pt x="16774" y="176266"/>
                    <a:pt x="16135" y="177543"/>
                  </a:cubicBezTo>
                  <a:cubicBezTo>
                    <a:pt x="16135" y="180096"/>
                    <a:pt x="16774" y="183288"/>
                    <a:pt x="19330" y="184565"/>
                  </a:cubicBezTo>
                  <a:lnTo>
                    <a:pt x="22525" y="187119"/>
                  </a:lnTo>
                  <a:cubicBezTo>
                    <a:pt x="20608" y="191587"/>
                    <a:pt x="21247" y="197333"/>
                    <a:pt x="23802" y="202440"/>
                  </a:cubicBezTo>
                  <a:cubicBezTo>
                    <a:pt x="25719" y="206271"/>
                    <a:pt x="29553" y="210739"/>
                    <a:pt x="37221" y="213293"/>
                  </a:cubicBezTo>
                  <a:cubicBezTo>
                    <a:pt x="48084" y="216485"/>
                    <a:pt x="65976" y="213293"/>
                    <a:pt x="76200" y="210739"/>
                  </a:cubicBezTo>
                  <a:lnTo>
                    <a:pt x="76839" y="236275"/>
                  </a:lnTo>
                  <a:cubicBezTo>
                    <a:pt x="76839" y="240106"/>
                    <a:pt x="80034" y="242659"/>
                    <a:pt x="83229" y="242659"/>
                  </a:cubicBezTo>
                  <a:cubicBezTo>
                    <a:pt x="87063" y="242659"/>
                    <a:pt x="89619" y="239467"/>
                    <a:pt x="89619" y="236275"/>
                  </a:cubicBezTo>
                  <a:lnTo>
                    <a:pt x="88341" y="203079"/>
                  </a:lnTo>
                  <a:cubicBezTo>
                    <a:pt x="88341" y="201163"/>
                    <a:pt x="87063" y="199248"/>
                    <a:pt x="85785" y="197971"/>
                  </a:cubicBezTo>
                  <a:cubicBezTo>
                    <a:pt x="84507" y="196695"/>
                    <a:pt x="81951" y="196695"/>
                    <a:pt x="80034" y="196695"/>
                  </a:cubicBezTo>
                  <a:cubicBezTo>
                    <a:pt x="72366" y="198610"/>
                    <a:pt x="49362" y="203717"/>
                    <a:pt x="39777" y="201163"/>
                  </a:cubicBezTo>
                  <a:cubicBezTo>
                    <a:pt x="37221" y="200525"/>
                    <a:pt x="35304" y="199248"/>
                    <a:pt x="34665" y="197333"/>
                  </a:cubicBezTo>
                  <a:cubicBezTo>
                    <a:pt x="33387" y="194779"/>
                    <a:pt x="34026" y="192864"/>
                    <a:pt x="34026" y="192226"/>
                  </a:cubicBezTo>
                  <a:cubicBezTo>
                    <a:pt x="35943" y="187119"/>
                    <a:pt x="34665" y="182011"/>
                    <a:pt x="30192" y="178819"/>
                  </a:cubicBezTo>
                  <a:lnTo>
                    <a:pt x="30192" y="178819"/>
                  </a:lnTo>
                  <a:cubicBezTo>
                    <a:pt x="30192" y="178819"/>
                    <a:pt x="30192" y="178819"/>
                    <a:pt x="30192" y="178819"/>
                  </a:cubicBezTo>
                  <a:lnTo>
                    <a:pt x="30831" y="178181"/>
                  </a:lnTo>
                  <a:cubicBezTo>
                    <a:pt x="32109" y="176904"/>
                    <a:pt x="32748" y="174351"/>
                    <a:pt x="32748" y="172435"/>
                  </a:cubicBezTo>
                  <a:cubicBezTo>
                    <a:pt x="32748" y="170520"/>
                    <a:pt x="30831" y="168605"/>
                    <a:pt x="28914" y="167967"/>
                  </a:cubicBezTo>
                  <a:cubicBezTo>
                    <a:pt x="28275" y="167967"/>
                    <a:pt x="27636" y="167328"/>
                    <a:pt x="26997" y="167328"/>
                  </a:cubicBezTo>
                  <a:lnTo>
                    <a:pt x="28275" y="166051"/>
                  </a:lnTo>
                  <a:cubicBezTo>
                    <a:pt x="28914" y="165413"/>
                    <a:pt x="30831" y="160944"/>
                    <a:pt x="30831" y="157114"/>
                  </a:cubicBezTo>
                  <a:cubicBezTo>
                    <a:pt x="30831" y="157114"/>
                    <a:pt x="30831" y="157114"/>
                    <a:pt x="30831" y="157114"/>
                  </a:cubicBezTo>
                  <a:cubicBezTo>
                    <a:pt x="30831" y="157114"/>
                    <a:pt x="30831" y="157114"/>
                    <a:pt x="30831" y="157114"/>
                  </a:cubicBezTo>
                  <a:cubicBezTo>
                    <a:pt x="31470" y="155199"/>
                    <a:pt x="30831" y="152645"/>
                    <a:pt x="29553" y="150730"/>
                  </a:cubicBezTo>
                  <a:cubicBezTo>
                    <a:pt x="28275" y="148815"/>
                    <a:pt x="26358" y="147538"/>
                    <a:pt x="23802" y="147538"/>
                  </a:cubicBezTo>
                  <a:cubicBezTo>
                    <a:pt x="21886" y="147538"/>
                    <a:pt x="19330" y="146899"/>
                    <a:pt x="16774" y="146261"/>
                  </a:cubicBezTo>
                  <a:cubicBezTo>
                    <a:pt x="14857" y="145623"/>
                    <a:pt x="13579" y="145623"/>
                    <a:pt x="12940" y="145623"/>
                  </a:cubicBezTo>
                  <a:cubicBezTo>
                    <a:pt x="12301" y="145623"/>
                    <a:pt x="11662" y="144346"/>
                    <a:pt x="11662" y="143707"/>
                  </a:cubicBezTo>
                  <a:lnTo>
                    <a:pt x="28914" y="122002"/>
                  </a:lnTo>
                  <a:cubicBezTo>
                    <a:pt x="30831" y="120087"/>
                    <a:pt x="31470" y="116895"/>
                    <a:pt x="31470" y="114341"/>
                  </a:cubicBezTo>
                  <a:cubicBezTo>
                    <a:pt x="31470" y="111149"/>
                    <a:pt x="30831" y="107957"/>
                    <a:pt x="29553" y="105404"/>
                  </a:cubicBezTo>
                  <a:cubicBezTo>
                    <a:pt x="25081" y="97104"/>
                    <a:pt x="26358" y="91997"/>
                    <a:pt x="26997" y="87528"/>
                  </a:cubicBezTo>
                  <a:lnTo>
                    <a:pt x="26997" y="86252"/>
                  </a:lnTo>
                  <a:cubicBezTo>
                    <a:pt x="37221" y="32626"/>
                    <a:pt x="83868" y="10282"/>
                    <a:pt x="121569" y="17305"/>
                  </a:cubicBezTo>
                  <a:cubicBezTo>
                    <a:pt x="154796" y="23050"/>
                    <a:pt x="189302" y="52417"/>
                    <a:pt x="179078" y="115618"/>
                  </a:cubicBezTo>
                  <a:cubicBezTo>
                    <a:pt x="177800" y="122002"/>
                    <a:pt x="175244" y="127109"/>
                    <a:pt x="172049" y="132855"/>
                  </a:cubicBezTo>
                  <a:cubicBezTo>
                    <a:pt x="166937" y="141792"/>
                    <a:pt x="161186" y="152007"/>
                    <a:pt x="161825" y="167328"/>
                  </a:cubicBezTo>
                  <a:cubicBezTo>
                    <a:pt x="161825" y="197333"/>
                    <a:pt x="166937" y="237552"/>
                    <a:pt x="166937" y="239467"/>
                  </a:cubicBezTo>
                  <a:cubicBezTo>
                    <a:pt x="167576" y="242659"/>
                    <a:pt x="170132" y="245213"/>
                    <a:pt x="173327" y="245213"/>
                  </a:cubicBezTo>
                  <a:cubicBezTo>
                    <a:pt x="173327" y="245213"/>
                    <a:pt x="173966" y="245213"/>
                    <a:pt x="173966" y="245213"/>
                  </a:cubicBezTo>
                  <a:cubicBezTo>
                    <a:pt x="177161" y="244575"/>
                    <a:pt x="179717" y="241383"/>
                    <a:pt x="179717" y="238191"/>
                  </a:cubicBezTo>
                  <a:cubicBezTo>
                    <a:pt x="179717" y="237552"/>
                    <a:pt x="174605" y="196695"/>
                    <a:pt x="174605" y="167328"/>
                  </a:cubicBezTo>
                  <a:cubicBezTo>
                    <a:pt x="174605" y="155199"/>
                    <a:pt x="179078" y="147538"/>
                    <a:pt x="183551" y="139239"/>
                  </a:cubicBezTo>
                  <a:cubicBezTo>
                    <a:pt x="187385" y="132855"/>
                    <a:pt x="190580" y="126471"/>
                    <a:pt x="191858" y="118172"/>
                  </a:cubicBezTo>
                  <a:cubicBezTo>
                    <a:pt x="203360" y="46671"/>
                    <a:pt x="166298" y="9006"/>
                    <a:pt x="124764" y="1345"/>
                  </a:cubicBezTo>
                  <a:close/>
                </a:path>
              </a:pathLst>
            </a:custGeom>
            <a:grpFill/>
            <a:ln w="6390" cap="flat">
              <a:noFill/>
              <a:prstDash val="solid"/>
              <a:miter/>
            </a:ln>
          </p:spPr>
          <p:txBody>
            <a:bodyPr rtlCol="0" anchor="ctr"/>
            <a:lstStyle/>
            <a:p>
              <a:endParaRPr lang="en-US" sz="1600">
                <a:latin typeface="Arial" panose="020B0604020202020204" pitchFamily="34" charset="0"/>
                <a:cs typeface="Arial" panose="020B0604020202020204" pitchFamily="34" charset="0"/>
              </a:endParaRPr>
            </a:p>
          </p:txBody>
        </p:sp>
        <p:sp>
          <p:nvSpPr>
            <p:cNvPr id="34" name="Graphic 4">
              <a:extLst>
                <a:ext uri="{FF2B5EF4-FFF2-40B4-BE49-F238E27FC236}">
                  <a16:creationId xmlns:a16="http://schemas.microsoft.com/office/drawing/2014/main" id="{60A0B21B-DD1A-14AC-F674-D4C8BE58A54C}"/>
                </a:ext>
              </a:extLst>
            </p:cNvPr>
            <p:cNvSpPr/>
            <p:nvPr/>
          </p:nvSpPr>
          <p:spPr>
            <a:xfrm>
              <a:off x="602066" y="3434025"/>
              <a:ext cx="106604" cy="100309"/>
            </a:xfrm>
            <a:custGeom>
              <a:avLst/>
              <a:gdLst>
                <a:gd name="connsiteX0" fmla="*/ 75267 w 106604"/>
                <a:gd name="connsiteY0" fmla="*/ 81 h 100309"/>
                <a:gd name="connsiteX1" fmla="*/ 53541 w 106604"/>
                <a:gd name="connsiteY1" fmla="*/ 7742 h 100309"/>
                <a:gd name="connsiteX2" fmla="*/ 31815 w 106604"/>
                <a:gd name="connsiteY2" fmla="*/ 81 h 100309"/>
                <a:gd name="connsiteX3" fmla="*/ 8172 w 106604"/>
                <a:gd name="connsiteY3" fmla="*/ 11572 h 100309"/>
                <a:gd name="connsiteX4" fmla="*/ 10089 w 106604"/>
                <a:gd name="connsiteY4" fmla="*/ 60090 h 100309"/>
                <a:gd name="connsiteX5" fmla="*/ 49068 w 106604"/>
                <a:gd name="connsiteY5" fmla="*/ 98394 h 100309"/>
                <a:gd name="connsiteX6" fmla="*/ 53541 w 106604"/>
                <a:gd name="connsiteY6" fmla="*/ 100310 h 100309"/>
                <a:gd name="connsiteX7" fmla="*/ 58014 w 106604"/>
                <a:gd name="connsiteY7" fmla="*/ 98394 h 100309"/>
                <a:gd name="connsiteX8" fmla="*/ 96993 w 106604"/>
                <a:gd name="connsiteY8" fmla="*/ 59452 h 100309"/>
                <a:gd name="connsiteX9" fmla="*/ 98909 w 106604"/>
                <a:gd name="connsiteY9" fmla="*/ 10934 h 100309"/>
                <a:gd name="connsiteX10" fmla="*/ 75267 w 106604"/>
                <a:gd name="connsiteY10" fmla="*/ 81 h 1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4" h="100309">
                  <a:moveTo>
                    <a:pt x="75267" y="81"/>
                  </a:moveTo>
                  <a:cubicBezTo>
                    <a:pt x="67599" y="81"/>
                    <a:pt x="59931" y="2635"/>
                    <a:pt x="53541" y="7742"/>
                  </a:cubicBezTo>
                  <a:cubicBezTo>
                    <a:pt x="47790" y="2635"/>
                    <a:pt x="40122" y="-557"/>
                    <a:pt x="31815" y="81"/>
                  </a:cubicBezTo>
                  <a:cubicBezTo>
                    <a:pt x="22869" y="81"/>
                    <a:pt x="14562" y="4550"/>
                    <a:pt x="8172" y="11572"/>
                  </a:cubicBezTo>
                  <a:cubicBezTo>
                    <a:pt x="-3330" y="24979"/>
                    <a:pt x="-2690" y="46684"/>
                    <a:pt x="10089" y="60090"/>
                  </a:cubicBezTo>
                  <a:lnTo>
                    <a:pt x="49068" y="98394"/>
                  </a:lnTo>
                  <a:cubicBezTo>
                    <a:pt x="50346" y="99671"/>
                    <a:pt x="51624" y="100310"/>
                    <a:pt x="53541" y="100310"/>
                  </a:cubicBezTo>
                  <a:cubicBezTo>
                    <a:pt x="55458" y="100310"/>
                    <a:pt x="56736" y="99671"/>
                    <a:pt x="58014" y="98394"/>
                  </a:cubicBezTo>
                  <a:lnTo>
                    <a:pt x="96993" y="59452"/>
                  </a:lnTo>
                  <a:cubicBezTo>
                    <a:pt x="109133" y="46046"/>
                    <a:pt x="109772" y="24979"/>
                    <a:pt x="98909" y="10934"/>
                  </a:cubicBezTo>
                  <a:cubicBezTo>
                    <a:pt x="92520" y="4550"/>
                    <a:pt x="84213" y="720"/>
                    <a:pt x="75267" y="81"/>
                  </a:cubicBezTo>
                  <a:close/>
                </a:path>
              </a:pathLst>
            </a:custGeom>
            <a:grpFill/>
            <a:ln w="6390" cap="flat">
              <a:noFill/>
              <a:prstDash val="solid"/>
              <a:miter/>
            </a:ln>
          </p:spPr>
          <p:txBody>
            <a:bodyPr rtlCol="0" anchor="ctr"/>
            <a:lstStyle/>
            <a:p>
              <a:endParaRPr lang="en-US" sz="1600">
                <a:latin typeface="Arial" panose="020B0604020202020204" pitchFamily="34" charset="0"/>
                <a:cs typeface="Arial" panose="020B0604020202020204" pitchFamily="34" charset="0"/>
              </a:endParaRPr>
            </a:p>
          </p:txBody>
        </p:sp>
      </p:grpSp>
      <p:grpSp>
        <p:nvGrpSpPr>
          <p:cNvPr id="35" name="Graphic 4">
            <a:extLst>
              <a:ext uri="{FF2B5EF4-FFF2-40B4-BE49-F238E27FC236}">
                <a16:creationId xmlns:a16="http://schemas.microsoft.com/office/drawing/2014/main" id="{D777D2AA-EEF5-0E7F-36E1-11108458742E}"/>
              </a:ext>
              <a:ext uri="{C183D7F6-B498-43B3-948B-1728B52AA6E4}">
                <adec:decorative xmlns:adec="http://schemas.microsoft.com/office/drawing/2017/decorative" val="1"/>
              </a:ext>
            </a:extLst>
          </p:cNvPr>
          <p:cNvGrpSpPr/>
          <p:nvPr/>
        </p:nvGrpSpPr>
        <p:grpSpPr>
          <a:xfrm>
            <a:off x="4522859" y="2429052"/>
            <a:ext cx="703597" cy="700813"/>
            <a:chOff x="2560447" y="4793256"/>
            <a:chExt cx="362309" cy="361971"/>
          </a:xfrm>
          <a:solidFill>
            <a:srgbClr val="004F91"/>
          </a:solidFill>
        </p:grpSpPr>
        <p:sp>
          <p:nvSpPr>
            <p:cNvPr id="36" name="Graphic 4">
              <a:extLst>
                <a:ext uri="{FF2B5EF4-FFF2-40B4-BE49-F238E27FC236}">
                  <a16:creationId xmlns:a16="http://schemas.microsoft.com/office/drawing/2014/main" id="{CFE31885-F914-2502-88EF-7AB2FC949A49}"/>
                </a:ext>
              </a:extLst>
            </p:cNvPr>
            <p:cNvSpPr/>
            <p:nvPr/>
          </p:nvSpPr>
          <p:spPr>
            <a:xfrm>
              <a:off x="2560447" y="4793256"/>
              <a:ext cx="362309" cy="361971"/>
            </a:xfrm>
            <a:custGeom>
              <a:avLst/>
              <a:gdLst>
                <a:gd name="connsiteX0" fmla="*/ 181474 w 362309"/>
                <a:gd name="connsiteY0" fmla="*/ 0 h 361971"/>
                <a:gd name="connsiteX1" fmla="*/ 0 w 362309"/>
                <a:gd name="connsiteY1" fmla="*/ 180667 h 361971"/>
                <a:gd name="connsiteX2" fmla="*/ 180835 w 362309"/>
                <a:gd name="connsiteY2" fmla="*/ 361972 h 361971"/>
                <a:gd name="connsiteX3" fmla="*/ 362309 w 362309"/>
                <a:gd name="connsiteY3" fmla="*/ 181305 h 361971"/>
                <a:gd name="connsiteX4" fmla="*/ 362309 w 362309"/>
                <a:gd name="connsiteY4" fmla="*/ 181305 h 361971"/>
                <a:gd name="connsiteX5" fmla="*/ 181474 w 362309"/>
                <a:gd name="connsiteY5" fmla="*/ 0 h 361971"/>
                <a:gd name="connsiteX6" fmla="*/ 181474 w 362309"/>
                <a:gd name="connsiteY6" fmla="*/ 0 h 361971"/>
                <a:gd name="connsiteX7" fmla="*/ 181474 w 362309"/>
                <a:gd name="connsiteY7" fmla="*/ 348565 h 361971"/>
                <a:gd name="connsiteX8" fmla="*/ 12780 w 362309"/>
                <a:gd name="connsiteY8" fmla="*/ 180667 h 361971"/>
                <a:gd name="connsiteX9" fmla="*/ 180835 w 362309"/>
                <a:gd name="connsiteY9" fmla="*/ 12129 h 361971"/>
                <a:gd name="connsiteX10" fmla="*/ 349529 w 362309"/>
                <a:gd name="connsiteY10" fmla="*/ 180028 h 361971"/>
                <a:gd name="connsiteX11" fmla="*/ 349529 w 362309"/>
                <a:gd name="connsiteY11" fmla="*/ 180028 h 361971"/>
                <a:gd name="connsiteX12" fmla="*/ 181474 w 362309"/>
                <a:gd name="connsiteY12" fmla="*/ 348565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309" h="361971">
                  <a:moveTo>
                    <a:pt x="181474" y="0"/>
                  </a:moveTo>
                  <a:cubicBezTo>
                    <a:pt x="81152" y="0"/>
                    <a:pt x="0" y="81077"/>
                    <a:pt x="0" y="180667"/>
                  </a:cubicBezTo>
                  <a:cubicBezTo>
                    <a:pt x="0" y="280895"/>
                    <a:pt x="81152" y="361972"/>
                    <a:pt x="180835" y="361972"/>
                  </a:cubicBezTo>
                  <a:cubicBezTo>
                    <a:pt x="281157" y="361972"/>
                    <a:pt x="362309" y="280895"/>
                    <a:pt x="362309" y="181305"/>
                  </a:cubicBezTo>
                  <a:cubicBezTo>
                    <a:pt x="362309" y="181305"/>
                    <a:pt x="362309" y="181305"/>
                    <a:pt x="362309" y="181305"/>
                  </a:cubicBezTo>
                  <a:cubicBezTo>
                    <a:pt x="362309" y="80438"/>
                    <a:pt x="281157" y="0"/>
                    <a:pt x="181474" y="0"/>
                  </a:cubicBezTo>
                  <a:lnTo>
                    <a:pt x="181474" y="0"/>
                  </a:lnTo>
                  <a:close/>
                  <a:moveTo>
                    <a:pt x="181474" y="348565"/>
                  </a:moveTo>
                  <a:cubicBezTo>
                    <a:pt x="88181" y="348565"/>
                    <a:pt x="12780" y="273234"/>
                    <a:pt x="12780" y="180667"/>
                  </a:cubicBezTo>
                  <a:cubicBezTo>
                    <a:pt x="12780" y="87461"/>
                    <a:pt x="88181" y="12129"/>
                    <a:pt x="180835" y="12129"/>
                  </a:cubicBezTo>
                  <a:cubicBezTo>
                    <a:pt x="274128" y="12129"/>
                    <a:pt x="349529" y="87461"/>
                    <a:pt x="349529" y="180028"/>
                  </a:cubicBezTo>
                  <a:cubicBezTo>
                    <a:pt x="349529" y="180028"/>
                    <a:pt x="349529" y="180028"/>
                    <a:pt x="349529" y="180028"/>
                  </a:cubicBezTo>
                  <a:cubicBezTo>
                    <a:pt x="349529" y="273234"/>
                    <a:pt x="274128" y="348565"/>
                    <a:pt x="181474" y="348565"/>
                  </a:cubicBezTo>
                  <a:close/>
                </a:path>
              </a:pathLst>
            </a:custGeom>
            <a:grpFill/>
            <a:ln w="6390" cap="flat">
              <a:noFill/>
              <a:prstDash val="solid"/>
              <a:miter/>
            </a:ln>
          </p:spPr>
          <p:txBody>
            <a:bodyPr rtlCol="0" anchor="ctr"/>
            <a:lstStyle/>
            <a:p>
              <a:endParaRPr lang="en-US" sz="1600">
                <a:latin typeface="Arial" panose="020B0604020202020204" pitchFamily="34" charset="0"/>
                <a:cs typeface="Arial" panose="020B0604020202020204" pitchFamily="34" charset="0"/>
              </a:endParaRPr>
            </a:p>
          </p:txBody>
        </p:sp>
        <p:sp>
          <p:nvSpPr>
            <p:cNvPr id="37" name="Graphic 4">
              <a:extLst>
                <a:ext uri="{FF2B5EF4-FFF2-40B4-BE49-F238E27FC236}">
                  <a16:creationId xmlns:a16="http://schemas.microsoft.com/office/drawing/2014/main" id="{8136F7DB-6E5C-5926-A953-5A8BF35E59B1}"/>
                </a:ext>
              </a:extLst>
            </p:cNvPr>
            <p:cNvSpPr/>
            <p:nvPr/>
          </p:nvSpPr>
          <p:spPr>
            <a:xfrm>
              <a:off x="2646712" y="4879440"/>
              <a:ext cx="190420" cy="188965"/>
            </a:xfrm>
            <a:custGeom>
              <a:avLst/>
              <a:gdLst>
                <a:gd name="connsiteX0" fmla="*/ 184030 w 190420"/>
                <a:gd name="connsiteY0" fmla="*/ 43411 h 188965"/>
                <a:gd name="connsiteX1" fmla="*/ 145690 w 190420"/>
                <a:gd name="connsiteY1" fmla="*/ 43411 h 188965"/>
                <a:gd name="connsiteX2" fmla="*/ 145690 w 190420"/>
                <a:gd name="connsiteY2" fmla="*/ 6384 h 188965"/>
                <a:gd name="connsiteX3" fmla="*/ 139301 w 190420"/>
                <a:gd name="connsiteY3" fmla="*/ 0 h 188965"/>
                <a:gd name="connsiteX4" fmla="*/ 6390 w 190420"/>
                <a:gd name="connsiteY4" fmla="*/ 0 h 188965"/>
                <a:gd name="connsiteX5" fmla="*/ 0 w 190420"/>
                <a:gd name="connsiteY5" fmla="*/ 6384 h 188965"/>
                <a:gd name="connsiteX6" fmla="*/ 0 w 190420"/>
                <a:gd name="connsiteY6" fmla="*/ 139171 h 188965"/>
                <a:gd name="connsiteX7" fmla="*/ 6390 w 190420"/>
                <a:gd name="connsiteY7" fmla="*/ 145555 h 188965"/>
                <a:gd name="connsiteX8" fmla="*/ 44730 w 190420"/>
                <a:gd name="connsiteY8" fmla="*/ 145555 h 188965"/>
                <a:gd name="connsiteX9" fmla="*/ 44730 w 190420"/>
                <a:gd name="connsiteY9" fmla="*/ 182582 h 188965"/>
                <a:gd name="connsiteX10" fmla="*/ 51119 w 190420"/>
                <a:gd name="connsiteY10" fmla="*/ 188966 h 188965"/>
                <a:gd name="connsiteX11" fmla="*/ 184030 w 190420"/>
                <a:gd name="connsiteY11" fmla="*/ 188966 h 188965"/>
                <a:gd name="connsiteX12" fmla="*/ 190420 w 190420"/>
                <a:gd name="connsiteY12" fmla="*/ 182582 h 188965"/>
                <a:gd name="connsiteX13" fmla="*/ 190420 w 190420"/>
                <a:gd name="connsiteY13" fmla="*/ 49795 h 188965"/>
                <a:gd name="connsiteX14" fmla="*/ 184030 w 190420"/>
                <a:gd name="connsiteY14" fmla="*/ 43411 h 188965"/>
                <a:gd name="connsiteX15" fmla="*/ 12780 w 190420"/>
                <a:gd name="connsiteY15" fmla="*/ 132787 h 188965"/>
                <a:gd name="connsiteX16" fmla="*/ 12780 w 190420"/>
                <a:gd name="connsiteY16" fmla="*/ 12768 h 188965"/>
                <a:gd name="connsiteX17" fmla="*/ 132911 w 190420"/>
                <a:gd name="connsiteY17" fmla="*/ 12768 h 188965"/>
                <a:gd name="connsiteX18" fmla="*/ 132911 w 190420"/>
                <a:gd name="connsiteY18" fmla="*/ 43411 h 188965"/>
                <a:gd name="connsiteX19" fmla="*/ 44730 w 190420"/>
                <a:gd name="connsiteY19" fmla="*/ 43411 h 188965"/>
                <a:gd name="connsiteX20" fmla="*/ 44730 w 190420"/>
                <a:gd name="connsiteY20" fmla="*/ 132787 h 188965"/>
                <a:gd name="connsiteX21" fmla="*/ 12780 w 190420"/>
                <a:gd name="connsiteY21" fmla="*/ 132787 h 188965"/>
                <a:gd name="connsiteX22" fmla="*/ 132911 w 190420"/>
                <a:gd name="connsiteY22" fmla="*/ 56179 h 188965"/>
                <a:gd name="connsiteX23" fmla="*/ 132911 w 190420"/>
                <a:gd name="connsiteY23" fmla="*/ 132787 h 188965"/>
                <a:gd name="connsiteX24" fmla="*/ 57509 w 190420"/>
                <a:gd name="connsiteY24" fmla="*/ 132787 h 188965"/>
                <a:gd name="connsiteX25" fmla="*/ 57509 w 190420"/>
                <a:gd name="connsiteY25" fmla="*/ 56179 h 188965"/>
                <a:gd name="connsiteX26" fmla="*/ 132911 w 190420"/>
                <a:gd name="connsiteY26" fmla="*/ 56179 h 188965"/>
                <a:gd name="connsiteX27" fmla="*/ 177640 w 190420"/>
                <a:gd name="connsiteY27" fmla="*/ 176198 h 188965"/>
                <a:gd name="connsiteX28" fmla="*/ 57509 w 190420"/>
                <a:gd name="connsiteY28" fmla="*/ 176198 h 188965"/>
                <a:gd name="connsiteX29" fmla="*/ 57509 w 190420"/>
                <a:gd name="connsiteY29" fmla="*/ 145555 h 188965"/>
                <a:gd name="connsiteX30" fmla="*/ 145051 w 190420"/>
                <a:gd name="connsiteY30" fmla="*/ 145555 h 188965"/>
                <a:gd name="connsiteX31" fmla="*/ 145051 w 190420"/>
                <a:gd name="connsiteY31" fmla="*/ 56179 h 188965"/>
                <a:gd name="connsiteX32" fmla="*/ 177640 w 190420"/>
                <a:gd name="connsiteY32" fmla="*/ 56179 h 188965"/>
                <a:gd name="connsiteX33" fmla="*/ 177640 w 190420"/>
                <a:gd name="connsiteY33" fmla="*/ 176198 h 18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420" h="188965">
                  <a:moveTo>
                    <a:pt x="184030" y="43411"/>
                  </a:moveTo>
                  <a:lnTo>
                    <a:pt x="145690" y="43411"/>
                  </a:lnTo>
                  <a:lnTo>
                    <a:pt x="145690" y="6384"/>
                  </a:lnTo>
                  <a:cubicBezTo>
                    <a:pt x="145690" y="2553"/>
                    <a:pt x="143135" y="0"/>
                    <a:pt x="139301" y="0"/>
                  </a:cubicBezTo>
                  <a:lnTo>
                    <a:pt x="6390" y="0"/>
                  </a:lnTo>
                  <a:cubicBezTo>
                    <a:pt x="2556" y="0"/>
                    <a:pt x="0" y="2553"/>
                    <a:pt x="0" y="6384"/>
                  </a:cubicBezTo>
                  <a:lnTo>
                    <a:pt x="0" y="139171"/>
                  </a:lnTo>
                  <a:cubicBezTo>
                    <a:pt x="0" y="143001"/>
                    <a:pt x="2556" y="145555"/>
                    <a:pt x="6390" y="145555"/>
                  </a:cubicBezTo>
                  <a:lnTo>
                    <a:pt x="44730" y="145555"/>
                  </a:lnTo>
                  <a:lnTo>
                    <a:pt x="44730" y="182582"/>
                  </a:lnTo>
                  <a:cubicBezTo>
                    <a:pt x="44730" y="186412"/>
                    <a:pt x="47285" y="188966"/>
                    <a:pt x="51119" y="188966"/>
                  </a:cubicBezTo>
                  <a:lnTo>
                    <a:pt x="184030" y="188966"/>
                  </a:lnTo>
                  <a:cubicBezTo>
                    <a:pt x="187864" y="188966"/>
                    <a:pt x="190420" y="186412"/>
                    <a:pt x="190420" y="182582"/>
                  </a:cubicBezTo>
                  <a:lnTo>
                    <a:pt x="190420" y="49795"/>
                  </a:lnTo>
                  <a:cubicBezTo>
                    <a:pt x="190420" y="46603"/>
                    <a:pt x="187864" y="43411"/>
                    <a:pt x="184030" y="43411"/>
                  </a:cubicBezTo>
                  <a:close/>
                  <a:moveTo>
                    <a:pt x="12780" y="132787"/>
                  </a:moveTo>
                  <a:lnTo>
                    <a:pt x="12780" y="12768"/>
                  </a:lnTo>
                  <a:lnTo>
                    <a:pt x="132911" y="12768"/>
                  </a:lnTo>
                  <a:lnTo>
                    <a:pt x="132911" y="43411"/>
                  </a:lnTo>
                  <a:lnTo>
                    <a:pt x="44730" y="43411"/>
                  </a:lnTo>
                  <a:lnTo>
                    <a:pt x="44730" y="132787"/>
                  </a:lnTo>
                  <a:lnTo>
                    <a:pt x="12780" y="132787"/>
                  </a:lnTo>
                  <a:close/>
                  <a:moveTo>
                    <a:pt x="132911" y="56179"/>
                  </a:moveTo>
                  <a:lnTo>
                    <a:pt x="132911" y="132787"/>
                  </a:lnTo>
                  <a:lnTo>
                    <a:pt x="57509" y="132787"/>
                  </a:lnTo>
                  <a:lnTo>
                    <a:pt x="57509" y="56179"/>
                  </a:lnTo>
                  <a:lnTo>
                    <a:pt x="132911" y="56179"/>
                  </a:lnTo>
                  <a:close/>
                  <a:moveTo>
                    <a:pt x="177640" y="176198"/>
                  </a:moveTo>
                  <a:lnTo>
                    <a:pt x="57509" y="176198"/>
                  </a:lnTo>
                  <a:lnTo>
                    <a:pt x="57509" y="145555"/>
                  </a:lnTo>
                  <a:lnTo>
                    <a:pt x="145051" y="145555"/>
                  </a:lnTo>
                  <a:lnTo>
                    <a:pt x="145051" y="56179"/>
                  </a:lnTo>
                  <a:lnTo>
                    <a:pt x="177640" y="56179"/>
                  </a:lnTo>
                  <a:lnTo>
                    <a:pt x="177640" y="176198"/>
                  </a:lnTo>
                  <a:close/>
                </a:path>
              </a:pathLst>
            </a:custGeom>
            <a:grpFill/>
            <a:ln w="6390" cap="flat">
              <a:noFill/>
              <a:prstDash val="solid"/>
              <a:miter/>
            </a:ln>
          </p:spPr>
          <p:txBody>
            <a:bodyPr rtlCol="0" anchor="ctr"/>
            <a:lstStyle/>
            <a:p>
              <a:endParaRPr lang="en-US" sz="1600">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EB618792-9B73-A2B9-5ADB-4482C1F5B852}"/>
              </a:ext>
              <a:ext uri="{C183D7F6-B498-43B3-948B-1728B52AA6E4}">
                <adec:decorative xmlns:adec="http://schemas.microsoft.com/office/drawing/2017/decorative" val="1"/>
              </a:ext>
            </a:extLst>
          </p:cNvPr>
          <p:cNvGrpSpPr/>
          <p:nvPr/>
        </p:nvGrpSpPr>
        <p:grpSpPr>
          <a:xfrm>
            <a:off x="8529833" y="2429052"/>
            <a:ext cx="697766" cy="694997"/>
            <a:chOff x="8529833" y="2880546"/>
            <a:chExt cx="697766" cy="694997"/>
          </a:xfrm>
          <a:solidFill>
            <a:srgbClr val="D4EAFE"/>
          </a:solidFill>
        </p:grpSpPr>
        <p:sp>
          <p:nvSpPr>
            <p:cNvPr id="39" name="Graphic 4">
              <a:extLst>
                <a:ext uri="{FF2B5EF4-FFF2-40B4-BE49-F238E27FC236}">
                  <a16:creationId xmlns:a16="http://schemas.microsoft.com/office/drawing/2014/main" id="{4765723B-4588-21C1-6177-937D1EFBF741}"/>
                </a:ext>
              </a:extLst>
            </p:cNvPr>
            <p:cNvSpPr/>
            <p:nvPr/>
          </p:nvSpPr>
          <p:spPr>
            <a:xfrm>
              <a:off x="8529833" y="2880546"/>
              <a:ext cx="697766" cy="694997"/>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181474 w 362313"/>
                <a:gd name="connsiteY6" fmla="*/ 349204 h 361971"/>
                <a:gd name="connsiteX7" fmla="*/ 12780 w 362313"/>
                <a:gd name="connsiteY7" fmla="*/ 181305 h 361971"/>
                <a:gd name="connsiteX8" fmla="*/ 180835 w 362313"/>
                <a:gd name="connsiteY8" fmla="*/ 12768 h 361971"/>
                <a:gd name="connsiteX9" fmla="*/ 349530 w 362313"/>
                <a:gd name="connsiteY9" fmla="*/ 180667 h 361971"/>
                <a:gd name="connsiteX10" fmla="*/ 349530 w 362313"/>
                <a:gd name="connsiteY10" fmla="*/ 180667 h 361971"/>
                <a:gd name="connsiteX11" fmla="*/ 181474 w 362313"/>
                <a:gd name="connsiteY11" fmla="*/ 349204 h 361971"/>
                <a:gd name="connsiteX12" fmla="*/ 181474 w 362313"/>
                <a:gd name="connsiteY12"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313" h="361971">
                  <a:moveTo>
                    <a:pt x="181474" y="0"/>
                  </a:moveTo>
                  <a:cubicBezTo>
                    <a:pt x="81152" y="0"/>
                    <a:pt x="0" y="81077"/>
                    <a:pt x="0" y="180667"/>
                  </a:cubicBezTo>
                  <a:cubicBezTo>
                    <a:pt x="0" y="280257"/>
                    <a:pt x="81152" y="361972"/>
                    <a:pt x="180835" y="361972"/>
                  </a:cubicBezTo>
                  <a:cubicBezTo>
                    <a:pt x="280518" y="361972"/>
                    <a:pt x="362310" y="280895"/>
                    <a:pt x="362310" y="181305"/>
                  </a:cubicBezTo>
                  <a:cubicBezTo>
                    <a:pt x="362310" y="181305"/>
                    <a:pt x="362310" y="181305"/>
                    <a:pt x="362310" y="181305"/>
                  </a:cubicBezTo>
                  <a:cubicBezTo>
                    <a:pt x="362948" y="81077"/>
                    <a:pt x="281796" y="0"/>
                    <a:pt x="181474" y="0"/>
                  </a:cubicBezTo>
                  <a:close/>
                  <a:moveTo>
                    <a:pt x="181474" y="349204"/>
                  </a:moveTo>
                  <a:cubicBezTo>
                    <a:pt x="88181" y="349204"/>
                    <a:pt x="12780" y="273873"/>
                    <a:pt x="12780" y="181305"/>
                  </a:cubicBezTo>
                  <a:cubicBezTo>
                    <a:pt x="12780" y="88738"/>
                    <a:pt x="88181" y="12768"/>
                    <a:pt x="180835" y="12768"/>
                  </a:cubicBezTo>
                  <a:cubicBezTo>
                    <a:pt x="274128" y="12768"/>
                    <a:pt x="349530" y="88099"/>
                    <a:pt x="349530" y="180667"/>
                  </a:cubicBezTo>
                  <a:lnTo>
                    <a:pt x="349530" y="180667"/>
                  </a:lnTo>
                  <a:cubicBezTo>
                    <a:pt x="350168" y="273873"/>
                    <a:pt x="274767" y="349204"/>
                    <a:pt x="181474" y="349204"/>
                  </a:cubicBezTo>
                  <a:lnTo>
                    <a:pt x="181474" y="349204"/>
                  </a:lnTo>
                  <a:close/>
                </a:path>
              </a:pathLst>
            </a:custGeom>
            <a:grpFill/>
            <a:ln w="6390" cap="flat">
              <a:noFill/>
              <a:prstDash val="solid"/>
              <a:miter/>
            </a:ln>
          </p:spPr>
          <p:txBody>
            <a:bodyPr rtlCol="0" anchor="ctr"/>
            <a:lstStyle/>
            <a:p>
              <a:endParaRPr lang="en-US" sz="1600">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ED43D6D9-B84A-CB22-5D62-7B7E650F5703}"/>
                </a:ext>
              </a:extLst>
            </p:cNvPr>
            <p:cNvGrpSpPr/>
            <p:nvPr/>
          </p:nvGrpSpPr>
          <p:grpSpPr>
            <a:xfrm>
              <a:off x="8644900" y="2995765"/>
              <a:ext cx="467633" cy="465783"/>
              <a:chOff x="8645512" y="2995765"/>
              <a:chExt cx="467633" cy="465783"/>
            </a:xfrm>
            <a:grpFill/>
          </p:grpSpPr>
          <p:sp>
            <p:nvSpPr>
              <p:cNvPr id="41" name="Graphic 4">
                <a:extLst>
                  <a:ext uri="{FF2B5EF4-FFF2-40B4-BE49-F238E27FC236}">
                    <a16:creationId xmlns:a16="http://schemas.microsoft.com/office/drawing/2014/main" id="{A9CD89B9-8649-D1B3-54A8-CCC05FC4FD2E}"/>
                  </a:ext>
                </a:extLst>
              </p:cNvPr>
              <p:cNvSpPr/>
              <p:nvPr/>
            </p:nvSpPr>
            <p:spPr>
              <a:xfrm>
                <a:off x="8645512" y="2995765"/>
                <a:ext cx="467633" cy="465783"/>
              </a:xfrm>
              <a:custGeom>
                <a:avLst/>
                <a:gdLst>
                  <a:gd name="connsiteX0" fmla="*/ 121409 w 242817"/>
                  <a:gd name="connsiteY0" fmla="*/ 0 h 242591"/>
                  <a:gd name="connsiteX1" fmla="*/ 0 w 242817"/>
                  <a:gd name="connsiteY1" fmla="*/ 121296 h 242591"/>
                  <a:gd name="connsiteX2" fmla="*/ 121409 w 242817"/>
                  <a:gd name="connsiteY2" fmla="*/ 242591 h 242591"/>
                  <a:gd name="connsiteX3" fmla="*/ 242818 w 242817"/>
                  <a:gd name="connsiteY3" fmla="*/ 121296 h 242591"/>
                  <a:gd name="connsiteX4" fmla="*/ 121409 w 242817"/>
                  <a:gd name="connsiteY4" fmla="*/ 0 h 242591"/>
                  <a:gd name="connsiteX5" fmla="*/ 121409 w 242817"/>
                  <a:gd name="connsiteY5" fmla="*/ 0 h 242591"/>
                  <a:gd name="connsiteX6" fmla="*/ 121409 w 242817"/>
                  <a:gd name="connsiteY6" fmla="*/ 229185 h 242591"/>
                  <a:gd name="connsiteX7" fmla="*/ 12780 w 242817"/>
                  <a:gd name="connsiteY7" fmla="*/ 120657 h 242591"/>
                  <a:gd name="connsiteX8" fmla="*/ 121409 w 242817"/>
                  <a:gd name="connsiteY8" fmla="*/ 12129 h 242591"/>
                  <a:gd name="connsiteX9" fmla="*/ 230038 w 242817"/>
                  <a:gd name="connsiteY9" fmla="*/ 120657 h 242591"/>
                  <a:gd name="connsiteX10" fmla="*/ 230038 w 242817"/>
                  <a:gd name="connsiteY10" fmla="*/ 120657 h 242591"/>
                  <a:gd name="connsiteX11" fmla="*/ 121409 w 242817"/>
                  <a:gd name="connsiteY11" fmla="*/ 229185 h 242591"/>
                  <a:gd name="connsiteX12" fmla="*/ 121409 w 242817"/>
                  <a:gd name="connsiteY12" fmla="*/ 229185 h 242591"/>
                  <a:gd name="connsiteX13" fmla="*/ 121409 w 242817"/>
                  <a:gd name="connsiteY13" fmla="*/ 229185 h 24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817" h="242591">
                    <a:moveTo>
                      <a:pt x="121409" y="0"/>
                    </a:moveTo>
                    <a:cubicBezTo>
                      <a:pt x="54314" y="0"/>
                      <a:pt x="0" y="54264"/>
                      <a:pt x="0" y="121296"/>
                    </a:cubicBezTo>
                    <a:cubicBezTo>
                      <a:pt x="0" y="188327"/>
                      <a:pt x="54314" y="242591"/>
                      <a:pt x="121409" y="242591"/>
                    </a:cubicBezTo>
                    <a:cubicBezTo>
                      <a:pt x="188503" y="242591"/>
                      <a:pt x="242818" y="188327"/>
                      <a:pt x="242818" y="121296"/>
                    </a:cubicBezTo>
                    <a:cubicBezTo>
                      <a:pt x="242818" y="54264"/>
                      <a:pt x="188503" y="0"/>
                      <a:pt x="121409" y="0"/>
                    </a:cubicBezTo>
                    <a:lnTo>
                      <a:pt x="121409" y="0"/>
                    </a:lnTo>
                    <a:close/>
                    <a:moveTo>
                      <a:pt x="121409" y="229185"/>
                    </a:moveTo>
                    <a:cubicBezTo>
                      <a:pt x="61343" y="229185"/>
                      <a:pt x="12780" y="180667"/>
                      <a:pt x="12780" y="120657"/>
                    </a:cubicBezTo>
                    <a:cubicBezTo>
                      <a:pt x="12780" y="60648"/>
                      <a:pt x="61343" y="12129"/>
                      <a:pt x="121409" y="12129"/>
                    </a:cubicBezTo>
                    <a:cubicBezTo>
                      <a:pt x="181474" y="12129"/>
                      <a:pt x="230038" y="60648"/>
                      <a:pt x="230038" y="120657"/>
                    </a:cubicBezTo>
                    <a:lnTo>
                      <a:pt x="230038" y="120657"/>
                    </a:lnTo>
                    <a:cubicBezTo>
                      <a:pt x="230038" y="180667"/>
                      <a:pt x="181474" y="229185"/>
                      <a:pt x="121409" y="229185"/>
                    </a:cubicBezTo>
                    <a:lnTo>
                      <a:pt x="121409" y="229185"/>
                    </a:lnTo>
                    <a:lnTo>
                      <a:pt x="121409" y="229185"/>
                    </a:lnTo>
                    <a:close/>
                  </a:path>
                </a:pathLst>
              </a:custGeom>
              <a:grpFill/>
              <a:ln w="6390" cap="flat">
                <a:noFill/>
                <a:prstDash val="solid"/>
                <a:miter/>
              </a:ln>
            </p:spPr>
            <p:txBody>
              <a:bodyPr rtlCol="0" anchor="ctr"/>
              <a:lstStyle/>
              <a:p>
                <a:endParaRPr lang="en-US" sz="1600">
                  <a:latin typeface="Arial" panose="020B0604020202020204" pitchFamily="34" charset="0"/>
                  <a:cs typeface="Arial" panose="020B0604020202020204" pitchFamily="34" charset="0"/>
                </a:endParaRPr>
              </a:p>
            </p:txBody>
          </p:sp>
          <p:sp>
            <p:nvSpPr>
              <p:cNvPr id="42" name="Graphic 4">
                <a:extLst>
                  <a:ext uri="{FF2B5EF4-FFF2-40B4-BE49-F238E27FC236}">
                    <a16:creationId xmlns:a16="http://schemas.microsoft.com/office/drawing/2014/main" id="{B89D15FF-1C0D-0665-2997-C35773A22F58}"/>
                  </a:ext>
                </a:extLst>
              </p:cNvPr>
              <p:cNvSpPr/>
              <p:nvPr/>
            </p:nvSpPr>
            <p:spPr>
              <a:xfrm>
                <a:off x="8755594" y="3120122"/>
                <a:ext cx="198801" cy="135501"/>
              </a:xfrm>
              <a:custGeom>
                <a:avLst/>
                <a:gdLst>
                  <a:gd name="connsiteX0" fmla="*/ 92364 w 103227"/>
                  <a:gd name="connsiteY0" fmla="*/ 27161 h 70572"/>
                  <a:gd name="connsiteX1" fmla="*/ 64249 w 103227"/>
                  <a:gd name="connsiteY1" fmla="*/ 55251 h 70572"/>
                  <a:gd name="connsiteX2" fmla="*/ 11212 w 103227"/>
                  <a:gd name="connsiteY2" fmla="*/ 2264 h 70572"/>
                  <a:gd name="connsiteX3" fmla="*/ 2266 w 103227"/>
                  <a:gd name="connsiteY3" fmla="*/ 1625 h 70572"/>
                  <a:gd name="connsiteX4" fmla="*/ 1627 w 103227"/>
                  <a:gd name="connsiteY4" fmla="*/ 10563 h 70572"/>
                  <a:gd name="connsiteX5" fmla="*/ 2266 w 103227"/>
                  <a:gd name="connsiteY5" fmla="*/ 11201 h 70572"/>
                  <a:gd name="connsiteX6" fmla="*/ 59776 w 103227"/>
                  <a:gd name="connsiteY6" fmla="*/ 68657 h 70572"/>
                  <a:gd name="connsiteX7" fmla="*/ 68722 w 103227"/>
                  <a:gd name="connsiteY7" fmla="*/ 68657 h 70572"/>
                  <a:gd name="connsiteX8" fmla="*/ 68722 w 103227"/>
                  <a:gd name="connsiteY8" fmla="*/ 68657 h 70572"/>
                  <a:gd name="connsiteX9" fmla="*/ 101310 w 103227"/>
                  <a:gd name="connsiteY9" fmla="*/ 36099 h 70572"/>
                  <a:gd name="connsiteX10" fmla="*/ 101310 w 103227"/>
                  <a:gd name="connsiteY10" fmla="*/ 27161 h 70572"/>
                  <a:gd name="connsiteX11" fmla="*/ 92364 w 103227"/>
                  <a:gd name="connsiteY11" fmla="*/ 27161 h 70572"/>
                  <a:gd name="connsiteX12" fmla="*/ 92364 w 103227"/>
                  <a:gd name="connsiteY12" fmla="*/ 27161 h 7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227" h="70572">
                    <a:moveTo>
                      <a:pt x="92364" y="27161"/>
                    </a:moveTo>
                    <a:lnTo>
                      <a:pt x="64249" y="55251"/>
                    </a:lnTo>
                    <a:lnTo>
                      <a:pt x="11212" y="2264"/>
                    </a:lnTo>
                    <a:cubicBezTo>
                      <a:pt x="8656" y="-290"/>
                      <a:pt x="4822" y="-928"/>
                      <a:pt x="2266" y="1625"/>
                    </a:cubicBezTo>
                    <a:cubicBezTo>
                      <a:pt x="-290" y="4179"/>
                      <a:pt x="-929" y="8009"/>
                      <a:pt x="1627" y="10563"/>
                    </a:cubicBezTo>
                    <a:cubicBezTo>
                      <a:pt x="1627" y="10563"/>
                      <a:pt x="2266" y="11201"/>
                      <a:pt x="2266" y="11201"/>
                    </a:cubicBezTo>
                    <a:lnTo>
                      <a:pt x="59776" y="68657"/>
                    </a:lnTo>
                    <a:cubicBezTo>
                      <a:pt x="62332" y="71211"/>
                      <a:pt x="66166" y="71211"/>
                      <a:pt x="68722" y="68657"/>
                    </a:cubicBezTo>
                    <a:cubicBezTo>
                      <a:pt x="68722" y="68657"/>
                      <a:pt x="68722" y="68657"/>
                      <a:pt x="68722" y="68657"/>
                    </a:cubicBezTo>
                    <a:lnTo>
                      <a:pt x="101310" y="36099"/>
                    </a:lnTo>
                    <a:cubicBezTo>
                      <a:pt x="103866" y="33545"/>
                      <a:pt x="103866" y="29715"/>
                      <a:pt x="101310" y="27161"/>
                    </a:cubicBezTo>
                    <a:cubicBezTo>
                      <a:pt x="99393" y="24608"/>
                      <a:pt x="95559" y="24608"/>
                      <a:pt x="92364" y="27161"/>
                    </a:cubicBezTo>
                    <a:cubicBezTo>
                      <a:pt x="93003" y="26523"/>
                      <a:pt x="92364" y="27161"/>
                      <a:pt x="92364" y="27161"/>
                    </a:cubicBezTo>
                    <a:close/>
                  </a:path>
                </a:pathLst>
              </a:custGeom>
              <a:grpFill/>
              <a:ln w="6390" cap="flat">
                <a:noFill/>
                <a:prstDash val="solid"/>
                <a:miter/>
              </a:ln>
            </p:spPr>
            <p:txBody>
              <a:bodyPr rtlCol="0" anchor="ctr"/>
              <a:lstStyle/>
              <a:p>
                <a:endParaRPr lang="en-US" sz="1600">
                  <a:latin typeface="Arial" panose="020B0604020202020204" pitchFamily="34" charset="0"/>
                  <a:cs typeface="Arial" panose="020B0604020202020204" pitchFamily="34" charset="0"/>
                </a:endParaRPr>
              </a:p>
            </p:txBody>
          </p:sp>
          <p:sp>
            <p:nvSpPr>
              <p:cNvPr id="43" name="Graphic 4">
                <a:extLst>
                  <a:ext uri="{FF2B5EF4-FFF2-40B4-BE49-F238E27FC236}">
                    <a16:creationId xmlns:a16="http://schemas.microsoft.com/office/drawing/2014/main" id="{1D5E3857-F06A-3F55-9057-A3E03952778B}"/>
                  </a:ext>
                </a:extLst>
              </p:cNvPr>
              <p:cNvSpPr/>
              <p:nvPr/>
            </p:nvSpPr>
            <p:spPr>
              <a:xfrm>
                <a:off x="8867023" y="3058278"/>
                <a:ext cx="24611" cy="40449"/>
              </a:xfrm>
              <a:custGeom>
                <a:avLst/>
                <a:gdLst>
                  <a:gd name="connsiteX0" fmla="*/ 6390 w 12779"/>
                  <a:gd name="connsiteY0" fmla="*/ 21067 h 21067"/>
                  <a:gd name="connsiteX1" fmla="*/ 12780 w 12779"/>
                  <a:gd name="connsiteY1" fmla="*/ 14683 h 21067"/>
                  <a:gd name="connsiteX2" fmla="*/ 12780 w 12779"/>
                  <a:gd name="connsiteY2" fmla="*/ 6384 h 21067"/>
                  <a:gd name="connsiteX3" fmla="*/ 6390 w 12779"/>
                  <a:gd name="connsiteY3" fmla="*/ 0 h 21067"/>
                  <a:gd name="connsiteX4" fmla="*/ 0 w 12779"/>
                  <a:gd name="connsiteY4" fmla="*/ 6384 h 21067"/>
                  <a:gd name="connsiteX5" fmla="*/ 0 w 12779"/>
                  <a:gd name="connsiteY5" fmla="*/ 14683 h 21067"/>
                  <a:gd name="connsiteX6" fmla="*/ 6390 w 12779"/>
                  <a:gd name="connsiteY6" fmla="*/ 21067 h 2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 h="21067">
                    <a:moveTo>
                      <a:pt x="6390" y="21067"/>
                    </a:moveTo>
                    <a:cubicBezTo>
                      <a:pt x="10224" y="21067"/>
                      <a:pt x="12780" y="18514"/>
                      <a:pt x="12780" y="14683"/>
                    </a:cubicBezTo>
                    <a:lnTo>
                      <a:pt x="12780" y="6384"/>
                    </a:lnTo>
                    <a:cubicBezTo>
                      <a:pt x="12780" y="2554"/>
                      <a:pt x="10224" y="0"/>
                      <a:pt x="6390" y="0"/>
                    </a:cubicBezTo>
                    <a:cubicBezTo>
                      <a:pt x="2556" y="0"/>
                      <a:pt x="0" y="2554"/>
                      <a:pt x="0" y="6384"/>
                    </a:cubicBezTo>
                    <a:lnTo>
                      <a:pt x="0" y="14683"/>
                    </a:lnTo>
                    <a:cubicBezTo>
                      <a:pt x="0" y="17875"/>
                      <a:pt x="3195" y="21067"/>
                      <a:pt x="6390" y="21067"/>
                    </a:cubicBezTo>
                    <a:close/>
                  </a:path>
                </a:pathLst>
              </a:custGeom>
              <a:grpFill/>
              <a:ln w="6390" cap="flat">
                <a:noFill/>
                <a:prstDash val="solid"/>
                <a:miter/>
              </a:ln>
            </p:spPr>
            <p:txBody>
              <a:bodyPr rtlCol="0" anchor="ctr"/>
              <a:lstStyle/>
              <a:p>
                <a:endParaRPr lang="en-US" sz="1600">
                  <a:latin typeface="Arial" panose="020B0604020202020204" pitchFamily="34" charset="0"/>
                  <a:cs typeface="Arial" panose="020B0604020202020204" pitchFamily="34" charset="0"/>
                </a:endParaRPr>
              </a:p>
            </p:txBody>
          </p:sp>
          <p:sp>
            <p:nvSpPr>
              <p:cNvPr id="44" name="Graphic 4">
                <a:extLst>
                  <a:ext uri="{FF2B5EF4-FFF2-40B4-BE49-F238E27FC236}">
                    <a16:creationId xmlns:a16="http://schemas.microsoft.com/office/drawing/2014/main" id="{6E9C00E0-3EE3-0AA8-E9F7-DDAF9884B848}"/>
                  </a:ext>
                </a:extLst>
              </p:cNvPr>
              <p:cNvSpPr/>
              <p:nvPr/>
            </p:nvSpPr>
            <p:spPr>
              <a:xfrm>
                <a:off x="8867023" y="3357362"/>
                <a:ext cx="24611" cy="40449"/>
              </a:xfrm>
              <a:custGeom>
                <a:avLst/>
                <a:gdLst>
                  <a:gd name="connsiteX0" fmla="*/ 6390 w 12779"/>
                  <a:gd name="connsiteY0" fmla="*/ 0 h 21067"/>
                  <a:gd name="connsiteX1" fmla="*/ 0 w 12779"/>
                  <a:gd name="connsiteY1" fmla="*/ 6384 h 21067"/>
                  <a:gd name="connsiteX2" fmla="*/ 0 w 12779"/>
                  <a:gd name="connsiteY2" fmla="*/ 14683 h 21067"/>
                  <a:gd name="connsiteX3" fmla="*/ 6390 w 12779"/>
                  <a:gd name="connsiteY3" fmla="*/ 21067 h 21067"/>
                  <a:gd name="connsiteX4" fmla="*/ 12780 w 12779"/>
                  <a:gd name="connsiteY4" fmla="*/ 14683 h 21067"/>
                  <a:gd name="connsiteX5" fmla="*/ 12780 w 12779"/>
                  <a:gd name="connsiteY5" fmla="*/ 6384 h 21067"/>
                  <a:gd name="connsiteX6" fmla="*/ 6390 w 12779"/>
                  <a:gd name="connsiteY6" fmla="*/ 0 h 2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 h="21067">
                    <a:moveTo>
                      <a:pt x="6390" y="0"/>
                    </a:moveTo>
                    <a:cubicBezTo>
                      <a:pt x="2556" y="0"/>
                      <a:pt x="0" y="2553"/>
                      <a:pt x="0" y="6384"/>
                    </a:cubicBezTo>
                    <a:lnTo>
                      <a:pt x="0" y="14683"/>
                    </a:lnTo>
                    <a:cubicBezTo>
                      <a:pt x="0" y="18513"/>
                      <a:pt x="2556" y="21067"/>
                      <a:pt x="6390" y="21067"/>
                    </a:cubicBezTo>
                    <a:cubicBezTo>
                      <a:pt x="10224" y="21067"/>
                      <a:pt x="12780" y="18513"/>
                      <a:pt x="12780" y="14683"/>
                    </a:cubicBezTo>
                    <a:lnTo>
                      <a:pt x="12780" y="6384"/>
                    </a:lnTo>
                    <a:cubicBezTo>
                      <a:pt x="12780" y="2553"/>
                      <a:pt x="10224" y="0"/>
                      <a:pt x="6390" y="0"/>
                    </a:cubicBezTo>
                    <a:close/>
                  </a:path>
                </a:pathLst>
              </a:custGeom>
              <a:grpFill/>
              <a:ln w="6390" cap="flat">
                <a:noFill/>
                <a:prstDash val="solid"/>
                <a:miter/>
              </a:ln>
            </p:spPr>
            <p:txBody>
              <a:bodyPr rtlCol="0" anchor="ctr"/>
              <a:lstStyle/>
              <a:p>
                <a:endParaRPr lang="en-US" sz="1600">
                  <a:latin typeface="Arial" panose="020B0604020202020204" pitchFamily="34" charset="0"/>
                  <a:cs typeface="Arial" panose="020B0604020202020204" pitchFamily="34" charset="0"/>
                </a:endParaRPr>
              </a:p>
            </p:txBody>
          </p:sp>
          <p:sp>
            <p:nvSpPr>
              <p:cNvPr id="60" name="Graphic 4">
                <a:extLst>
                  <a:ext uri="{FF2B5EF4-FFF2-40B4-BE49-F238E27FC236}">
                    <a16:creationId xmlns:a16="http://schemas.microsoft.com/office/drawing/2014/main" id="{54A7E1B7-B38D-A187-48BE-C00173CFC5B7}"/>
                  </a:ext>
                </a:extLst>
              </p:cNvPr>
              <p:cNvSpPr/>
              <p:nvPr/>
            </p:nvSpPr>
            <p:spPr>
              <a:xfrm>
                <a:off x="9008543" y="3215174"/>
                <a:ext cx="40609" cy="24513"/>
              </a:xfrm>
              <a:custGeom>
                <a:avLst/>
                <a:gdLst>
                  <a:gd name="connsiteX0" fmla="*/ 14697 w 21086"/>
                  <a:gd name="connsiteY0" fmla="*/ 0 h 12767"/>
                  <a:gd name="connsiteX1" fmla="*/ 6390 w 21086"/>
                  <a:gd name="connsiteY1" fmla="*/ 0 h 12767"/>
                  <a:gd name="connsiteX2" fmla="*/ 0 w 21086"/>
                  <a:gd name="connsiteY2" fmla="*/ 6384 h 12767"/>
                  <a:gd name="connsiteX3" fmla="*/ 6390 w 21086"/>
                  <a:gd name="connsiteY3" fmla="*/ 12768 h 12767"/>
                  <a:gd name="connsiteX4" fmla="*/ 14697 w 21086"/>
                  <a:gd name="connsiteY4" fmla="*/ 12768 h 12767"/>
                  <a:gd name="connsiteX5" fmla="*/ 21087 w 21086"/>
                  <a:gd name="connsiteY5" fmla="*/ 6384 h 12767"/>
                  <a:gd name="connsiteX6" fmla="*/ 14697 w 21086"/>
                  <a:gd name="connsiteY6" fmla="*/ 0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6" h="12767">
                    <a:moveTo>
                      <a:pt x="14697" y="0"/>
                    </a:moveTo>
                    <a:lnTo>
                      <a:pt x="6390" y="0"/>
                    </a:lnTo>
                    <a:cubicBezTo>
                      <a:pt x="2556" y="0"/>
                      <a:pt x="0" y="2554"/>
                      <a:pt x="0" y="6384"/>
                    </a:cubicBezTo>
                    <a:cubicBezTo>
                      <a:pt x="0" y="10215"/>
                      <a:pt x="2556" y="12768"/>
                      <a:pt x="6390" y="12768"/>
                    </a:cubicBezTo>
                    <a:lnTo>
                      <a:pt x="14697" y="12768"/>
                    </a:lnTo>
                    <a:cubicBezTo>
                      <a:pt x="18531" y="12768"/>
                      <a:pt x="21087" y="10215"/>
                      <a:pt x="21087" y="6384"/>
                    </a:cubicBezTo>
                    <a:cubicBezTo>
                      <a:pt x="21087" y="2554"/>
                      <a:pt x="18531" y="0"/>
                      <a:pt x="14697" y="0"/>
                    </a:cubicBezTo>
                    <a:close/>
                  </a:path>
                </a:pathLst>
              </a:custGeom>
              <a:grpFill/>
              <a:ln w="6390" cap="flat">
                <a:noFill/>
                <a:prstDash val="solid"/>
                <a:miter/>
              </a:ln>
            </p:spPr>
            <p:txBody>
              <a:bodyPr rtlCol="0" anchor="ctr"/>
              <a:lstStyle/>
              <a:p>
                <a:endParaRPr lang="en-US" sz="1600">
                  <a:latin typeface="Arial" panose="020B0604020202020204" pitchFamily="34" charset="0"/>
                  <a:cs typeface="Arial" panose="020B0604020202020204" pitchFamily="34" charset="0"/>
                </a:endParaRPr>
              </a:p>
            </p:txBody>
          </p:sp>
          <p:sp>
            <p:nvSpPr>
              <p:cNvPr id="61" name="Graphic 4">
                <a:extLst>
                  <a:ext uri="{FF2B5EF4-FFF2-40B4-BE49-F238E27FC236}">
                    <a16:creationId xmlns:a16="http://schemas.microsoft.com/office/drawing/2014/main" id="{3CA4A5ED-A1DD-4396-7092-E75AA93F380B}"/>
                  </a:ext>
                </a:extLst>
              </p:cNvPr>
              <p:cNvSpPr/>
              <p:nvPr/>
            </p:nvSpPr>
            <p:spPr>
              <a:xfrm>
                <a:off x="8709505" y="3215174"/>
                <a:ext cx="40609" cy="24513"/>
              </a:xfrm>
              <a:custGeom>
                <a:avLst/>
                <a:gdLst>
                  <a:gd name="connsiteX0" fmla="*/ 14697 w 21086"/>
                  <a:gd name="connsiteY0" fmla="*/ 0 h 12767"/>
                  <a:gd name="connsiteX1" fmla="*/ 6390 w 21086"/>
                  <a:gd name="connsiteY1" fmla="*/ 0 h 12767"/>
                  <a:gd name="connsiteX2" fmla="*/ 0 w 21086"/>
                  <a:gd name="connsiteY2" fmla="*/ 6384 h 12767"/>
                  <a:gd name="connsiteX3" fmla="*/ 6390 w 21086"/>
                  <a:gd name="connsiteY3" fmla="*/ 12768 h 12767"/>
                  <a:gd name="connsiteX4" fmla="*/ 14697 w 21086"/>
                  <a:gd name="connsiteY4" fmla="*/ 12768 h 12767"/>
                  <a:gd name="connsiteX5" fmla="*/ 21087 w 21086"/>
                  <a:gd name="connsiteY5" fmla="*/ 6384 h 12767"/>
                  <a:gd name="connsiteX6" fmla="*/ 14697 w 21086"/>
                  <a:gd name="connsiteY6" fmla="*/ 0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6" h="12767">
                    <a:moveTo>
                      <a:pt x="14697" y="0"/>
                    </a:moveTo>
                    <a:lnTo>
                      <a:pt x="6390" y="0"/>
                    </a:lnTo>
                    <a:cubicBezTo>
                      <a:pt x="2556" y="0"/>
                      <a:pt x="0" y="2554"/>
                      <a:pt x="0" y="6384"/>
                    </a:cubicBezTo>
                    <a:cubicBezTo>
                      <a:pt x="0" y="10215"/>
                      <a:pt x="2556" y="12768"/>
                      <a:pt x="6390" y="12768"/>
                    </a:cubicBezTo>
                    <a:lnTo>
                      <a:pt x="14697" y="12768"/>
                    </a:lnTo>
                    <a:cubicBezTo>
                      <a:pt x="18531" y="12768"/>
                      <a:pt x="21087" y="10215"/>
                      <a:pt x="21087" y="6384"/>
                    </a:cubicBezTo>
                    <a:cubicBezTo>
                      <a:pt x="21087" y="2554"/>
                      <a:pt x="17892" y="0"/>
                      <a:pt x="14697" y="0"/>
                    </a:cubicBezTo>
                    <a:close/>
                  </a:path>
                </a:pathLst>
              </a:custGeom>
              <a:grpFill/>
              <a:ln w="6390" cap="flat">
                <a:noFill/>
                <a:prstDash val="solid"/>
                <a:miter/>
              </a:ln>
            </p:spPr>
            <p:txBody>
              <a:bodyPr rtlCol="0" anchor="ctr"/>
              <a:lstStyle/>
              <a:p>
                <a:endParaRPr lang="en-US" sz="1600">
                  <a:latin typeface="Arial" panose="020B0604020202020204" pitchFamily="34" charset="0"/>
                  <a:cs typeface="Arial" panose="020B0604020202020204" pitchFamily="34" charset="0"/>
                </a:endParaRPr>
              </a:p>
            </p:txBody>
          </p:sp>
        </p:grpSp>
      </p:grpSp>
      <p:sp>
        <p:nvSpPr>
          <p:cNvPr id="62" name="TextBox 61">
            <a:extLst>
              <a:ext uri="{FF2B5EF4-FFF2-40B4-BE49-F238E27FC236}">
                <a16:creationId xmlns:a16="http://schemas.microsoft.com/office/drawing/2014/main" id="{BC7685D2-CC5F-5F35-2B1B-65410BCAB381}"/>
              </a:ext>
              <a:ext uri="{C183D7F6-B498-43B3-948B-1728B52AA6E4}">
                <adec:decorative xmlns:adec="http://schemas.microsoft.com/office/drawing/2017/decorative" val="1"/>
              </a:ext>
            </a:extLst>
          </p:cNvPr>
          <p:cNvSpPr txBox="1"/>
          <p:nvPr/>
        </p:nvSpPr>
        <p:spPr>
          <a:xfrm>
            <a:off x="3017520" y="6443054"/>
            <a:ext cx="5860026" cy="215444"/>
          </a:xfrm>
          <a:prstGeom prst="rect">
            <a:avLst/>
          </a:prstGeom>
          <a:noFill/>
        </p:spPr>
        <p:txBody>
          <a:bodyPr wrap="square" rtlCol="0">
            <a:spAutoFit/>
          </a:bodyPr>
          <a:lstStyle/>
          <a:p>
            <a:r>
              <a:rPr lang="en-US" sz="800">
                <a:latin typeface="Arial" panose="020B0604020202020204" pitchFamily="34" charset="0"/>
                <a:cs typeface="Arial" panose="020B0604020202020204" pitchFamily="34" charset="0"/>
                <a:hlinkClick r:id="rId3"/>
              </a:rPr>
              <a:t>https://www.nytimes.com/2021/06/23/technology/personaltech/hybrid-workplace-tech-tools.html</a:t>
            </a:r>
            <a:r>
              <a:rPr lang="en-US" sz="800">
                <a:latin typeface="Arial" panose="020B0604020202020204" pitchFamily="34" charset="0"/>
                <a:cs typeface="Arial" panose="020B0604020202020204" pitchFamily="34" charset="0"/>
              </a:rPr>
              <a:t> </a:t>
            </a:r>
          </a:p>
        </p:txBody>
      </p:sp>
      <p:pic>
        <p:nvPicPr>
          <p:cNvPr id="63" name="object 3">
            <a:extLst>
              <a:ext uri="{FF2B5EF4-FFF2-40B4-BE49-F238E27FC236}">
                <a16:creationId xmlns:a16="http://schemas.microsoft.com/office/drawing/2014/main" id="{451DD453-3270-3BB9-EDA6-0E649AD8F782}"/>
              </a:ext>
              <a:ext uri="{C183D7F6-B498-43B3-948B-1728B52AA6E4}">
                <adec:decorative xmlns:adec="http://schemas.microsoft.com/office/drawing/2017/decorative" val="1"/>
              </a:ext>
            </a:extLst>
          </p:cNvPr>
          <p:cNvPicPr/>
          <p:nvPr/>
        </p:nvPicPr>
        <p:blipFill>
          <a:blip r:embed="rId4"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907064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FA06D6F1-8BCE-A150-A06D-2AF86F50E107}"/>
              </a:ext>
            </a:extLst>
          </p:cNvPr>
          <p:cNvSpPr txBox="1">
            <a:spLocks noGrp="1"/>
          </p:cNvSpPr>
          <p:nvPr>
            <p:ph type="title" idx="4294967295"/>
          </p:nvPr>
        </p:nvSpPr>
        <p:spPr>
          <a:xfrm>
            <a:off x="4469363" y="41710"/>
            <a:ext cx="7636241" cy="570107"/>
          </a:xfrm>
          <a:prstGeom prst="rect">
            <a:avLst/>
          </a:prstGeom>
          <a:noFill/>
          <a:ln>
            <a:noFill/>
            <a:prstDash/>
          </a:ln>
          <a:effectLst/>
        </p:spPr>
        <p:txBody>
          <a:bodyPr rot="0" spcFirstLastPara="0" vertOverflow="overflow" horzOverflow="overflow" vert="horz" wrap="square" lIns="0" tIns="198833" rIns="0" bIns="0" numCol="1" spcCol="0" rtlCol="0" fromWordArt="0" anchor="t" anchorCtr="0" forceAA="0" compatLnSpc="1">
            <a:prstTxWarp prst="textNoShape">
              <a:avLst/>
            </a:prstTxWarp>
            <a:spAutoFit/>
          </a:bodyPr>
          <a:lstStyle>
            <a:lvl1pPr>
              <a:defRPr sz="2400" b="1" i="0">
                <a:solidFill>
                  <a:srgbClr val="F1F1F1"/>
                </a:solidFill>
                <a:latin typeface="Arial"/>
                <a:ea typeface="+mj-ea"/>
                <a:cs typeface="Arial"/>
              </a:defRPr>
            </a:lvl1pPr>
          </a:lstStyle>
          <a:p>
            <a:pPr marL="1371600" marR="0" lvl="0" indent="0" algn="r" defTabSz="914400" rtl="0" eaLnBrk="1" fontAlgn="auto" latinLnBrk="0" hangingPunct="1">
              <a:lnSpc>
                <a:spcPct val="100000"/>
              </a:lnSpc>
              <a:spcBef>
                <a:spcPts val="100"/>
              </a:spcBef>
              <a:spcAft>
                <a:spcPts val="0"/>
              </a:spcAft>
              <a:buClrTx/>
              <a:buSzTx/>
              <a:buFontTx/>
              <a:buNone/>
              <a:tabLst/>
              <a:defRPr/>
            </a:pPr>
            <a:r>
              <a:rPr kumimoji="0" lang="en-US" sz="2400" b="1" i="0" u="none" strike="noStrike" kern="0" cap="none" spc="-10" normalizeH="0" baseline="0" noProof="0" dirty="0">
                <a:ln>
                  <a:noFill/>
                </a:ln>
                <a:solidFill>
                  <a:srgbClr val="F1F1F1"/>
                </a:solidFill>
                <a:effectLst/>
                <a:uLnTx/>
                <a:uFillTx/>
                <a:latin typeface="Arial Black" panose="020B0A04020102020204" pitchFamily="34" charset="0"/>
                <a:ea typeface="+mj-ea"/>
                <a:cs typeface="Arial"/>
              </a:rPr>
              <a:t>Combat Burnout with Scheduling</a:t>
            </a:r>
          </a:p>
        </p:txBody>
      </p:sp>
      <p:sp>
        <p:nvSpPr>
          <p:cNvPr id="9" name="object 10">
            <a:extLst>
              <a:ext uri="{FF2B5EF4-FFF2-40B4-BE49-F238E27FC236}">
                <a16:creationId xmlns:a16="http://schemas.microsoft.com/office/drawing/2014/main" id="{D1A7D5FC-6E6E-5C2F-6CE8-B42B96F6552D}"/>
              </a:ext>
            </a:extLst>
          </p:cNvPr>
          <p:cNvSpPr txBox="1"/>
          <p:nvPr/>
        </p:nvSpPr>
        <p:spPr>
          <a:xfrm>
            <a:off x="253975" y="1067837"/>
            <a:ext cx="11867859" cy="518091"/>
          </a:xfrm>
          <a:prstGeom prst="rect">
            <a:avLst/>
          </a:prstGeom>
        </p:spPr>
        <p:txBody>
          <a:bodyPr vert="horz" wrap="square" lIns="0" tIns="12700" rIns="0" bIns="0" rtlCol="0">
            <a:spAutoFit/>
          </a:bodyPr>
          <a:lstStyle/>
          <a:p>
            <a:pPr marL="12700" marR="5080">
              <a:spcBef>
                <a:spcPts val="100"/>
              </a:spcBef>
              <a:defRPr/>
            </a:pPr>
            <a:r>
              <a:rPr lang="en-US" sz="1600" b="1" spc="0">
                <a:solidFill>
                  <a:prstClr val="black"/>
                </a:solidFill>
                <a:latin typeface="Arial" panose="020B0604020202020204" pitchFamily="34" charset="0"/>
                <a:cs typeface="Arial" panose="020B0604020202020204" pitchFamily="34" charset="0"/>
              </a:rPr>
              <a:t>Alleviate</a:t>
            </a:r>
            <a:r>
              <a:rPr kumimoji="0" lang="en-US"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your symptoms of chronic stress and reverse the effects by following the research-proven </a:t>
            </a:r>
          </a:p>
          <a:p>
            <a:pPr marL="12700" marR="5080" algn="ctr">
              <a:spcBef>
                <a:spcPts val="100"/>
              </a:spcBef>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3M system which includes micro, </a:t>
            </a:r>
            <a:r>
              <a:rPr kumimoji="0" lang="en-US" sz="1600" b="1"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meso</a:t>
            </a:r>
            <a:r>
              <a:rPr kumimoji="0" lang="en-US"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and macro breaks.</a:t>
            </a:r>
          </a:p>
        </p:txBody>
      </p:sp>
      <p:cxnSp>
        <p:nvCxnSpPr>
          <p:cNvPr id="3" name="Straight Connector 2">
            <a:extLst>
              <a:ext uri="{FF2B5EF4-FFF2-40B4-BE49-F238E27FC236}">
                <a16:creationId xmlns:a16="http://schemas.microsoft.com/office/drawing/2014/main" id="{0261C979-1A35-3262-D907-7B4F830CF340}"/>
              </a:ext>
              <a:ext uri="{C183D7F6-B498-43B3-948B-1728B52AA6E4}">
                <adec:decorative xmlns:adec="http://schemas.microsoft.com/office/drawing/2017/decorative" val="1"/>
              </a:ext>
            </a:extLst>
          </p:cNvPr>
          <p:cNvCxnSpPr/>
          <p:nvPr/>
        </p:nvCxnSpPr>
        <p:spPr>
          <a:xfrm>
            <a:off x="1261270" y="2013111"/>
            <a:ext cx="2269583" cy="0"/>
          </a:xfrm>
          <a:prstGeom prst="line">
            <a:avLst/>
          </a:prstGeom>
          <a:noFill/>
          <a:ln w="19050" cap="flat" cmpd="sng" algn="ctr">
            <a:solidFill>
              <a:schemeClr val="tx1"/>
            </a:solidFill>
            <a:prstDash val="solid"/>
          </a:ln>
          <a:effectLst/>
        </p:spPr>
      </p:cxnSp>
      <p:sp>
        <p:nvSpPr>
          <p:cNvPr id="2" name="Text Placeholder 4">
            <a:extLst>
              <a:ext uri="{FF2B5EF4-FFF2-40B4-BE49-F238E27FC236}">
                <a16:creationId xmlns:a16="http://schemas.microsoft.com/office/drawing/2014/main" id="{BBE60279-DD40-5516-E4F7-5699FCF09CC7}"/>
              </a:ext>
            </a:extLst>
          </p:cNvPr>
          <p:cNvSpPr txBox="1">
            <a:spLocks/>
          </p:cNvSpPr>
          <p:nvPr/>
        </p:nvSpPr>
        <p:spPr bwMode="gray">
          <a:xfrm>
            <a:off x="1168035" y="1938588"/>
            <a:ext cx="2394938" cy="651654"/>
          </a:xfrm>
          <a:prstGeom prst="rect">
            <a:avLst/>
          </a:prstGeom>
          <a:noFill/>
        </p:spPr>
        <p:txBody>
          <a:bodyPr vert="horz" lIns="0" tIns="0" rIns="0" bIns="0" rtlCol="0" anchor="ctr">
            <a:noAutofit/>
          </a:bodyPr>
          <a:lstStyle>
            <a:lvl1pPr marL="0" indent="0" algn="l" defTabSz="914400" rtl="0" eaLnBrk="1" latinLnBrk="0" hangingPunct="1">
              <a:spcBef>
                <a:spcPts val="1200"/>
              </a:spcBef>
              <a:buSzPct val="100000"/>
              <a:buFont typeface="Arial" panose="020B0604020202020204" pitchFamily="34" charset="0"/>
              <a:buNone/>
              <a:defRPr sz="1800" b="0" kern="1200">
                <a:solidFill>
                  <a:schemeClr val="tx2"/>
                </a:solidFill>
                <a:latin typeface="+mn-lt"/>
                <a:ea typeface="+mn-ea"/>
                <a:cs typeface="+mn-cs"/>
              </a:defRPr>
            </a:lvl1pPr>
            <a:lvl2pPr marL="203200" indent="-203200" algn="l" defTabSz="914400" rtl="0" eaLnBrk="1" latinLnBrk="0" hangingPunct="1">
              <a:spcBef>
                <a:spcPts val="600"/>
              </a:spcBef>
              <a:buClrTx/>
              <a:buSzPct val="100000"/>
              <a:buFont typeface="Arial"/>
              <a:buChar char="•"/>
              <a:defRPr lang="en-US" sz="1800" kern="1200" dirty="0" smtClean="0">
                <a:solidFill>
                  <a:schemeClr val="tx2"/>
                </a:solidFill>
                <a:latin typeface="+mn-lt"/>
                <a:ea typeface="+mn-ea"/>
                <a:cs typeface="+mn-cs"/>
              </a:defRPr>
            </a:lvl2pPr>
            <a:lvl3pPr marL="431800" indent="-203200" algn="l" defTabSz="914400" rtl="0" eaLnBrk="1" latinLnBrk="0" hangingPunct="1">
              <a:spcBef>
                <a:spcPts val="600"/>
              </a:spcBef>
              <a:buClrTx/>
              <a:buSzPct val="100000"/>
              <a:buFont typeface="Arial"/>
              <a:buChar char="−"/>
              <a:defRPr lang="en-US" sz="1800" kern="1200" dirty="0" smtClean="0">
                <a:solidFill>
                  <a:schemeClr val="tx2"/>
                </a:solidFill>
                <a:latin typeface="+mn-lt"/>
                <a:ea typeface="+mn-ea"/>
                <a:cs typeface="+mn-cs"/>
              </a:defRPr>
            </a:lvl3pPr>
            <a:lvl4pPr marL="660400" indent="-203200" algn="l" defTabSz="914400" rtl="0" eaLnBrk="1" latinLnBrk="0" hangingPunct="1">
              <a:spcBef>
                <a:spcPts val="600"/>
              </a:spcBef>
              <a:buClrTx/>
              <a:buSzPct val="100000"/>
              <a:buFont typeface="Arial"/>
              <a:buChar char="◦"/>
              <a:defRPr lang="en-US" sz="1600" kern="1200" baseline="0" dirty="0" smtClean="0">
                <a:solidFill>
                  <a:schemeClr val="tx2"/>
                </a:solidFill>
                <a:latin typeface="+mn-lt"/>
                <a:ea typeface="+mn-ea"/>
                <a:cs typeface="+mn-cs"/>
              </a:defRPr>
            </a:lvl4pPr>
            <a:lvl5pPr marL="889000" indent="-203200" algn="l" defTabSz="798513" rtl="0" eaLnBrk="1" latinLnBrk="0" hangingPunct="1">
              <a:spcBef>
                <a:spcPts val="600"/>
              </a:spcBef>
              <a:buClrTx/>
              <a:buSzPct val="100000"/>
              <a:buFont typeface="Arial"/>
              <a:buChar char="−"/>
              <a:tabLst/>
              <a:defRPr lang="en-US" sz="1600" kern="1200" baseline="0" dirty="0" smtClean="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570860" rtl="0" eaLnBrk="1" fontAlgn="auto" latinLnBrk="0" hangingPunct="1">
              <a:lnSpc>
                <a:spcPct val="120000"/>
              </a:lnSpc>
              <a:spcBef>
                <a:spcPts val="0"/>
              </a:spcBef>
              <a:spcAft>
                <a:spcPts val="0"/>
              </a:spcAft>
              <a:buClrTx/>
              <a:buSzPct val="100000"/>
              <a:buFont typeface="Arial" panose="020B0604020202020204" pitchFamily="34" charset="0"/>
              <a:buNone/>
              <a:tabLst/>
              <a:defRPr/>
            </a:pPr>
            <a:r>
              <a:rPr kumimoji="0" lang="en-US" sz="1600" b="1" i="0" u="none" strike="noStrike" kern="600" cap="none" spc="0" normalizeH="0" baseline="0" noProof="0">
                <a:ln>
                  <a:noFill/>
                </a:ln>
                <a:solidFill>
                  <a:srgbClr val="1E1E1E"/>
                </a:solidFill>
                <a:effectLst/>
                <a:uLnTx/>
                <a:uFillTx/>
                <a:latin typeface="Arial" panose="020B0604020202020204" pitchFamily="34" charset="0"/>
                <a:ea typeface="Verdana" panose="020B0604030504040204" pitchFamily="34" charset="0"/>
                <a:cs typeface="Arial" panose="020B0604020202020204" pitchFamily="34" charset="0"/>
              </a:rPr>
              <a:t>Micro Breaks</a:t>
            </a:r>
          </a:p>
        </p:txBody>
      </p:sp>
      <p:cxnSp>
        <p:nvCxnSpPr>
          <p:cNvPr id="4" name="Straight Connector 3">
            <a:extLst>
              <a:ext uri="{FF2B5EF4-FFF2-40B4-BE49-F238E27FC236}">
                <a16:creationId xmlns:a16="http://schemas.microsoft.com/office/drawing/2014/main" id="{9482045D-7BA3-2634-3EB4-54E6DCE14C2F}"/>
              </a:ext>
              <a:ext uri="{C183D7F6-B498-43B3-948B-1728B52AA6E4}">
                <adec:decorative xmlns:adec="http://schemas.microsoft.com/office/drawing/2017/decorative" val="1"/>
              </a:ext>
            </a:extLst>
          </p:cNvPr>
          <p:cNvCxnSpPr/>
          <p:nvPr/>
        </p:nvCxnSpPr>
        <p:spPr>
          <a:xfrm>
            <a:off x="1261270" y="2509883"/>
            <a:ext cx="2269583" cy="0"/>
          </a:xfrm>
          <a:prstGeom prst="line">
            <a:avLst/>
          </a:prstGeom>
          <a:noFill/>
          <a:ln w="19050" cap="flat" cmpd="sng" algn="ctr">
            <a:solidFill>
              <a:schemeClr val="tx1"/>
            </a:solidFill>
            <a:prstDash val="solid"/>
          </a:ln>
          <a:effectLst/>
        </p:spPr>
      </p:cxnSp>
      <p:sp>
        <p:nvSpPr>
          <p:cNvPr id="5" name="Rectangle 4">
            <a:extLst>
              <a:ext uri="{FF2B5EF4-FFF2-40B4-BE49-F238E27FC236}">
                <a16:creationId xmlns:a16="http://schemas.microsoft.com/office/drawing/2014/main" id="{40E3DC42-6D64-7D45-AEA0-0A4CA7D0E4B6}"/>
              </a:ext>
            </a:extLst>
          </p:cNvPr>
          <p:cNvSpPr/>
          <p:nvPr/>
        </p:nvSpPr>
        <p:spPr>
          <a:xfrm>
            <a:off x="1040730" y="2785677"/>
            <a:ext cx="2772509" cy="1685461"/>
          </a:xfrm>
          <a:prstGeom prst="rect">
            <a:avLst/>
          </a:prstGeom>
        </p:spPr>
        <p:txBody>
          <a:bodyPr wrap="square" lIns="57086" tIns="28543" rIns="57086" bIns="28543">
            <a:spAutoFit/>
          </a:bodyPr>
          <a:lstStyle/>
          <a:p>
            <a:pPr marL="0" marR="0" lvl="0" indent="0" algn="ctr" defTabSz="570860" rtl="0" eaLnBrk="1" fontAlgn="auto" latinLnBrk="0" hangingPunct="1">
              <a:lnSpc>
                <a:spcPct val="150000"/>
              </a:lnSpc>
              <a:spcBef>
                <a:spcPts val="0"/>
              </a:spcBef>
              <a:spcAft>
                <a:spcPts val="1200"/>
              </a:spcAft>
              <a:buClrTx/>
              <a:buSzTx/>
              <a:buFontTx/>
              <a:buNone/>
              <a:tabLst/>
              <a:defRPr/>
            </a:pPr>
            <a:r>
              <a:rPr kumimoji="0" lang="en-US" sz="1200" b="0" u="none" strike="noStrike" kern="1200" cap="none" spc="0" normalizeH="0" baseline="0" noProof="0">
                <a:ln>
                  <a:noFill/>
                </a:ln>
                <a:solidFill>
                  <a:srgbClr val="1E1E1E"/>
                </a:solidFill>
                <a:effectLst/>
                <a:uLnTx/>
                <a:uFillTx/>
                <a:latin typeface="Arial" panose="020B0604020202020204" pitchFamily="34" charset="0"/>
                <a:ea typeface="Verdana" panose="020B0604030504040204" pitchFamily="34" charset="0"/>
                <a:cs typeface="Arial" panose="020B0604020202020204" pitchFamily="34" charset="0"/>
              </a:rPr>
              <a:t>Daily</a:t>
            </a:r>
            <a:r>
              <a:rPr lang="en-US" sz="1200">
                <a:solidFill>
                  <a:srgbClr val="1E1E1E"/>
                </a:solidFill>
                <a:latin typeface="Arial" panose="020B0604020202020204" pitchFamily="34" charset="0"/>
                <a:ea typeface="Verdana" panose="020B0604030504040204" pitchFamily="34" charset="0"/>
                <a:cs typeface="Arial" panose="020B0604020202020204" pitchFamily="34" charset="0"/>
              </a:rPr>
              <a:t> </a:t>
            </a:r>
            <a:r>
              <a:rPr kumimoji="0" lang="en-US" sz="1200" b="0" u="none" strike="noStrike" kern="1200" cap="none" spc="0" normalizeH="0" baseline="0" noProof="0">
                <a:ln>
                  <a:noFill/>
                </a:ln>
                <a:solidFill>
                  <a:srgbClr val="1E1E1E"/>
                </a:solidFill>
                <a:effectLst/>
                <a:uLnTx/>
                <a:uFillTx/>
                <a:latin typeface="Arial" panose="020B0604020202020204" pitchFamily="34" charset="0"/>
                <a:ea typeface="Verdana" panose="020B0604030504040204" pitchFamily="34" charset="0"/>
                <a:cs typeface="Arial" panose="020B0604020202020204" pitchFamily="34" charset="0"/>
              </a:rPr>
              <a:t>micro breaks can help you refocus. Micro breaks consist of taking active rest breaks multiple times a day. A few ways to spend a micro break include meditating, taking a shower, or going for a short walk. </a:t>
            </a:r>
          </a:p>
        </p:txBody>
      </p:sp>
      <p:cxnSp>
        <p:nvCxnSpPr>
          <p:cNvPr id="16" name="Straight Connector 15">
            <a:extLst>
              <a:ext uri="{FF2B5EF4-FFF2-40B4-BE49-F238E27FC236}">
                <a16:creationId xmlns:a16="http://schemas.microsoft.com/office/drawing/2014/main" id="{D9DC25AC-A72D-C0F7-DD36-DA429EE898B2}"/>
              </a:ext>
              <a:ext uri="{C183D7F6-B498-43B3-948B-1728B52AA6E4}">
                <adec:decorative xmlns:adec="http://schemas.microsoft.com/office/drawing/2017/decorative" val="1"/>
              </a:ext>
            </a:extLst>
          </p:cNvPr>
          <p:cNvCxnSpPr>
            <a:cxnSpLocks/>
          </p:cNvCxnSpPr>
          <p:nvPr/>
        </p:nvCxnSpPr>
        <p:spPr>
          <a:xfrm>
            <a:off x="4190828" y="1823654"/>
            <a:ext cx="0" cy="385652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B3D2712-3A07-C6A7-197F-97BC36AFD869}"/>
              </a:ext>
              <a:ext uri="{C183D7F6-B498-43B3-948B-1728B52AA6E4}">
                <adec:decorative xmlns:adec="http://schemas.microsoft.com/office/drawing/2017/decorative" val="1"/>
              </a:ext>
            </a:extLst>
          </p:cNvPr>
          <p:cNvCxnSpPr/>
          <p:nvPr/>
        </p:nvCxnSpPr>
        <p:spPr>
          <a:xfrm>
            <a:off x="4877136" y="2013111"/>
            <a:ext cx="2269583" cy="0"/>
          </a:xfrm>
          <a:prstGeom prst="line">
            <a:avLst/>
          </a:prstGeom>
          <a:noFill/>
          <a:ln w="19050" cap="flat" cmpd="sng" algn="ctr">
            <a:solidFill>
              <a:schemeClr val="tx1"/>
            </a:solidFill>
            <a:prstDash val="solid"/>
          </a:ln>
          <a:effectLst/>
        </p:spPr>
      </p:cxnSp>
      <p:sp>
        <p:nvSpPr>
          <p:cNvPr id="6" name="Text Placeholder 4">
            <a:extLst>
              <a:ext uri="{FF2B5EF4-FFF2-40B4-BE49-F238E27FC236}">
                <a16:creationId xmlns:a16="http://schemas.microsoft.com/office/drawing/2014/main" id="{AE44F4CB-DA62-A40D-425D-C8DD30433F64}"/>
              </a:ext>
            </a:extLst>
          </p:cNvPr>
          <p:cNvSpPr txBox="1">
            <a:spLocks/>
          </p:cNvSpPr>
          <p:nvPr/>
        </p:nvSpPr>
        <p:spPr bwMode="gray">
          <a:xfrm>
            <a:off x="4928698" y="1938588"/>
            <a:ext cx="2160383" cy="651654"/>
          </a:xfrm>
          <a:prstGeom prst="rect">
            <a:avLst/>
          </a:prstGeom>
          <a:noFill/>
        </p:spPr>
        <p:txBody>
          <a:bodyPr vert="horz" lIns="0" tIns="0" rIns="0" bIns="0" rtlCol="0" anchor="ctr">
            <a:noAutofit/>
          </a:bodyPr>
          <a:lstStyle>
            <a:lvl1pPr marL="0" indent="0" algn="l" defTabSz="914400" rtl="0" eaLnBrk="1" latinLnBrk="0" hangingPunct="1">
              <a:spcBef>
                <a:spcPts val="1200"/>
              </a:spcBef>
              <a:buSzPct val="100000"/>
              <a:buFont typeface="Arial" panose="020B0604020202020204" pitchFamily="34" charset="0"/>
              <a:buNone/>
              <a:defRPr sz="1800" b="0" kern="1200">
                <a:solidFill>
                  <a:schemeClr val="tx2"/>
                </a:solidFill>
                <a:latin typeface="+mn-lt"/>
                <a:ea typeface="+mn-ea"/>
                <a:cs typeface="+mn-cs"/>
              </a:defRPr>
            </a:lvl1pPr>
            <a:lvl2pPr marL="203200" indent="-203200" algn="l" defTabSz="914400" rtl="0" eaLnBrk="1" latinLnBrk="0" hangingPunct="1">
              <a:spcBef>
                <a:spcPts val="600"/>
              </a:spcBef>
              <a:buClrTx/>
              <a:buSzPct val="100000"/>
              <a:buFont typeface="Arial"/>
              <a:buChar char="•"/>
              <a:defRPr lang="en-US" sz="1800" kern="1200" dirty="0" smtClean="0">
                <a:solidFill>
                  <a:schemeClr val="tx2"/>
                </a:solidFill>
                <a:latin typeface="+mn-lt"/>
                <a:ea typeface="+mn-ea"/>
                <a:cs typeface="+mn-cs"/>
              </a:defRPr>
            </a:lvl2pPr>
            <a:lvl3pPr marL="431800" indent="-203200" algn="l" defTabSz="914400" rtl="0" eaLnBrk="1" latinLnBrk="0" hangingPunct="1">
              <a:spcBef>
                <a:spcPts val="600"/>
              </a:spcBef>
              <a:buClrTx/>
              <a:buSzPct val="100000"/>
              <a:buFont typeface="Arial"/>
              <a:buChar char="−"/>
              <a:defRPr lang="en-US" sz="1800" kern="1200" dirty="0" smtClean="0">
                <a:solidFill>
                  <a:schemeClr val="tx2"/>
                </a:solidFill>
                <a:latin typeface="+mn-lt"/>
                <a:ea typeface="+mn-ea"/>
                <a:cs typeface="+mn-cs"/>
              </a:defRPr>
            </a:lvl3pPr>
            <a:lvl4pPr marL="660400" indent="-203200" algn="l" defTabSz="914400" rtl="0" eaLnBrk="1" latinLnBrk="0" hangingPunct="1">
              <a:spcBef>
                <a:spcPts val="600"/>
              </a:spcBef>
              <a:buClrTx/>
              <a:buSzPct val="100000"/>
              <a:buFont typeface="Arial"/>
              <a:buChar char="◦"/>
              <a:defRPr lang="en-US" sz="1600" kern="1200" baseline="0" dirty="0" smtClean="0">
                <a:solidFill>
                  <a:schemeClr val="tx2"/>
                </a:solidFill>
                <a:latin typeface="+mn-lt"/>
                <a:ea typeface="+mn-ea"/>
                <a:cs typeface="+mn-cs"/>
              </a:defRPr>
            </a:lvl4pPr>
            <a:lvl5pPr marL="889000" indent="-203200" algn="l" defTabSz="798513" rtl="0" eaLnBrk="1" latinLnBrk="0" hangingPunct="1">
              <a:spcBef>
                <a:spcPts val="600"/>
              </a:spcBef>
              <a:buClrTx/>
              <a:buSzPct val="100000"/>
              <a:buFont typeface="Arial"/>
              <a:buChar char="−"/>
              <a:tabLst/>
              <a:defRPr lang="en-US" sz="1600" kern="1200" baseline="0" dirty="0" smtClean="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570860" rtl="0" eaLnBrk="1" fontAlgn="auto" latinLnBrk="0" hangingPunct="1">
              <a:lnSpc>
                <a:spcPct val="120000"/>
              </a:lnSpc>
              <a:spcBef>
                <a:spcPts val="0"/>
              </a:spcBef>
              <a:spcAft>
                <a:spcPts val="0"/>
              </a:spcAft>
              <a:buClrTx/>
              <a:buSzPct val="100000"/>
              <a:buFont typeface="Arial" panose="020B0604020202020204" pitchFamily="34" charset="0"/>
              <a:buNone/>
              <a:tabLst/>
              <a:defRPr/>
            </a:pPr>
            <a:r>
              <a:rPr kumimoji="0" lang="en-US" sz="1600" b="1" i="0" u="none" strike="noStrike" kern="600" cap="none" spc="0" normalizeH="0" baseline="0" noProof="0">
                <a:ln>
                  <a:noFill/>
                </a:ln>
                <a:solidFill>
                  <a:srgbClr val="1E1E1E"/>
                </a:solidFill>
                <a:effectLst/>
                <a:uLnTx/>
                <a:uFillTx/>
                <a:latin typeface="Arial" panose="020B0604020202020204" pitchFamily="34" charset="0"/>
                <a:ea typeface="Verdana" panose="020B0604030504040204" pitchFamily="34" charset="0"/>
                <a:cs typeface="Arial" panose="020B0604020202020204" pitchFamily="34" charset="0"/>
              </a:rPr>
              <a:t>Meso Breaks</a:t>
            </a:r>
          </a:p>
        </p:txBody>
      </p:sp>
      <p:cxnSp>
        <p:nvCxnSpPr>
          <p:cNvPr id="10" name="Straight Connector 9">
            <a:extLst>
              <a:ext uri="{FF2B5EF4-FFF2-40B4-BE49-F238E27FC236}">
                <a16:creationId xmlns:a16="http://schemas.microsoft.com/office/drawing/2014/main" id="{E985972E-656F-95BD-2E13-8AF4C5FBC9E6}"/>
              </a:ext>
              <a:ext uri="{C183D7F6-B498-43B3-948B-1728B52AA6E4}">
                <adec:decorative xmlns:adec="http://schemas.microsoft.com/office/drawing/2017/decorative" val="1"/>
              </a:ext>
            </a:extLst>
          </p:cNvPr>
          <p:cNvCxnSpPr/>
          <p:nvPr/>
        </p:nvCxnSpPr>
        <p:spPr>
          <a:xfrm>
            <a:off x="4877136" y="2509883"/>
            <a:ext cx="2269583" cy="0"/>
          </a:xfrm>
          <a:prstGeom prst="line">
            <a:avLst/>
          </a:prstGeom>
          <a:noFill/>
          <a:ln w="19050" cap="flat" cmpd="sng" algn="ctr">
            <a:solidFill>
              <a:schemeClr val="tx1"/>
            </a:solidFill>
            <a:prstDash val="solid"/>
          </a:ln>
          <a:effectLst/>
        </p:spPr>
      </p:cxnSp>
      <p:sp>
        <p:nvSpPr>
          <p:cNvPr id="11" name="Rectangle 10">
            <a:extLst>
              <a:ext uri="{FF2B5EF4-FFF2-40B4-BE49-F238E27FC236}">
                <a16:creationId xmlns:a16="http://schemas.microsoft.com/office/drawing/2014/main" id="{D68A500C-5519-C78C-E6C5-F8659030F474}"/>
              </a:ext>
            </a:extLst>
          </p:cNvPr>
          <p:cNvSpPr/>
          <p:nvPr/>
        </p:nvSpPr>
        <p:spPr>
          <a:xfrm>
            <a:off x="4469364" y="2785677"/>
            <a:ext cx="3079156" cy="1685461"/>
          </a:xfrm>
          <a:prstGeom prst="rect">
            <a:avLst/>
          </a:prstGeom>
        </p:spPr>
        <p:txBody>
          <a:bodyPr wrap="square" lIns="57086" tIns="28543" rIns="57086" bIns="28543">
            <a:spAutoFit/>
          </a:bodyPr>
          <a:lstStyle/>
          <a:p>
            <a:pPr marL="0" marR="0" lvl="0" indent="0" algn="ctr" defTabSz="570860" rtl="0" eaLnBrk="1" fontAlgn="auto" latinLnBrk="0" hangingPunct="1">
              <a:lnSpc>
                <a:spcPct val="150000"/>
              </a:lnSpc>
              <a:spcBef>
                <a:spcPts val="0"/>
              </a:spcBef>
              <a:spcAft>
                <a:spcPts val="1200"/>
              </a:spcAft>
              <a:buClrTx/>
              <a:buSzTx/>
              <a:buFontTx/>
              <a:buNone/>
              <a:tabLst/>
              <a:defRPr/>
            </a:pPr>
            <a:r>
              <a:rPr kumimoji="0" lang="en-US" sz="1200" b="0" u="none" strike="noStrike" kern="1200" cap="none" spc="0" normalizeH="0" baseline="0" noProof="0" err="1">
                <a:ln>
                  <a:noFill/>
                </a:ln>
                <a:solidFill>
                  <a:srgbClr val="1E1E1E"/>
                </a:solidFill>
                <a:effectLst/>
                <a:uLnTx/>
                <a:uFillTx/>
                <a:latin typeface="Arial" panose="020B0604020202020204" pitchFamily="34" charset="0"/>
                <a:ea typeface="Verdana" panose="020B0604030504040204" pitchFamily="34" charset="0"/>
                <a:cs typeface="Arial" panose="020B0604020202020204" pitchFamily="34" charset="0"/>
              </a:rPr>
              <a:t>Meso</a:t>
            </a:r>
            <a:r>
              <a:rPr kumimoji="0" lang="en-US" sz="1200" b="0" u="none" strike="noStrike" kern="1200" cap="none" spc="0" normalizeH="0" baseline="0" noProof="0">
                <a:ln>
                  <a:noFill/>
                </a:ln>
                <a:solidFill>
                  <a:srgbClr val="1E1E1E"/>
                </a:solidFill>
                <a:effectLst/>
                <a:uLnTx/>
                <a:uFillTx/>
                <a:latin typeface="Arial" panose="020B0604020202020204" pitchFamily="34" charset="0"/>
                <a:ea typeface="Verdana" panose="020B0604030504040204" pitchFamily="34" charset="0"/>
                <a:cs typeface="Arial" panose="020B0604020202020204" pitchFamily="34" charset="0"/>
              </a:rPr>
              <a:t> breaks provide a way to break up the typical work week and allow you to disconnect from work. For a good </a:t>
            </a:r>
            <a:r>
              <a:rPr kumimoji="0" lang="en-US" sz="1200" b="0" u="none" strike="noStrike" kern="1200" cap="none" spc="0" normalizeH="0" baseline="0" noProof="0" err="1">
                <a:ln>
                  <a:noFill/>
                </a:ln>
                <a:solidFill>
                  <a:srgbClr val="1E1E1E"/>
                </a:solidFill>
                <a:effectLst/>
                <a:uLnTx/>
                <a:uFillTx/>
                <a:latin typeface="Arial" panose="020B0604020202020204" pitchFamily="34" charset="0"/>
                <a:ea typeface="Verdana" panose="020B0604030504040204" pitchFamily="34" charset="0"/>
                <a:cs typeface="Arial" panose="020B0604020202020204" pitchFamily="34" charset="0"/>
              </a:rPr>
              <a:t>meso</a:t>
            </a:r>
            <a:r>
              <a:rPr kumimoji="0" lang="en-US" sz="1200" b="0" u="none" strike="noStrike" kern="1200" cap="none" spc="0" normalizeH="0" baseline="0" noProof="0">
                <a:ln>
                  <a:noFill/>
                </a:ln>
                <a:solidFill>
                  <a:srgbClr val="1E1E1E"/>
                </a:solidFill>
                <a:effectLst/>
                <a:uLnTx/>
                <a:uFillTx/>
                <a:latin typeface="Arial" panose="020B0604020202020204" pitchFamily="34" charset="0"/>
                <a:ea typeface="Verdana" panose="020B0604030504040204" pitchFamily="34" charset="0"/>
                <a:cs typeface="Arial" panose="020B0604020202020204" pitchFamily="34" charset="0"/>
              </a:rPr>
              <a:t> break, taking off 1-2 hours per week. </a:t>
            </a:r>
            <a:r>
              <a:rPr kumimoji="0" lang="en-US" sz="1200" b="0" u="none" strike="noStrike" kern="1200" cap="none" spc="0" normalizeH="0" baseline="0" noProof="0" err="1">
                <a:ln>
                  <a:noFill/>
                </a:ln>
                <a:solidFill>
                  <a:srgbClr val="1E1E1E"/>
                </a:solidFill>
                <a:effectLst/>
                <a:uLnTx/>
                <a:uFillTx/>
                <a:latin typeface="Arial" panose="020B0604020202020204" pitchFamily="34" charset="0"/>
                <a:ea typeface="Verdana" panose="020B0604030504040204" pitchFamily="34" charset="0"/>
                <a:cs typeface="Arial" panose="020B0604020202020204" pitchFamily="34" charset="0"/>
              </a:rPr>
              <a:t>Meso</a:t>
            </a:r>
            <a:r>
              <a:rPr kumimoji="0" lang="en-US" sz="1200" b="0" u="none" strike="noStrike" kern="1200" cap="none" spc="0" normalizeH="0" baseline="0" noProof="0">
                <a:ln>
                  <a:noFill/>
                </a:ln>
                <a:solidFill>
                  <a:srgbClr val="1E1E1E"/>
                </a:solidFill>
                <a:effectLst/>
                <a:uLnTx/>
                <a:uFillTx/>
                <a:latin typeface="Arial" panose="020B0604020202020204" pitchFamily="34" charset="0"/>
                <a:ea typeface="Verdana" panose="020B0604030504040204" pitchFamily="34" charset="0"/>
                <a:cs typeface="Arial" panose="020B0604020202020204" pitchFamily="34" charset="0"/>
              </a:rPr>
              <a:t> breaks are perfect for a long walk, seeing friends,</a:t>
            </a:r>
            <a:r>
              <a:rPr lang="en-US" sz="1200">
                <a:solidFill>
                  <a:srgbClr val="1E1E1E"/>
                </a:solidFill>
                <a:latin typeface="Arial" panose="020B0604020202020204" pitchFamily="34" charset="0"/>
                <a:ea typeface="Verdana" panose="020B0604030504040204" pitchFamily="34" charset="0"/>
                <a:cs typeface="Arial" panose="020B0604020202020204" pitchFamily="34" charset="0"/>
              </a:rPr>
              <a:t> or </a:t>
            </a:r>
            <a:r>
              <a:rPr kumimoji="0" lang="en-US" sz="1200" b="0" u="none" strike="noStrike" kern="1200" cap="none" spc="0" normalizeH="0" baseline="0" noProof="0">
                <a:ln>
                  <a:noFill/>
                </a:ln>
                <a:solidFill>
                  <a:srgbClr val="1E1E1E"/>
                </a:solidFill>
                <a:effectLst/>
                <a:uLnTx/>
                <a:uFillTx/>
                <a:latin typeface="Arial" panose="020B0604020202020204" pitchFamily="34" charset="0"/>
                <a:ea typeface="Verdana" panose="020B0604030504040204" pitchFamily="34" charset="0"/>
                <a:cs typeface="Arial" panose="020B0604020202020204" pitchFamily="34" charset="0"/>
              </a:rPr>
              <a:t>spending time on a hobby,.  </a:t>
            </a:r>
          </a:p>
        </p:txBody>
      </p:sp>
      <p:cxnSp>
        <p:nvCxnSpPr>
          <p:cNvPr id="17" name="Straight Connector 16">
            <a:extLst>
              <a:ext uri="{FF2B5EF4-FFF2-40B4-BE49-F238E27FC236}">
                <a16:creationId xmlns:a16="http://schemas.microsoft.com/office/drawing/2014/main" id="{BA86CBB2-83B4-F497-660C-25A70F3E48D6}"/>
              </a:ext>
              <a:ext uri="{C183D7F6-B498-43B3-948B-1728B52AA6E4}">
                <adec:decorative xmlns:adec="http://schemas.microsoft.com/office/drawing/2017/decorative" val="1"/>
              </a:ext>
            </a:extLst>
          </p:cNvPr>
          <p:cNvCxnSpPr>
            <a:cxnSpLocks/>
          </p:cNvCxnSpPr>
          <p:nvPr/>
        </p:nvCxnSpPr>
        <p:spPr>
          <a:xfrm>
            <a:off x="7926116" y="1840873"/>
            <a:ext cx="0" cy="385652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003893-3FDB-C8E3-A33B-6ABCE6AC5167}"/>
              </a:ext>
              <a:ext uri="{C183D7F6-B498-43B3-948B-1728B52AA6E4}">
                <adec:decorative xmlns:adec="http://schemas.microsoft.com/office/drawing/2017/decorative" val="1"/>
              </a:ext>
            </a:extLst>
          </p:cNvPr>
          <p:cNvCxnSpPr/>
          <p:nvPr/>
        </p:nvCxnSpPr>
        <p:spPr>
          <a:xfrm>
            <a:off x="8635451" y="2013111"/>
            <a:ext cx="2269582" cy="0"/>
          </a:xfrm>
          <a:prstGeom prst="line">
            <a:avLst/>
          </a:prstGeom>
          <a:noFill/>
          <a:ln w="19050" cap="flat" cmpd="sng" algn="ctr">
            <a:solidFill>
              <a:schemeClr val="tx1"/>
            </a:solidFill>
            <a:prstDash val="solid"/>
          </a:ln>
          <a:effectLst/>
        </p:spPr>
      </p:cxnSp>
      <p:sp>
        <p:nvSpPr>
          <p:cNvPr id="12" name="Text Placeholder 4">
            <a:extLst>
              <a:ext uri="{FF2B5EF4-FFF2-40B4-BE49-F238E27FC236}">
                <a16:creationId xmlns:a16="http://schemas.microsoft.com/office/drawing/2014/main" id="{68FD7E6E-0195-599E-20A3-78B7BEBEED36}"/>
              </a:ext>
            </a:extLst>
          </p:cNvPr>
          <p:cNvSpPr txBox="1">
            <a:spLocks/>
          </p:cNvSpPr>
          <p:nvPr/>
        </p:nvSpPr>
        <p:spPr bwMode="gray">
          <a:xfrm>
            <a:off x="8394890" y="2048493"/>
            <a:ext cx="2707367" cy="651654"/>
          </a:xfrm>
          <a:prstGeom prst="rect">
            <a:avLst/>
          </a:prstGeom>
          <a:noFill/>
        </p:spPr>
        <p:txBody>
          <a:bodyPr vert="horz" lIns="0" tIns="0" rIns="0" bIns="0" rtlCol="0" anchor="ctr">
            <a:noAutofit/>
          </a:bodyPr>
          <a:lstStyle>
            <a:lvl1pPr marL="0" indent="0" algn="l" defTabSz="914400" rtl="0" eaLnBrk="1" latinLnBrk="0" hangingPunct="1">
              <a:spcBef>
                <a:spcPts val="1200"/>
              </a:spcBef>
              <a:buSzPct val="100000"/>
              <a:buFont typeface="Arial" panose="020B0604020202020204" pitchFamily="34" charset="0"/>
              <a:buNone/>
              <a:defRPr sz="1800" b="0" kern="1200">
                <a:solidFill>
                  <a:schemeClr val="tx2"/>
                </a:solidFill>
                <a:latin typeface="+mn-lt"/>
                <a:ea typeface="+mn-ea"/>
                <a:cs typeface="+mn-cs"/>
              </a:defRPr>
            </a:lvl1pPr>
            <a:lvl2pPr marL="203200" indent="-203200" algn="l" defTabSz="914400" rtl="0" eaLnBrk="1" latinLnBrk="0" hangingPunct="1">
              <a:spcBef>
                <a:spcPts val="600"/>
              </a:spcBef>
              <a:buClrTx/>
              <a:buSzPct val="100000"/>
              <a:buFont typeface="Arial"/>
              <a:buChar char="•"/>
              <a:defRPr lang="en-US" sz="1800" kern="1200" dirty="0" smtClean="0">
                <a:solidFill>
                  <a:schemeClr val="tx2"/>
                </a:solidFill>
                <a:latin typeface="+mn-lt"/>
                <a:ea typeface="+mn-ea"/>
                <a:cs typeface="+mn-cs"/>
              </a:defRPr>
            </a:lvl2pPr>
            <a:lvl3pPr marL="431800" indent="-203200" algn="l" defTabSz="914400" rtl="0" eaLnBrk="1" latinLnBrk="0" hangingPunct="1">
              <a:spcBef>
                <a:spcPts val="600"/>
              </a:spcBef>
              <a:buClrTx/>
              <a:buSzPct val="100000"/>
              <a:buFont typeface="Arial"/>
              <a:buChar char="−"/>
              <a:defRPr lang="en-US" sz="1800" kern="1200" dirty="0" smtClean="0">
                <a:solidFill>
                  <a:schemeClr val="tx2"/>
                </a:solidFill>
                <a:latin typeface="+mn-lt"/>
                <a:ea typeface="+mn-ea"/>
                <a:cs typeface="+mn-cs"/>
              </a:defRPr>
            </a:lvl3pPr>
            <a:lvl4pPr marL="660400" indent="-203200" algn="l" defTabSz="914400" rtl="0" eaLnBrk="1" latinLnBrk="0" hangingPunct="1">
              <a:spcBef>
                <a:spcPts val="600"/>
              </a:spcBef>
              <a:buClrTx/>
              <a:buSzPct val="100000"/>
              <a:buFont typeface="Arial"/>
              <a:buChar char="◦"/>
              <a:defRPr lang="en-US" sz="1600" kern="1200" baseline="0" dirty="0" smtClean="0">
                <a:solidFill>
                  <a:schemeClr val="tx2"/>
                </a:solidFill>
                <a:latin typeface="+mn-lt"/>
                <a:ea typeface="+mn-ea"/>
                <a:cs typeface="+mn-cs"/>
              </a:defRPr>
            </a:lvl4pPr>
            <a:lvl5pPr marL="889000" indent="-203200" algn="l" defTabSz="798513" rtl="0" eaLnBrk="1" latinLnBrk="0" hangingPunct="1">
              <a:spcBef>
                <a:spcPts val="600"/>
              </a:spcBef>
              <a:buClrTx/>
              <a:buSzPct val="100000"/>
              <a:buFont typeface="Arial"/>
              <a:buChar char="−"/>
              <a:tabLst/>
              <a:defRPr lang="en-US" sz="1600" kern="1200" baseline="0" dirty="0" smtClean="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570860" rtl="0" eaLnBrk="1" fontAlgn="auto" latinLnBrk="0" hangingPunct="1">
              <a:lnSpc>
                <a:spcPct val="120000"/>
              </a:lnSpc>
              <a:spcBef>
                <a:spcPts val="0"/>
              </a:spcBef>
              <a:spcAft>
                <a:spcPts val="0"/>
              </a:spcAft>
              <a:buClrTx/>
              <a:buSzPct val="100000"/>
              <a:buFont typeface="Arial" panose="020B0604020202020204" pitchFamily="34" charset="0"/>
              <a:buNone/>
              <a:tabLst/>
              <a:defRPr/>
            </a:pPr>
            <a:r>
              <a:rPr kumimoji="0" lang="en-US" sz="1600" b="1" i="0" u="none" strike="noStrike" kern="600" cap="none" spc="0" normalizeH="0" baseline="0" noProof="0">
                <a:ln>
                  <a:noFill/>
                </a:ln>
                <a:solidFill>
                  <a:srgbClr val="1E1E1E"/>
                </a:solidFill>
                <a:effectLst/>
                <a:uLnTx/>
                <a:uFillTx/>
                <a:latin typeface="Arial" panose="020B0604020202020204" pitchFamily="34" charset="0"/>
                <a:ea typeface="Verdana" panose="020B0604030504040204" pitchFamily="34" charset="0"/>
                <a:cs typeface="Arial" panose="020B0604020202020204" pitchFamily="34" charset="0"/>
              </a:rPr>
              <a:t>Macro Breaks</a:t>
            </a:r>
          </a:p>
          <a:p>
            <a:pPr marL="0" marR="0" lvl="0" indent="0" algn="ctr" defTabSz="570860" rtl="0" eaLnBrk="1" fontAlgn="auto" latinLnBrk="0" hangingPunct="1">
              <a:lnSpc>
                <a:spcPct val="120000"/>
              </a:lnSpc>
              <a:spcBef>
                <a:spcPts val="0"/>
              </a:spcBef>
              <a:spcAft>
                <a:spcPts val="0"/>
              </a:spcAft>
              <a:buClrTx/>
              <a:buSzPct val="100000"/>
              <a:buFont typeface="Arial" panose="020B0604020202020204" pitchFamily="34" charset="0"/>
              <a:buNone/>
              <a:tabLst/>
              <a:defRPr/>
            </a:pPr>
            <a:endParaRPr kumimoji="0" lang="en-US" sz="1400" b="1" i="0" u="none" strike="noStrike" kern="600" cap="none" spc="0" normalizeH="0" baseline="0" noProof="0">
              <a:ln>
                <a:noFill/>
              </a:ln>
              <a:solidFill>
                <a:srgbClr val="1E1E1E"/>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F979EF19-C51E-034B-274D-176A03DBB700}"/>
              </a:ext>
              <a:ext uri="{C183D7F6-B498-43B3-948B-1728B52AA6E4}">
                <adec:decorative xmlns:adec="http://schemas.microsoft.com/office/drawing/2017/decorative" val="1"/>
              </a:ext>
            </a:extLst>
          </p:cNvPr>
          <p:cNvCxnSpPr/>
          <p:nvPr/>
        </p:nvCxnSpPr>
        <p:spPr>
          <a:xfrm>
            <a:off x="8617710" y="2509883"/>
            <a:ext cx="2269582" cy="0"/>
          </a:xfrm>
          <a:prstGeom prst="line">
            <a:avLst/>
          </a:prstGeom>
          <a:noFill/>
          <a:ln w="19050" cap="flat" cmpd="sng" algn="ctr">
            <a:solidFill>
              <a:schemeClr val="tx1"/>
            </a:solidFill>
            <a:prstDash val="solid"/>
          </a:ln>
          <a:effectLst/>
        </p:spPr>
      </p:cxnSp>
      <p:sp>
        <p:nvSpPr>
          <p:cNvPr id="15" name="Rectangle 14">
            <a:extLst>
              <a:ext uri="{FF2B5EF4-FFF2-40B4-BE49-F238E27FC236}">
                <a16:creationId xmlns:a16="http://schemas.microsoft.com/office/drawing/2014/main" id="{866DCAF6-A753-30DF-6A36-8897D18CE846}"/>
              </a:ext>
            </a:extLst>
          </p:cNvPr>
          <p:cNvSpPr/>
          <p:nvPr/>
        </p:nvSpPr>
        <p:spPr>
          <a:xfrm>
            <a:off x="8404002" y="2785677"/>
            <a:ext cx="2747267" cy="1685461"/>
          </a:xfrm>
          <a:prstGeom prst="rect">
            <a:avLst/>
          </a:prstGeom>
        </p:spPr>
        <p:txBody>
          <a:bodyPr wrap="square" lIns="57086" tIns="28543" rIns="57086" bIns="28543">
            <a:spAutoFit/>
          </a:bodyPr>
          <a:lstStyle/>
          <a:p>
            <a:pPr marL="0" marR="0" lvl="0" indent="0" algn="ctr" defTabSz="570860" rtl="0" eaLnBrk="1" fontAlgn="auto" latinLnBrk="0" hangingPunct="1">
              <a:lnSpc>
                <a:spcPct val="150000"/>
              </a:lnSpc>
              <a:spcBef>
                <a:spcPts val="0"/>
              </a:spcBef>
              <a:spcAft>
                <a:spcPts val="1200"/>
              </a:spcAft>
              <a:buClrTx/>
              <a:buSzTx/>
              <a:buFontTx/>
              <a:buNone/>
              <a:tabLst/>
              <a:defRPr/>
            </a:pPr>
            <a:r>
              <a:rPr lang="en-US" sz="1200">
                <a:solidFill>
                  <a:srgbClr val="1E1E1E"/>
                </a:solidFill>
                <a:latin typeface="Arial" panose="020B0604020202020204" pitchFamily="34" charset="0"/>
                <a:ea typeface="Verdana" panose="020B0604030504040204" pitchFamily="34" charset="0"/>
                <a:cs typeface="Arial" panose="020B0604020202020204" pitchFamily="34" charset="0"/>
              </a:rPr>
              <a:t>Finding time to take a full day off per month can be difficult, but it can be extremely effective to rejuvenate and reenergize you. Macro breaks can involve a weekend trip, spending the day with family, or a day for self-care. </a:t>
            </a:r>
            <a:endParaRPr kumimoji="0" lang="en-US" sz="1200" b="0" u="none" strike="noStrike" kern="1200" cap="none" spc="0" normalizeH="0" baseline="0" noProof="0">
              <a:ln>
                <a:noFill/>
              </a:ln>
              <a:solidFill>
                <a:srgbClr val="1E1E1E"/>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22" name="object 3">
            <a:extLst>
              <a:ext uri="{FF2B5EF4-FFF2-40B4-BE49-F238E27FC236}">
                <a16:creationId xmlns:a16="http://schemas.microsoft.com/office/drawing/2014/main" id="{CA60F395-6565-A659-41B7-964BD9A1EBE9}"/>
              </a:ext>
              <a:ext uri="{C183D7F6-B498-43B3-948B-1728B52AA6E4}">
                <adec:decorative xmlns:adec="http://schemas.microsoft.com/office/drawing/2017/decorative" val="1"/>
              </a:ext>
            </a:extLst>
          </p:cNvPr>
          <p:cNvPicPr/>
          <p:nvPr/>
        </p:nvPicPr>
        <p:blipFill>
          <a:blip r:embed="rId3"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4172211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2">
            <a:extLst>
              <a:ext uri="{FF2B5EF4-FFF2-40B4-BE49-F238E27FC236}">
                <a16:creationId xmlns:a16="http://schemas.microsoft.com/office/drawing/2014/main" id="{E42D148F-B2A7-3646-A4AA-B619E8F368F8}"/>
              </a:ext>
            </a:extLst>
          </p:cNvPr>
          <p:cNvSpPr txBox="1">
            <a:spLocks noGrp="1"/>
          </p:cNvSpPr>
          <p:nvPr>
            <p:ph type="title"/>
          </p:nvPr>
        </p:nvSpPr>
        <p:spPr>
          <a:xfrm>
            <a:off x="4907902" y="41710"/>
            <a:ext cx="7197702"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How to Hold Yourself Accountable</a:t>
            </a:r>
          </a:p>
        </p:txBody>
      </p:sp>
      <p:sp>
        <p:nvSpPr>
          <p:cNvPr id="3" name="object 10">
            <a:extLst>
              <a:ext uri="{FF2B5EF4-FFF2-40B4-BE49-F238E27FC236}">
                <a16:creationId xmlns:a16="http://schemas.microsoft.com/office/drawing/2014/main" id="{B2CA9CFD-4168-2E9E-5295-5B211AA0C600}"/>
              </a:ext>
            </a:extLst>
          </p:cNvPr>
          <p:cNvSpPr txBox="1"/>
          <p:nvPr/>
        </p:nvSpPr>
        <p:spPr>
          <a:xfrm>
            <a:off x="202400" y="1033445"/>
            <a:ext cx="11384092" cy="505267"/>
          </a:xfrm>
          <a:prstGeom prst="rect">
            <a:avLst/>
          </a:prstGeom>
        </p:spPr>
        <p:txBody>
          <a:bodyPr vert="horz" wrap="square" lIns="0" tIns="12700" rIns="0" bIns="0" rtlCol="0">
            <a:spAutoFit/>
          </a:bodyPr>
          <a:lstStyle/>
          <a:p>
            <a:pPr algn="ctr">
              <a:defRPr/>
            </a:pPr>
            <a:r>
              <a:rPr lang="en-US" sz="1600" b="1">
                <a:solidFill>
                  <a:srgbClr val="162C23"/>
                </a:solidFill>
                <a:latin typeface="Arial" panose="020B0604020202020204" pitchFamily="34" charset="0"/>
                <a:cs typeface="Arial" panose="020B0604020202020204" pitchFamily="34" charset="0"/>
              </a:rPr>
              <a:t>Once you’ve set your boundary, the next step is maintaining it. </a:t>
            </a:r>
          </a:p>
          <a:p>
            <a:pPr algn="ctr">
              <a:defRPr/>
            </a:pPr>
            <a:r>
              <a:rPr lang="en-US" sz="1600" b="1">
                <a:solidFill>
                  <a:srgbClr val="162C23"/>
                </a:solidFill>
                <a:latin typeface="Arial" panose="020B0604020202020204" pitchFamily="34" charset="0"/>
                <a:cs typeface="Arial" panose="020B0604020202020204" pitchFamily="34" charset="0"/>
              </a:rPr>
              <a:t>The following tips details on how to minimize discomfort while keeping the boundary in place. </a:t>
            </a:r>
            <a:endParaRPr lang="en-US" sz="1600" b="1">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785625B-6DF6-2EE4-A411-846D8B8AAC42}"/>
              </a:ext>
              <a:ext uri="{C183D7F6-B498-43B3-948B-1728B52AA6E4}">
                <adec:decorative xmlns:adec="http://schemas.microsoft.com/office/drawing/2017/decorative" val="1"/>
              </a:ext>
            </a:extLst>
          </p:cNvPr>
          <p:cNvSpPr/>
          <p:nvPr/>
        </p:nvSpPr>
        <p:spPr>
          <a:xfrm>
            <a:off x="202400" y="1760169"/>
            <a:ext cx="11825097" cy="3923274"/>
          </a:xfrm>
          <a:prstGeom prst="rect">
            <a:avLst/>
          </a:prstGeom>
          <a:solidFill>
            <a:schemeClr val="bg2">
              <a:lumMod val="90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365D6634-5C4A-2E48-D4D4-53EB495F3D03}"/>
              </a:ext>
              <a:ext uri="{C183D7F6-B498-43B3-948B-1728B52AA6E4}">
                <adec:decorative xmlns:adec="http://schemas.microsoft.com/office/drawing/2017/decorative" val="1"/>
              </a:ext>
            </a:extLst>
          </p:cNvPr>
          <p:cNvSpPr/>
          <p:nvPr/>
        </p:nvSpPr>
        <p:spPr>
          <a:xfrm>
            <a:off x="513442" y="2015900"/>
            <a:ext cx="2143793" cy="3399859"/>
          </a:xfrm>
          <a:prstGeom prst="rect">
            <a:avLst/>
          </a:prstGeom>
          <a:solidFill>
            <a:schemeClr val="bg1"/>
          </a:solidFill>
          <a:ln w="38100">
            <a:solidFill>
              <a:srgbClr val="004F9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300" normalizeH="0" baseline="0" noProof="0">
              <a:ln>
                <a:noFill/>
              </a:ln>
              <a:solidFill>
                <a:srgbClr val="000000"/>
              </a:solidFill>
              <a:effectLst/>
              <a:uLnTx/>
              <a:uFillTx/>
              <a:latin typeface="Calibri" panose="020F0502020204030204" pitchFamily="34" charset="0"/>
              <a:ea typeface="Open Sans Extrabold"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Open Sans" charset="0"/>
              <a:cs typeface="Calibri" panose="020F0502020204030204" pitchFamily="34" charset="0"/>
            </a:endParaRPr>
          </a:p>
        </p:txBody>
      </p:sp>
      <p:sp>
        <p:nvSpPr>
          <p:cNvPr id="6" name="TextBox 5">
            <a:extLst>
              <a:ext uri="{FF2B5EF4-FFF2-40B4-BE49-F238E27FC236}">
                <a16:creationId xmlns:a16="http://schemas.microsoft.com/office/drawing/2014/main" id="{DF7DC31E-9135-BC46-1BEB-227DED385CFD}"/>
              </a:ext>
            </a:extLst>
          </p:cNvPr>
          <p:cNvSpPr txBox="1"/>
          <p:nvPr/>
        </p:nvSpPr>
        <p:spPr>
          <a:xfrm>
            <a:off x="523383" y="2015900"/>
            <a:ext cx="2123911" cy="369332"/>
          </a:xfrm>
          <a:prstGeom prst="rect">
            <a:avLst/>
          </a:prstGeom>
          <a:solidFill>
            <a:srgbClr val="004F91"/>
          </a:solidFill>
        </p:spPr>
        <p:txBody>
          <a:bodyPr wrap="square" rtlCol="0">
            <a:spAutoFit/>
          </a:bodyPr>
          <a:lstStyle/>
          <a:p>
            <a:pPr algn="ctr"/>
            <a:r>
              <a:rPr lang="en-US">
                <a:solidFill>
                  <a:schemeClr val="bg1"/>
                </a:solidFill>
                <a:latin typeface="Calibri" panose="020F0502020204030204" pitchFamily="34" charset="0"/>
                <a:cs typeface="Calibri" panose="020F0502020204030204" pitchFamily="34" charset="0"/>
              </a:rPr>
              <a:t>Find a Partner </a:t>
            </a:r>
          </a:p>
        </p:txBody>
      </p:sp>
      <p:pic>
        <p:nvPicPr>
          <p:cNvPr id="7" name="Graphic 6">
            <a:extLst>
              <a:ext uri="{FF2B5EF4-FFF2-40B4-BE49-F238E27FC236}">
                <a16:creationId xmlns:a16="http://schemas.microsoft.com/office/drawing/2014/main" id="{E63063D8-9EB6-2A78-73D9-5132BD2D94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423" y="2564128"/>
            <a:ext cx="911830" cy="914400"/>
          </a:xfrm>
          <a:prstGeom prst="rect">
            <a:avLst/>
          </a:prstGeom>
        </p:spPr>
      </p:pic>
      <p:sp>
        <p:nvSpPr>
          <p:cNvPr id="8" name="TextBox 7">
            <a:extLst>
              <a:ext uri="{FF2B5EF4-FFF2-40B4-BE49-F238E27FC236}">
                <a16:creationId xmlns:a16="http://schemas.microsoft.com/office/drawing/2014/main" id="{CDBF3A1F-E690-D9FA-DE63-76BCC9413387}"/>
              </a:ext>
            </a:extLst>
          </p:cNvPr>
          <p:cNvSpPr txBox="1"/>
          <p:nvPr/>
        </p:nvSpPr>
        <p:spPr>
          <a:xfrm>
            <a:off x="532703" y="3592155"/>
            <a:ext cx="2105270" cy="1384995"/>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Ask someone you trust to help hold you accountable. Check in frequently to ensure you feel supported and encouraged. </a:t>
            </a:r>
          </a:p>
        </p:txBody>
      </p:sp>
      <p:sp>
        <p:nvSpPr>
          <p:cNvPr id="9" name="Rectangle 8">
            <a:extLst>
              <a:ext uri="{FF2B5EF4-FFF2-40B4-BE49-F238E27FC236}">
                <a16:creationId xmlns:a16="http://schemas.microsoft.com/office/drawing/2014/main" id="{AE91529E-932E-5F03-B162-A795C686C29F}"/>
              </a:ext>
              <a:ext uri="{C183D7F6-B498-43B3-948B-1728B52AA6E4}">
                <adec:decorative xmlns:adec="http://schemas.microsoft.com/office/drawing/2017/decorative" val="1"/>
              </a:ext>
            </a:extLst>
          </p:cNvPr>
          <p:cNvSpPr/>
          <p:nvPr/>
        </p:nvSpPr>
        <p:spPr>
          <a:xfrm>
            <a:off x="3533182" y="2021059"/>
            <a:ext cx="2143793" cy="3399859"/>
          </a:xfrm>
          <a:prstGeom prst="rect">
            <a:avLst/>
          </a:prstGeom>
          <a:solidFill>
            <a:schemeClr val="bg1"/>
          </a:solidFill>
          <a:ln w="38100">
            <a:solidFill>
              <a:srgbClr val="004F9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300" normalizeH="0" baseline="0" noProof="0">
              <a:ln>
                <a:noFill/>
              </a:ln>
              <a:solidFill>
                <a:srgbClr val="000000"/>
              </a:solidFill>
              <a:effectLst/>
              <a:uLnTx/>
              <a:uFillTx/>
              <a:latin typeface="Calibri" panose="020F0502020204030204" pitchFamily="34" charset="0"/>
              <a:ea typeface="Open Sans Extrabold"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300" normalizeH="0" baseline="0" noProof="0">
              <a:ln>
                <a:noFill/>
              </a:ln>
              <a:solidFill>
                <a:srgbClr val="000000"/>
              </a:solidFill>
              <a:effectLst/>
              <a:uLnTx/>
              <a:uFillTx/>
              <a:latin typeface="Calibri" panose="020F0502020204030204" pitchFamily="34" charset="0"/>
              <a:ea typeface="Open Sans Extrabold"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Open Sans" charset="0"/>
              <a:cs typeface="Calibri" panose="020F0502020204030204" pitchFamily="34" charset="0"/>
            </a:endParaRPr>
          </a:p>
        </p:txBody>
      </p:sp>
      <p:sp>
        <p:nvSpPr>
          <p:cNvPr id="10" name="TextBox 9">
            <a:extLst>
              <a:ext uri="{FF2B5EF4-FFF2-40B4-BE49-F238E27FC236}">
                <a16:creationId xmlns:a16="http://schemas.microsoft.com/office/drawing/2014/main" id="{742EE37B-1AE3-57C4-80EF-1E18806E9F41}"/>
              </a:ext>
            </a:extLst>
          </p:cNvPr>
          <p:cNvSpPr txBox="1"/>
          <p:nvPr/>
        </p:nvSpPr>
        <p:spPr>
          <a:xfrm>
            <a:off x="3543123" y="2026184"/>
            <a:ext cx="2123911" cy="369332"/>
          </a:xfrm>
          <a:prstGeom prst="rect">
            <a:avLst/>
          </a:prstGeom>
          <a:solidFill>
            <a:srgbClr val="004F91"/>
          </a:solidFill>
        </p:spPr>
        <p:txBody>
          <a:bodyPr wrap="square" rtlCol="0">
            <a:spAutoFit/>
          </a:bodyPr>
          <a:lstStyle/>
          <a:p>
            <a:pPr algn="ctr"/>
            <a:r>
              <a:rPr lang="en-US">
                <a:solidFill>
                  <a:schemeClr val="bg1"/>
                </a:solidFill>
                <a:latin typeface="Calibri" panose="020F0502020204030204" pitchFamily="34" charset="0"/>
                <a:cs typeface="Calibri" panose="020F0502020204030204" pitchFamily="34" charset="0"/>
              </a:rPr>
              <a:t>Plan for Success</a:t>
            </a:r>
          </a:p>
        </p:txBody>
      </p:sp>
      <p:pic>
        <p:nvPicPr>
          <p:cNvPr id="11" name="Graphic 10">
            <a:extLst>
              <a:ext uri="{FF2B5EF4-FFF2-40B4-BE49-F238E27FC236}">
                <a16:creationId xmlns:a16="http://schemas.microsoft.com/office/drawing/2014/main" id="{2192EC45-208B-C284-28D3-A5B2BC8C443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147878" y="2576708"/>
            <a:ext cx="914400" cy="914400"/>
          </a:xfrm>
          <a:prstGeom prst="rect">
            <a:avLst/>
          </a:prstGeom>
        </p:spPr>
      </p:pic>
      <p:sp>
        <p:nvSpPr>
          <p:cNvPr id="12" name="TextBox 11">
            <a:extLst>
              <a:ext uri="{FF2B5EF4-FFF2-40B4-BE49-F238E27FC236}">
                <a16:creationId xmlns:a16="http://schemas.microsoft.com/office/drawing/2014/main" id="{D976D4B3-015F-31AF-32BC-11D69B10DC53}"/>
              </a:ext>
            </a:extLst>
          </p:cNvPr>
          <p:cNvSpPr txBox="1"/>
          <p:nvPr/>
        </p:nvSpPr>
        <p:spPr>
          <a:xfrm>
            <a:off x="3552443" y="3592155"/>
            <a:ext cx="2105270" cy="1169551"/>
          </a:xfrm>
          <a:prstGeom prst="rect">
            <a:avLst/>
          </a:prstGeom>
          <a:noFill/>
        </p:spPr>
        <p:txBody>
          <a:bodyPr wrap="square" lIns="91440" tIns="45720" rIns="91440" bIns="45720" rtlCol="0" anchor="t">
            <a:spAutoFit/>
          </a:bodyPr>
          <a:lstStyle/>
          <a:p>
            <a:pPr algn="ctr"/>
            <a:r>
              <a:rPr lang="en-US" sz="1400">
                <a:latin typeface="Calibri"/>
                <a:cs typeface="Calibri"/>
              </a:rPr>
              <a:t>Understand that there may be pushback and have a response in place in case your boundaries are crossed.</a:t>
            </a:r>
            <a:endParaRPr lang="en-US" sz="140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C384A91F-C7A9-F974-2731-252EF3E1C40A}"/>
              </a:ext>
              <a:ext uri="{C183D7F6-B498-43B3-948B-1728B52AA6E4}">
                <adec:decorative xmlns:adec="http://schemas.microsoft.com/office/drawing/2017/decorative" val="1"/>
              </a:ext>
            </a:extLst>
          </p:cNvPr>
          <p:cNvSpPr/>
          <p:nvPr/>
        </p:nvSpPr>
        <p:spPr>
          <a:xfrm>
            <a:off x="6552922" y="2013048"/>
            <a:ext cx="2143793" cy="3399859"/>
          </a:xfrm>
          <a:prstGeom prst="rect">
            <a:avLst/>
          </a:prstGeom>
          <a:solidFill>
            <a:schemeClr val="bg1"/>
          </a:solidFill>
          <a:ln w="38100">
            <a:solidFill>
              <a:srgbClr val="004F9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300" normalizeH="0" baseline="0" noProof="0">
              <a:ln>
                <a:noFill/>
              </a:ln>
              <a:solidFill>
                <a:srgbClr val="000000"/>
              </a:solidFill>
              <a:effectLst/>
              <a:uLnTx/>
              <a:uFillTx/>
              <a:latin typeface="Calibri" panose="020F0502020204030204" pitchFamily="34" charset="0"/>
              <a:ea typeface="Open Sans Extrabold"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300" normalizeH="0" baseline="0" noProof="0">
              <a:ln>
                <a:noFill/>
              </a:ln>
              <a:solidFill>
                <a:srgbClr val="000000"/>
              </a:solidFill>
              <a:effectLst/>
              <a:uLnTx/>
              <a:uFillTx/>
              <a:latin typeface="Calibri" panose="020F0502020204030204" pitchFamily="34" charset="0"/>
              <a:ea typeface="Open Sans Extrabold" charset="0"/>
              <a:cs typeface="Calibri" panose="020F0502020204030204" pitchFamily="34" charset="0"/>
            </a:endParaRPr>
          </a:p>
        </p:txBody>
      </p:sp>
      <p:sp>
        <p:nvSpPr>
          <p:cNvPr id="14" name="TextBox 13">
            <a:extLst>
              <a:ext uri="{FF2B5EF4-FFF2-40B4-BE49-F238E27FC236}">
                <a16:creationId xmlns:a16="http://schemas.microsoft.com/office/drawing/2014/main" id="{70B0DFEA-7A9B-F6DA-E177-7F59820CDBE5}"/>
              </a:ext>
            </a:extLst>
          </p:cNvPr>
          <p:cNvSpPr txBox="1"/>
          <p:nvPr/>
        </p:nvSpPr>
        <p:spPr>
          <a:xfrm>
            <a:off x="6562863" y="2025106"/>
            <a:ext cx="2123911" cy="369332"/>
          </a:xfrm>
          <a:prstGeom prst="rect">
            <a:avLst/>
          </a:prstGeom>
          <a:solidFill>
            <a:srgbClr val="004F91"/>
          </a:solidFill>
        </p:spPr>
        <p:txBody>
          <a:bodyPr wrap="square" rtlCol="0">
            <a:spAutoFit/>
          </a:bodyPr>
          <a:lstStyle/>
          <a:p>
            <a:pPr algn="ctr"/>
            <a:r>
              <a:rPr lang="en-US">
                <a:solidFill>
                  <a:schemeClr val="bg1"/>
                </a:solidFill>
                <a:latin typeface="Calibri" panose="020F0502020204030204" pitchFamily="34" charset="0"/>
                <a:cs typeface="Calibri" panose="020F0502020204030204" pitchFamily="34" charset="0"/>
              </a:rPr>
              <a:t>Don’t Wait</a:t>
            </a:r>
          </a:p>
        </p:txBody>
      </p:sp>
      <p:pic>
        <p:nvPicPr>
          <p:cNvPr id="15" name="Graphic 14">
            <a:extLst>
              <a:ext uri="{FF2B5EF4-FFF2-40B4-BE49-F238E27FC236}">
                <a16:creationId xmlns:a16="http://schemas.microsoft.com/office/drawing/2014/main" id="{409EC865-F450-3D28-1193-75C16725AB3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167618" y="2563617"/>
            <a:ext cx="914400" cy="914400"/>
          </a:xfrm>
          <a:prstGeom prst="rect">
            <a:avLst/>
          </a:prstGeom>
        </p:spPr>
      </p:pic>
      <p:sp>
        <p:nvSpPr>
          <p:cNvPr id="16" name="TextBox 15">
            <a:extLst>
              <a:ext uri="{FF2B5EF4-FFF2-40B4-BE49-F238E27FC236}">
                <a16:creationId xmlns:a16="http://schemas.microsoft.com/office/drawing/2014/main" id="{282EF840-7FF8-2011-E33F-A551876A87FF}"/>
              </a:ext>
            </a:extLst>
          </p:cNvPr>
          <p:cNvSpPr txBox="1"/>
          <p:nvPr/>
        </p:nvSpPr>
        <p:spPr>
          <a:xfrm>
            <a:off x="6572183" y="3592155"/>
            <a:ext cx="2105270" cy="1384995"/>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Don’t wait to have a boundary setting conversation. Have the conversation when you can still do so from a calm and collected place. </a:t>
            </a:r>
          </a:p>
        </p:txBody>
      </p:sp>
      <p:sp>
        <p:nvSpPr>
          <p:cNvPr id="17" name="Rectangle 16">
            <a:extLst>
              <a:ext uri="{FF2B5EF4-FFF2-40B4-BE49-F238E27FC236}">
                <a16:creationId xmlns:a16="http://schemas.microsoft.com/office/drawing/2014/main" id="{51F29455-3009-51C7-4798-F6EF8632A8C4}"/>
              </a:ext>
              <a:ext uri="{C183D7F6-B498-43B3-948B-1728B52AA6E4}">
                <adec:decorative xmlns:adec="http://schemas.microsoft.com/office/drawing/2017/decorative" val="1"/>
              </a:ext>
            </a:extLst>
          </p:cNvPr>
          <p:cNvSpPr/>
          <p:nvPr/>
        </p:nvSpPr>
        <p:spPr>
          <a:xfrm>
            <a:off x="9572662" y="2021430"/>
            <a:ext cx="2143793" cy="3399859"/>
          </a:xfrm>
          <a:prstGeom prst="rect">
            <a:avLst/>
          </a:prstGeom>
          <a:solidFill>
            <a:schemeClr val="bg1"/>
          </a:solidFill>
          <a:ln w="38100">
            <a:solidFill>
              <a:srgbClr val="004F9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300" normalizeH="0" baseline="0" noProof="0">
              <a:ln>
                <a:noFill/>
              </a:ln>
              <a:solidFill>
                <a:srgbClr val="000000"/>
              </a:solidFill>
              <a:effectLst/>
              <a:uLnTx/>
              <a:uFillTx/>
              <a:latin typeface="Calibri" panose="020F0502020204030204" pitchFamily="34" charset="0"/>
              <a:ea typeface="Open Sans Extrabold"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Open Sans" charset="0"/>
              <a:cs typeface="Calibri" panose="020F0502020204030204" pitchFamily="34" charset="0"/>
            </a:endParaRPr>
          </a:p>
        </p:txBody>
      </p:sp>
      <p:sp>
        <p:nvSpPr>
          <p:cNvPr id="18" name="TextBox 17">
            <a:extLst>
              <a:ext uri="{FF2B5EF4-FFF2-40B4-BE49-F238E27FC236}">
                <a16:creationId xmlns:a16="http://schemas.microsoft.com/office/drawing/2014/main" id="{D7F67A25-81C1-E747-9EA7-AA4A9970A5C8}"/>
              </a:ext>
            </a:extLst>
          </p:cNvPr>
          <p:cNvSpPr txBox="1"/>
          <p:nvPr/>
        </p:nvSpPr>
        <p:spPr>
          <a:xfrm>
            <a:off x="9582603" y="2028781"/>
            <a:ext cx="2123911" cy="369332"/>
          </a:xfrm>
          <a:prstGeom prst="rect">
            <a:avLst/>
          </a:prstGeom>
          <a:solidFill>
            <a:srgbClr val="004F91"/>
          </a:solidFill>
        </p:spPr>
        <p:txBody>
          <a:bodyPr wrap="square" rtlCol="0">
            <a:spAutoFit/>
          </a:bodyPr>
          <a:lstStyle/>
          <a:p>
            <a:pPr algn="ctr"/>
            <a:r>
              <a:rPr lang="en-US">
                <a:solidFill>
                  <a:schemeClr val="bg1"/>
                </a:solidFill>
                <a:latin typeface="Calibri" panose="020F0502020204030204" pitchFamily="34" charset="0"/>
                <a:cs typeface="Calibri" panose="020F0502020204030204" pitchFamily="34" charset="0"/>
              </a:rPr>
              <a:t>Be Honest </a:t>
            </a:r>
          </a:p>
        </p:txBody>
      </p:sp>
      <p:pic>
        <p:nvPicPr>
          <p:cNvPr id="19" name="Graphic 18">
            <a:extLst>
              <a:ext uri="{FF2B5EF4-FFF2-40B4-BE49-F238E27FC236}">
                <a16:creationId xmlns:a16="http://schemas.microsoft.com/office/drawing/2014/main" id="{5A4D72EF-EB1A-EAA7-CF87-7598CAFB05C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187358" y="2580117"/>
            <a:ext cx="914400" cy="914400"/>
          </a:xfrm>
          <a:prstGeom prst="rect">
            <a:avLst/>
          </a:prstGeom>
        </p:spPr>
      </p:pic>
      <p:sp>
        <p:nvSpPr>
          <p:cNvPr id="33" name="TextBox 32">
            <a:extLst>
              <a:ext uri="{FF2B5EF4-FFF2-40B4-BE49-F238E27FC236}">
                <a16:creationId xmlns:a16="http://schemas.microsoft.com/office/drawing/2014/main" id="{F081783B-C435-DA1C-44CB-2773263A4E1A}"/>
              </a:ext>
            </a:extLst>
          </p:cNvPr>
          <p:cNvSpPr txBox="1"/>
          <p:nvPr/>
        </p:nvSpPr>
        <p:spPr>
          <a:xfrm>
            <a:off x="9591922" y="3592155"/>
            <a:ext cx="2143793" cy="1815882"/>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Be honest with yourself and the people around you about what your needs are and how people can best respect you. Be open to the needs of others as well and make sure the respect goes both ways.</a:t>
            </a:r>
          </a:p>
        </p:txBody>
      </p:sp>
      <p:sp>
        <p:nvSpPr>
          <p:cNvPr id="34" name="TextBox 33">
            <a:extLst>
              <a:ext uri="{FF2B5EF4-FFF2-40B4-BE49-F238E27FC236}">
                <a16:creationId xmlns:a16="http://schemas.microsoft.com/office/drawing/2014/main" id="{2C2FC1B9-2C1D-D224-F5A4-EA45A6029BE6}"/>
              </a:ext>
            </a:extLst>
          </p:cNvPr>
          <p:cNvSpPr txBox="1"/>
          <p:nvPr/>
        </p:nvSpPr>
        <p:spPr>
          <a:xfrm>
            <a:off x="3017520" y="6390395"/>
            <a:ext cx="6121400" cy="338554"/>
          </a:xfrm>
          <a:prstGeom prst="rect">
            <a:avLst/>
          </a:prstGeom>
          <a:noFill/>
        </p:spPr>
        <p:txBody>
          <a:bodyPr wrap="square">
            <a:spAutoFit/>
          </a:bodyPr>
          <a:lstStyle/>
          <a:p>
            <a:r>
              <a:rPr lang="en-US" sz="800">
                <a:effectLst/>
                <a:latin typeface="Arial" panose="020B0604020202020204" pitchFamily="34" charset="0"/>
                <a:cs typeface="Arial" panose="020B0604020202020204" pitchFamily="34" charset="0"/>
                <a:hlinkClick r:id="rId11"/>
              </a:rPr>
              <a:t>https://www.forbes.com/sites/forbescoachescouncil/2021/08/04/five-immediate-steps-for-holding-yourself-accountable/?sh=180eded733cc</a:t>
            </a:r>
            <a:r>
              <a:rPr lang="en-US" sz="800">
                <a:effectLst/>
                <a:latin typeface="Arial" panose="020B0604020202020204" pitchFamily="34" charset="0"/>
                <a:cs typeface="Arial" panose="020B0604020202020204" pitchFamily="34" charset="0"/>
              </a:rPr>
              <a:t> </a:t>
            </a:r>
            <a:endParaRPr lang="en-US" sz="800">
              <a:latin typeface="Arial" panose="020B0604020202020204" pitchFamily="34" charset="0"/>
              <a:cs typeface="Arial" panose="020B0604020202020204" pitchFamily="34" charset="0"/>
            </a:endParaRPr>
          </a:p>
        </p:txBody>
      </p:sp>
      <p:pic>
        <p:nvPicPr>
          <p:cNvPr id="21" name="object 3">
            <a:extLst>
              <a:ext uri="{FF2B5EF4-FFF2-40B4-BE49-F238E27FC236}">
                <a16:creationId xmlns:a16="http://schemas.microsoft.com/office/drawing/2014/main" id="{F692C35C-0C4E-7034-10E5-30756C383BC0}"/>
              </a:ext>
              <a:ext uri="{C183D7F6-B498-43B3-948B-1728B52AA6E4}">
                <adec:decorative xmlns:adec="http://schemas.microsoft.com/office/drawing/2017/decorative" val="1"/>
              </a:ext>
            </a:extLst>
          </p:cNvPr>
          <p:cNvPicPr/>
          <p:nvPr/>
        </p:nvPicPr>
        <p:blipFill>
          <a:blip r:embed="rId12"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274258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C81B96C1-4200-1EC1-7061-BDA5CE50D3C8}"/>
              </a:ext>
            </a:extLst>
          </p:cNvPr>
          <p:cNvSpPr>
            <a:spLocks noGrp="1"/>
          </p:cNvSpPr>
          <p:nvPr>
            <p:ph type="title"/>
          </p:nvPr>
        </p:nvSpPr>
        <p:spPr>
          <a:xfrm>
            <a:off x="896983" y="1513549"/>
            <a:ext cx="10363200" cy="430887"/>
          </a:xfrm>
        </p:spPr>
        <p:txBody>
          <a:bodyPr/>
          <a:lstStyle/>
          <a:p>
            <a:r>
              <a:rPr lang="en-US" sz="2800" b="1">
                <a:solidFill>
                  <a:schemeClr val="tx1"/>
                </a:solidFill>
                <a:latin typeface="Arial" panose="020B0604020202020204" pitchFamily="34" charset="0"/>
                <a:cs typeface="Arial" panose="020B0604020202020204" pitchFamily="34" charset="0"/>
              </a:rPr>
              <a:t>Agenda</a:t>
            </a:r>
          </a:p>
        </p:txBody>
      </p:sp>
      <p:graphicFrame>
        <p:nvGraphicFramePr>
          <p:cNvPr id="5" name="Content Placeholder 6" descr="1) Introduction 2) Supporting Yourself 3) Safeguarding Space 4) Empowering Teams 5) Resources 6) Meditation">
            <a:extLst>
              <a:ext uri="{FF2B5EF4-FFF2-40B4-BE49-F238E27FC236}">
                <a16:creationId xmlns:a16="http://schemas.microsoft.com/office/drawing/2014/main" id="{285509F4-000C-9817-3497-30BE1C4EB4B1}"/>
              </a:ext>
            </a:extLst>
          </p:cNvPr>
          <p:cNvGraphicFramePr>
            <a:graphicFrameLocks/>
          </p:cNvGraphicFramePr>
          <p:nvPr>
            <p:extLst>
              <p:ext uri="{D42A27DB-BD31-4B8C-83A1-F6EECF244321}">
                <p14:modId xmlns:p14="http://schemas.microsoft.com/office/powerpoint/2010/main" val="3473270147"/>
              </p:ext>
            </p:extLst>
          </p:nvPr>
        </p:nvGraphicFramePr>
        <p:xfrm>
          <a:off x="896983" y="2262095"/>
          <a:ext cx="9939754" cy="1736688"/>
        </p:xfrm>
        <a:graphic>
          <a:graphicData uri="http://schemas.openxmlformats.org/drawingml/2006/table">
            <a:tbl>
              <a:tblPr firstRow="1" bandRow="1">
                <a:tableStyleId>{5C22544A-7EE6-4342-B048-85BDC9FD1C3A}</a:tableStyleId>
              </a:tblPr>
              <a:tblGrid>
                <a:gridCol w="1841430">
                  <a:extLst>
                    <a:ext uri="{9D8B030D-6E8A-4147-A177-3AD203B41FA5}">
                      <a16:colId xmlns:a16="http://schemas.microsoft.com/office/drawing/2014/main" val="1449349729"/>
                    </a:ext>
                  </a:extLst>
                </a:gridCol>
                <a:gridCol w="8098324">
                  <a:extLst>
                    <a:ext uri="{9D8B030D-6E8A-4147-A177-3AD203B41FA5}">
                      <a16:colId xmlns:a16="http://schemas.microsoft.com/office/drawing/2014/main" val="615814598"/>
                    </a:ext>
                  </a:extLst>
                </a:gridCol>
              </a:tblGrid>
              <a:tr h="434172">
                <a:tc>
                  <a:txBody>
                    <a:bodyPr/>
                    <a:lstStyle/>
                    <a:p>
                      <a:pPr algn="ctr"/>
                      <a:r>
                        <a:rPr lang="en-US" sz="1800" b="0">
                          <a:solidFill>
                            <a:schemeClr val="tx1"/>
                          </a:solidFill>
                          <a:latin typeface="Arial" panose="020B0604020202020204" pitchFamily="34" charset="0"/>
                          <a:cs typeface="Arial" panose="020B0604020202020204" pitchFamily="34" charset="0"/>
                        </a:rPr>
                        <a:t>1</a:t>
                      </a:r>
                    </a:p>
                  </a:txBody>
                  <a:tcPr anchor="ctr">
                    <a:lnT w="12700" cap="flat" cmpd="sng" algn="ctr">
                      <a:solidFill>
                        <a:schemeClr val="tx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0" kern="1200" baseline="0">
                          <a:solidFill>
                            <a:schemeClr val="tx1"/>
                          </a:solidFill>
                          <a:effectLst/>
                          <a:latin typeface="Arial" panose="020B0604020202020204" pitchFamily="34" charset="0"/>
                          <a:ea typeface="Verdana" panose="020B0604030504040204" pitchFamily="34" charset="0"/>
                          <a:cs typeface="Arial" panose="020B0604020202020204" pitchFamily="34" charset="0"/>
                        </a:rPr>
                        <a:t>Understanding Stress</a:t>
                      </a:r>
                    </a:p>
                  </a:txBody>
                  <a:tcPr anchor="ctr" horzOverflow="overflow">
                    <a:lnT w="12700" cap="flat" cmpd="sng" algn="ctr">
                      <a:solidFill>
                        <a:schemeClr val="tx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53242740"/>
                  </a:ext>
                </a:extLst>
              </a:tr>
              <a:tr h="434172">
                <a:tc>
                  <a:txBody>
                    <a:bodyPr/>
                    <a:lstStyle/>
                    <a:p>
                      <a:pPr marL="0" marR="0" lvl="0" indent="0" algn="ctr" defTabSz="530674"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Arial" panose="020B0604020202020204" pitchFamily="34" charset="0"/>
                          <a:cs typeface="Arial" panose="020B0604020202020204" pitchFamily="34" charset="0"/>
                        </a:rPr>
                        <a:t>2</a:t>
                      </a:r>
                    </a:p>
                  </a:txBody>
                  <a:tcPr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1800" b="0">
                          <a:latin typeface="Arial" panose="020B0604020202020204" pitchFamily="34" charset="0"/>
                          <a:cs typeface="Arial" panose="020B0604020202020204" pitchFamily="34" charset="0"/>
                        </a:rPr>
                        <a:t>Reflecting on Work-Life Balance</a:t>
                      </a:r>
                    </a:p>
                  </a:txBody>
                  <a:tcPr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984126025"/>
                  </a:ext>
                </a:extLst>
              </a:tr>
              <a:tr h="434172">
                <a:tc>
                  <a:txBody>
                    <a:bodyPr/>
                    <a:lstStyle/>
                    <a:p>
                      <a:pPr algn="ctr"/>
                      <a:r>
                        <a:rPr lang="en-US" sz="1800" b="0">
                          <a:solidFill>
                            <a:schemeClr val="tx1"/>
                          </a:solidFill>
                          <a:latin typeface="Arial" panose="020B0604020202020204" pitchFamily="34" charset="0"/>
                          <a:cs typeface="Arial" panose="020B0604020202020204" pitchFamily="34" charset="0"/>
                        </a:rPr>
                        <a:t>3</a:t>
                      </a:r>
                    </a:p>
                  </a:txBody>
                  <a:tcPr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1800" b="0" kern="1200" baseline="0">
                          <a:solidFill>
                            <a:schemeClr val="tx1"/>
                          </a:solidFill>
                          <a:effectLst/>
                          <a:latin typeface="Arial" panose="020B0604020202020204" pitchFamily="34" charset="0"/>
                          <a:ea typeface="Verdana" panose="020B0604030504040204" pitchFamily="34" charset="0"/>
                          <a:cs typeface="Arial" panose="020B0604020202020204" pitchFamily="34" charset="0"/>
                        </a:rPr>
                        <a:t>Setting Boundaries</a:t>
                      </a:r>
                    </a:p>
                  </a:txBody>
                  <a:tcPr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686172417"/>
                  </a:ext>
                </a:extLst>
              </a:tr>
              <a:tr h="434172">
                <a:tc>
                  <a:txBody>
                    <a:bodyPr/>
                    <a:lstStyle/>
                    <a:p>
                      <a:pPr algn="ctr"/>
                      <a:r>
                        <a:rPr lang="en-US" sz="1800" b="0">
                          <a:solidFill>
                            <a:schemeClr val="tx1"/>
                          </a:solidFill>
                          <a:latin typeface="Arial" panose="020B0604020202020204" pitchFamily="34" charset="0"/>
                          <a:cs typeface="Arial" panose="020B0604020202020204" pitchFamily="34" charset="0"/>
                        </a:rPr>
                        <a:t>4</a:t>
                      </a:r>
                    </a:p>
                  </a:txBody>
                  <a:tcPr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18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Resources</a:t>
                      </a:r>
                    </a:p>
                  </a:txBody>
                  <a:tcPr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288961281"/>
                  </a:ext>
                </a:extLst>
              </a:tr>
            </a:tbl>
          </a:graphicData>
        </a:graphic>
      </p:graphicFrame>
      <p:pic>
        <p:nvPicPr>
          <p:cNvPr id="2" name="object 3">
            <a:extLst>
              <a:ext uri="{FF2B5EF4-FFF2-40B4-BE49-F238E27FC236}">
                <a16:creationId xmlns:a16="http://schemas.microsoft.com/office/drawing/2014/main" id="{739DF5DA-9576-A031-A253-CC5180162B9B}"/>
              </a:ext>
              <a:ext uri="{C183D7F6-B498-43B3-948B-1728B52AA6E4}">
                <adec:decorative xmlns:adec="http://schemas.microsoft.com/office/drawing/2017/decorative" val="1"/>
              </a:ext>
            </a:extLst>
          </p:cNvPr>
          <p:cNvPicPr/>
          <p:nvPr/>
        </p:nvPicPr>
        <p:blipFill>
          <a:blip r:embed="rId3"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131602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2">
            <a:extLst>
              <a:ext uri="{FF2B5EF4-FFF2-40B4-BE49-F238E27FC236}">
                <a16:creationId xmlns:a16="http://schemas.microsoft.com/office/drawing/2014/main" id="{E42D148F-B2A7-3646-A4AA-B619E8F368F8}"/>
              </a:ext>
            </a:extLst>
          </p:cNvPr>
          <p:cNvSpPr txBox="1">
            <a:spLocks noGrp="1"/>
          </p:cNvSpPr>
          <p:nvPr>
            <p:ph type="title"/>
          </p:nvPr>
        </p:nvSpPr>
        <p:spPr>
          <a:xfrm>
            <a:off x="4907902" y="41710"/>
            <a:ext cx="7197702"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Maintaining Boundaries</a:t>
            </a:r>
          </a:p>
        </p:txBody>
      </p:sp>
      <p:sp>
        <p:nvSpPr>
          <p:cNvPr id="50" name="object 10">
            <a:extLst>
              <a:ext uri="{FF2B5EF4-FFF2-40B4-BE49-F238E27FC236}">
                <a16:creationId xmlns:a16="http://schemas.microsoft.com/office/drawing/2014/main" id="{ADD7792B-5E04-1733-78EC-7CCB0AAF8400}"/>
              </a:ext>
            </a:extLst>
          </p:cNvPr>
          <p:cNvSpPr txBox="1"/>
          <p:nvPr/>
        </p:nvSpPr>
        <p:spPr>
          <a:xfrm>
            <a:off x="915301" y="1066860"/>
            <a:ext cx="10360152" cy="505267"/>
          </a:xfrm>
          <a:prstGeom prst="rect">
            <a:avLst/>
          </a:prstGeom>
        </p:spPr>
        <p:txBody>
          <a:bodyPr vert="horz" wrap="square" lIns="0" tIns="12700" rIns="0" bIns="0" rtlCol="0">
            <a:spAutoFit/>
          </a:bodyPr>
          <a:lstStyle/>
          <a:p>
            <a:pPr algn="ctr">
              <a:defRPr/>
            </a:pPr>
            <a:r>
              <a:rPr lang="en-US" sz="1600" b="1">
                <a:solidFill>
                  <a:prstClr val="black"/>
                </a:solidFill>
                <a:latin typeface="Arial" panose="020B0604020202020204" pitchFamily="34" charset="0"/>
                <a:cs typeface="Arial" panose="020B0604020202020204" pitchFamily="34" charset="0"/>
              </a:rPr>
              <a:t>When maintaining boundaries, start small. </a:t>
            </a:r>
          </a:p>
          <a:p>
            <a:pPr algn="ctr">
              <a:defRPr/>
            </a:pPr>
            <a:r>
              <a:rPr lang="en-US" sz="1600" b="1">
                <a:solidFill>
                  <a:prstClr val="black"/>
                </a:solidFill>
                <a:latin typeface="Arial" panose="020B0604020202020204" pitchFamily="34" charset="0"/>
                <a:cs typeface="Arial" panose="020B0604020202020204" pitchFamily="34" charset="0"/>
              </a:rPr>
              <a:t>Once you become more comfortable communicating your needs, begin to incorporate more. </a:t>
            </a:r>
            <a:endParaRPr lang="en-US" sz="1400" b="1">
              <a:solidFill>
                <a:prstClr val="black"/>
              </a:solidFill>
              <a:latin typeface="Arial" panose="020B0604020202020204" pitchFamily="34" charset="0"/>
              <a:cs typeface="Arial" panose="020B0604020202020204" pitchFamily="34" charset="0"/>
            </a:endParaRPr>
          </a:p>
        </p:txBody>
      </p:sp>
      <p:grpSp>
        <p:nvGrpSpPr>
          <p:cNvPr id="5" name="Group 4" descr="Maintaining and communicating boundaries">
            <a:extLst>
              <a:ext uri="{FF2B5EF4-FFF2-40B4-BE49-F238E27FC236}">
                <a16:creationId xmlns:a16="http://schemas.microsoft.com/office/drawing/2014/main" id="{47723C0D-518F-33AE-6714-F848FD6ACF1C}"/>
              </a:ext>
            </a:extLst>
          </p:cNvPr>
          <p:cNvGrpSpPr/>
          <p:nvPr/>
        </p:nvGrpSpPr>
        <p:grpSpPr>
          <a:xfrm>
            <a:off x="527052" y="2135251"/>
            <a:ext cx="11137898" cy="2776806"/>
            <a:chOff x="527052" y="2135251"/>
            <a:chExt cx="11137898" cy="2776806"/>
          </a:xfrm>
        </p:grpSpPr>
        <p:sp>
          <p:nvSpPr>
            <p:cNvPr id="2" name="五边形 3">
              <a:extLst>
                <a:ext uri="{FF2B5EF4-FFF2-40B4-BE49-F238E27FC236}">
                  <a16:creationId xmlns:a16="http://schemas.microsoft.com/office/drawing/2014/main" id="{7F83592E-A4AE-90B8-78FA-03946E7F4EB2}"/>
                </a:ext>
                <a:ext uri="{C183D7F6-B498-43B3-948B-1728B52AA6E4}">
                  <adec:decorative xmlns:adec="http://schemas.microsoft.com/office/drawing/2017/decorative" val="1"/>
                </a:ext>
              </a:extLst>
            </p:cNvPr>
            <p:cNvSpPr/>
            <p:nvPr/>
          </p:nvSpPr>
          <p:spPr>
            <a:xfrm flipH="1">
              <a:off x="527052" y="3198339"/>
              <a:ext cx="5568951" cy="818760"/>
            </a:xfrm>
            <a:prstGeom prst="homePlate">
              <a:avLst/>
            </a:prstGeom>
            <a:solidFill>
              <a:srgbClr val="004F9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600">
                <a:solidFill>
                  <a:schemeClr val="bg1"/>
                </a:solidFill>
                <a:latin typeface="+mj-lt"/>
              </a:endParaRPr>
            </a:p>
          </p:txBody>
        </p:sp>
        <p:sp>
          <p:nvSpPr>
            <p:cNvPr id="12" name="矩形 15">
              <a:extLst>
                <a:ext uri="{FF2B5EF4-FFF2-40B4-BE49-F238E27FC236}">
                  <a16:creationId xmlns:a16="http://schemas.microsoft.com/office/drawing/2014/main" id="{C21406BD-9E76-FCAF-A5FF-1B9460C5DC4E}"/>
                </a:ext>
              </a:extLst>
            </p:cNvPr>
            <p:cNvSpPr/>
            <p:nvPr/>
          </p:nvSpPr>
          <p:spPr>
            <a:xfrm>
              <a:off x="4859867" y="2135251"/>
              <a:ext cx="2472266" cy="1761431"/>
            </a:xfrm>
            <a:prstGeom prst="rect">
              <a:avLst/>
            </a:prstGeom>
          </p:spPr>
          <p:txBody>
            <a:bodyPr wrap="none" lIns="0" tIns="0" rIns="0" bIns="0">
              <a:prstTxWarp prst="textArchUp">
                <a:avLst>
                  <a:gd name="adj" fmla="val 12078931"/>
                </a:avLst>
              </a:prstTxWarp>
              <a:spAutoFit/>
            </a:bodyPr>
            <a:lstStyle/>
            <a:p>
              <a:pPr algn="ctr"/>
              <a:r>
                <a:rPr lang="en-US" altLang="zh-CN" sz="3200" b="1">
                  <a:solidFill>
                    <a:srgbClr val="0F4071"/>
                  </a:solidFill>
                </a:rPr>
                <a:t>Boundaries</a:t>
              </a:r>
              <a:endParaRPr lang="en-US" altLang="zh-CN" sz="1600" b="1">
                <a:solidFill>
                  <a:srgbClr val="0F4071"/>
                </a:solidFill>
              </a:endParaRPr>
            </a:p>
          </p:txBody>
        </p:sp>
        <p:sp>
          <p:nvSpPr>
            <p:cNvPr id="8" name="矩形 10">
              <a:extLst>
                <a:ext uri="{FF2B5EF4-FFF2-40B4-BE49-F238E27FC236}">
                  <a16:creationId xmlns:a16="http://schemas.microsoft.com/office/drawing/2014/main" id="{5A6BF461-7E2C-D2BC-7C0E-993E7A74610A}"/>
                </a:ext>
              </a:extLst>
            </p:cNvPr>
            <p:cNvSpPr/>
            <p:nvPr/>
          </p:nvSpPr>
          <p:spPr>
            <a:xfrm>
              <a:off x="966629" y="3443431"/>
              <a:ext cx="1423468" cy="307777"/>
            </a:xfrm>
            <a:prstGeom prst="rect">
              <a:avLst/>
            </a:prstGeom>
          </p:spPr>
          <p:txBody>
            <a:bodyPr wrap="none" lIns="0" tIns="0" rIns="0" bIns="0">
              <a:spAutoFit/>
            </a:bodyPr>
            <a:lstStyle/>
            <a:p>
              <a:pPr algn="ctr"/>
              <a:r>
                <a:rPr lang="en-US" altLang="zh-CN" sz="2000" b="1" dirty="0">
                  <a:solidFill>
                    <a:schemeClr val="bg1"/>
                  </a:solidFill>
                  <a:latin typeface="Arial" panose="020B0604020202020204" pitchFamily="34" charset="0"/>
                  <a:cs typeface="Arial" panose="020B0604020202020204" pitchFamily="34" charset="0"/>
                </a:rPr>
                <a:t>Maintaining</a:t>
              </a:r>
            </a:p>
          </p:txBody>
        </p:sp>
        <p:sp>
          <p:nvSpPr>
            <p:cNvPr id="3" name="同心圆 4">
              <a:extLst>
                <a:ext uri="{FF2B5EF4-FFF2-40B4-BE49-F238E27FC236}">
                  <a16:creationId xmlns:a16="http://schemas.microsoft.com/office/drawing/2014/main" id="{F36E3FE5-DAE7-B467-0684-F1C5A6AF5465}"/>
                </a:ext>
                <a:ext uri="{C183D7F6-B498-43B3-948B-1728B52AA6E4}">
                  <adec:decorative xmlns:adec="http://schemas.microsoft.com/office/drawing/2017/decorative" val="1"/>
                </a:ext>
              </a:extLst>
            </p:cNvPr>
            <p:cNvSpPr/>
            <p:nvPr/>
          </p:nvSpPr>
          <p:spPr>
            <a:xfrm>
              <a:off x="4791037" y="2303377"/>
              <a:ext cx="2608680" cy="2608680"/>
            </a:xfrm>
            <a:prstGeom prst="donut">
              <a:avLst>
                <a:gd name="adj" fmla="val 14351"/>
              </a:avLst>
            </a:prstGeom>
            <a:solidFill>
              <a:srgbClr val="D0D0CE"/>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solidFill>
                  <a:schemeClr val="tx1"/>
                </a:solidFill>
                <a:latin typeface="+mj-lt"/>
              </a:endParaRPr>
            </a:p>
          </p:txBody>
        </p:sp>
        <p:sp>
          <p:nvSpPr>
            <p:cNvPr id="4" name="五边形 5">
              <a:extLst>
                <a:ext uri="{FF2B5EF4-FFF2-40B4-BE49-F238E27FC236}">
                  <a16:creationId xmlns:a16="http://schemas.microsoft.com/office/drawing/2014/main" id="{781BE750-C15C-4EA7-1B11-5C94F1675066}"/>
                </a:ext>
                <a:ext uri="{C183D7F6-B498-43B3-948B-1728B52AA6E4}">
                  <adec:decorative xmlns:adec="http://schemas.microsoft.com/office/drawing/2017/decorative" val="1"/>
                </a:ext>
              </a:extLst>
            </p:cNvPr>
            <p:cNvSpPr/>
            <p:nvPr/>
          </p:nvSpPr>
          <p:spPr>
            <a:xfrm rot="10800000" flipH="1">
              <a:off x="6096000" y="3198337"/>
              <a:ext cx="5568950" cy="818762"/>
            </a:xfrm>
            <a:prstGeom prst="homePlate">
              <a:avLst/>
            </a:prstGeom>
            <a:solidFill>
              <a:srgbClr val="D4EAF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9" name="矩形 11">
              <a:extLst>
                <a:ext uri="{FF2B5EF4-FFF2-40B4-BE49-F238E27FC236}">
                  <a16:creationId xmlns:a16="http://schemas.microsoft.com/office/drawing/2014/main" id="{22146D6A-262E-652B-B144-1A2FE6A5156B}"/>
                </a:ext>
              </a:extLst>
            </p:cNvPr>
            <p:cNvSpPr/>
            <p:nvPr/>
          </p:nvSpPr>
          <p:spPr>
            <a:xfrm>
              <a:off x="9287339" y="3443431"/>
              <a:ext cx="1938031" cy="307777"/>
            </a:xfrm>
            <a:prstGeom prst="rect">
              <a:avLst/>
            </a:prstGeom>
          </p:spPr>
          <p:txBody>
            <a:bodyPr wrap="none" lIns="0" tIns="0" rIns="0" bIns="0">
              <a:spAutoFit/>
            </a:bodyPr>
            <a:lstStyle/>
            <a:p>
              <a:pPr algn="ctr"/>
              <a:r>
                <a:rPr lang="en-US" altLang="zh-CN" sz="2000" b="1">
                  <a:latin typeface="Arial" panose="020B0604020202020204" pitchFamily="34" charset="0"/>
                  <a:cs typeface="Arial" panose="020B0604020202020204" pitchFamily="34" charset="0"/>
                </a:rPr>
                <a:t>Communicating</a:t>
              </a:r>
            </a:p>
          </p:txBody>
        </p:sp>
      </p:grpSp>
      <p:sp>
        <p:nvSpPr>
          <p:cNvPr id="11" name="圆角矩形 13">
            <a:extLst>
              <a:ext uri="{FF2B5EF4-FFF2-40B4-BE49-F238E27FC236}">
                <a16:creationId xmlns:a16="http://schemas.microsoft.com/office/drawing/2014/main" id="{F533AE45-C573-B53B-A8DA-EC033150D6EE}"/>
              </a:ext>
            </a:extLst>
          </p:cNvPr>
          <p:cNvSpPr/>
          <p:nvPr/>
        </p:nvSpPr>
        <p:spPr>
          <a:xfrm flipH="1">
            <a:off x="966629" y="4029865"/>
            <a:ext cx="3736842" cy="886778"/>
          </a:xfrm>
          <a:prstGeom prst="roundRect">
            <a:avLst>
              <a:gd name="adj" fmla="val 6011"/>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spAutoFit/>
          </a:bodyPr>
          <a:lstStyle/>
          <a:p>
            <a:r>
              <a:rPr lang="en-US" altLang="zh-CN" sz="1400">
                <a:solidFill>
                  <a:schemeClr val="tx1"/>
                </a:solidFill>
                <a:latin typeface="Arial" panose="020B0604020202020204" pitchFamily="34" charset="0"/>
                <a:cs typeface="Arial" panose="020B0604020202020204" pitchFamily="34" charset="0"/>
              </a:rPr>
              <a:t>Once you’ve set your boundaries, begin the process of maintaining them. Maintaining boundaries is an ongoing process and your boundaries may change over time. </a:t>
            </a:r>
          </a:p>
        </p:txBody>
      </p:sp>
      <p:sp>
        <p:nvSpPr>
          <p:cNvPr id="10" name="圆角矩形 12">
            <a:extLst>
              <a:ext uri="{FF2B5EF4-FFF2-40B4-BE49-F238E27FC236}">
                <a16:creationId xmlns:a16="http://schemas.microsoft.com/office/drawing/2014/main" id="{532C9328-C052-EF5D-82A8-348C10562FBB}"/>
              </a:ext>
            </a:extLst>
          </p:cNvPr>
          <p:cNvSpPr/>
          <p:nvPr/>
        </p:nvSpPr>
        <p:spPr>
          <a:xfrm flipH="1">
            <a:off x="7489773" y="4028526"/>
            <a:ext cx="3735597" cy="1108472"/>
          </a:xfrm>
          <a:prstGeom prst="roundRect">
            <a:avLst>
              <a:gd name="adj" fmla="val 6011"/>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spAutoFit/>
          </a:bodyPr>
          <a:lstStyle/>
          <a:p>
            <a:pPr algn="r"/>
            <a:r>
              <a:rPr lang="en-US" altLang="zh-CN" sz="1400">
                <a:solidFill>
                  <a:schemeClr val="tx1"/>
                </a:solidFill>
                <a:latin typeface="Arial" panose="020B0604020202020204" pitchFamily="34" charset="0"/>
                <a:cs typeface="Arial" panose="020B0604020202020204" pitchFamily="34" charset="0"/>
              </a:rPr>
              <a:t>Once you’ve set boundaries for yourself, ensure you are communicating them to others. This is an ongoing process, so people are aware of your boundaries and are informed when they change. </a:t>
            </a:r>
          </a:p>
        </p:txBody>
      </p:sp>
      <p:sp>
        <p:nvSpPr>
          <p:cNvPr id="77" name="TextBox 76">
            <a:extLst>
              <a:ext uri="{FF2B5EF4-FFF2-40B4-BE49-F238E27FC236}">
                <a16:creationId xmlns:a16="http://schemas.microsoft.com/office/drawing/2014/main" id="{2BC487F0-74FA-C292-3AFB-F7AF73A6A29F}"/>
              </a:ext>
            </a:extLst>
          </p:cNvPr>
          <p:cNvSpPr txBox="1"/>
          <p:nvPr/>
        </p:nvSpPr>
        <p:spPr>
          <a:xfrm>
            <a:off x="3017520" y="6374556"/>
            <a:ext cx="6596743" cy="338554"/>
          </a:xfrm>
          <a:prstGeom prst="rect">
            <a:avLst/>
          </a:prstGeom>
          <a:noFill/>
        </p:spPr>
        <p:txBody>
          <a:bodyPr wrap="square" rtlCol="0">
            <a:spAutoFit/>
          </a:bodyPr>
          <a:lstStyle/>
          <a:p>
            <a:pPr indent="-112014">
              <a:spcAft>
                <a:spcPts val="600"/>
              </a:spcAft>
            </a:pPr>
            <a:r>
              <a:rPr lang="en-US" sz="800">
                <a:effectLst/>
                <a:latin typeface="Arial" panose="020B0604020202020204" pitchFamily="34" charset="0"/>
                <a:cs typeface="Arial" panose="020B0604020202020204" pitchFamily="34" charset="0"/>
                <a:hlinkClick r:id="rId3"/>
              </a:rPr>
              <a:t>https://www.strategy-business.com/article/How-healthy-boundaries-build-trust-in-the-workplace#</a:t>
            </a:r>
            <a:r>
              <a:rPr lang="en-US" sz="800">
                <a:effectLst/>
                <a:latin typeface="Arial" panose="020B0604020202020204" pitchFamily="34" charset="0"/>
                <a:cs typeface="Arial" panose="020B0604020202020204" pitchFamily="34" charset="0"/>
              </a:rPr>
              <a:t>  </a:t>
            </a:r>
            <a:r>
              <a:rPr lang="en-US" sz="800">
                <a:effectLst/>
                <a:latin typeface="Arial" panose="020B0604020202020204" pitchFamily="34" charset="0"/>
                <a:cs typeface="Arial" panose="020B0604020202020204" pitchFamily="34" charset="0"/>
                <a:hlinkClick r:id="rId4"/>
              </a:rPr>
              <a:t>https://www.forbes.com/sites/shanesnow/2020/04/13/how-to-set-boundaries-at-work-when-its-hard-especially-when-remote/</a:t>
            </a:r>
            <a:r>
              <a:rPr lang="en-US" sz="800">
                <a:effectLst/>
                <a:latin typeface="Arial" panose="020B0604020202020204" pitchFamily="34" charset="0"/>
                <a:cs typeface="Arial" panose="020B0604020202020204" pitchFamily="34" charset="0"/>
              </a:rPr>
              <a:t> </a:t>
            </a:r>
          </a:p>
        </p:txBody>
      </p:sp>
      <p:pic>
        <p:nvPicPr>
          <p:cNvPr id="7" name="object 3">
            <a:extLst>
              <a:ext uri="{FF2B5EF4-FFF2-40B4-BE49-F238E27FC236}">
                <a16:creationId xmlns:a16="http://schemas.microsoft.com/office/drawing/2014/main" id="{8CE86421-DE3E-F4FB-3934-8D54D33D4DEB}"/>
              </a:ext>
              <a:ext uri="{C183D7F6-B498-43B3-948B-1728B52AA6E4}">
                <adec:decorative xmlns:adec="http://schemas.microsoft.com/office/drawing/2017/decorative" val="1"/>
              </a:ext>
            </a:extLst>
          </p:cNvPr>
          <p:cNvPicPr/>
          <p:nvPr/>
        </p:nvPicPr>
        <p:blipFill>
          <a:blip r:embed="rId5"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3832521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2">
            <a:extLst>
              <a:ext uri="{FF2B5EF4-FFF2-40B4-BE49-F238E27FC236}">
                <a16:creationId xmlns:a16="http://schemas.microsoft.com/office/drawing/2014/main" id="{E42D148F-B2A7-3646-A4AA-B619E8F368F8}"/>
              </a:ext>
            </a:extLst>
          </p:cNvPr>
          <p:cNvSpPr txBox="1">
            <a:spLocks noGrp="1"/>
          </p:cNvSpPr>
          <p:nvPr>
            <p:ph type="title"/>
          </p:nvPr>
        </p:nvSpPr>
        <p:spPr>
          <a:xfrm>
            <a:off x="4907902" y="41710"/>
            <a:ext cx="7197702"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Talking to Your Supervisor</a:t>
            </a:r>
          </a:p>
        </p:txBody>
      </p:sp>
      <p:sp>
        <p:nvSpPr>
          <p:cNvPr id="5" name="Freeform 5">
            <a:extLst>
              <a:ext uri="{FF2B5EF4-FFF2-40B4-BE49-F238E27FC236}">
                <a16:creationId xmlns:a16="http://schemas.microsoft.com/office/drawing/2014/main" id="{E8BA0106-2535-46B0-C519-6FB294639A05}"/>
              </a:ext>
              <a:ext uri="{C183D7F6-B498-43B3-948B-1728B52AA6E4}">
                <adec:decorative xmlns:adec="http://schemas.microsoft.com/office/drawing/2017/decorative" val="1"/>
              </a:ext>
            </a:extLst>
          </p:cNvPr>
          <p:cNvSpPr>
            <a:spLocks noEditPoints="1"/>
          </p:cNvSpPr>
          <p:nvPr/>
        </p:nvSpPr>
        <p:spPr bwMode="auto">
          <a:xfrm>
            <a:off x="792990" y="1247980"/>
            <a:ext cx="818412" cy="820907"/>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a:endParaRPr>
          </a:p>
        </p:txBody>
      </p:sp>
      <p:cxnSp>
        <p:nvCxnSpPr>
          <p:cNvPr id="6" name="Straight Connector 5">
            <a:extLst>
              <a:ext uri="{FF2B5EF4-FFF2-40B4-BE49-F238E27FC236}">
                <a16:creationId xmlns:a16="http://schemas.microsoft.com/office/drawing/2014/main" id="{DF8B7CBF-635E-AF7E-B719-6745DEDECE2D}"/>
              </a:ext>
              <a:ext uri="{C183D7F6-B498-43B3-948B-1728B52AA6E4}">
                <adec:decorative xmlns:adec="http://schemas.microsoft.com/office/drawing/2017/decorative" val="1"/>
              </a:ext>
            </a:extLst>
          </p:cNvPr>
          <p:cNvCxnSpPr/>
          <p:nvPr/>
        </p:nvCxnSpPr>
        <p:spPr>
          <a:xfrm>
            <a:off x="764319" y="2075554"/>
            <a:ext cx="1803991" cy="0"/>
          </a:xfrm>
          <a:prstGeom prst="line">
            <a:avLst/>
          </a:prstGeom>
          <a:noFill/>
          <a:ln w="57150" cap="flat" cmpd="sng" algn="ctr">
            <a:solidFill>
              <a:srgbClr val="294A83"/>
            </a:solidFill>
            <a:prstDash val="solid"/>
            <a:miter lim="800000"/>
          </a:ln>
          <a:effectLst/>
        </p:spPr>
      </p:cxnSp>
      <p:sp>
        <p:nvSpPr>
          <p:cNvPr id="13" name="Rectangle 12">
            <a:extLst>
              <a:ext uri="{FF2B5EF4-FFF2-40B4-BE49-F238E27FC236}">
                <a16:creationId xmlns:a16="http://schemas.microsoft.com/office/drawing/2014/main" id="{FB005E77-29D5-ABCC-D006-A6EA45DAF7F6}"/>
              </a:ext>
            </a:extLst>
          </p:cNvPr>
          <p:cNvSpPr/>
          <p:nvPr/>
        </p:nvSpPr>
        <p:spPr>
          <a:xfrm>
            <a:off x="562116" y="2199911"/>
            <a:ext cx="2227719" cy="663515"/>
          </a:xfrm>
          <a:prstGeom prst="rect">
            <a:avLst/>
          </a:prstGeom>
        </p:spPr>
        <p:txBody>
          <a:bodyPr wrap="square">
            <a:spAutoFit/>
          </a:bodyPr>
          <a:lstStyle/>
          <a:p>
            <a:pPr marL="114300" lvl="1" eaLnBrk="0" fontAlgn="base" hangingPunct="0">
              <a:lnSpc>
                <a:spcPct val="120000"/>
              </a:lnSpc>
              <a:spcAft>
                <a:spcPts val="1000"/>
              </a:spcAft>
              <a:buSzPct val="75000"/>
              <a:defRPr/>
            </a:pPr>
            <a:r>
              <a:rPr lang="en-US" sz="1600" b="1">
                <a:solidFill>
                  <a:srgbClr val="000000"/>
                </a:solidFill>
                <a:latin typeface="Arial" panose="020B0604020202020204" pitchFamily="34" charset="0"/>
                <a:ea typeface="Open Sans" charset="0"/>
                <a:cs typeface="Arial" panose="020B0604020202020204" pitchFamily="34" charset="0"/>
              </a:rPr>
              <a:t>Don’t assume your boss is aware</a:t>
            </a:r>
          </a:p>
        </p:txBody>
      </p:sp>
      <p:sp>
        <p:nvSpPr>
          <p:cNvPr id="14" name="Text Placeholder 3">
            <a:extLst>
              <a:ext uri="{FF2B5EF4-FFF2-40B4-BE49-F238E27FC236}">
                <a16:creationId xmlns:a16="http://schemas.microsoft.com/office/drawing/2014/main" id="{E5B328BE-4685-334C-8D69-F731973BF66F}"/>
              </a:ext>
            </a:extLst>
          </p:cNvPr>
          <p:cNvSpPr txBox="1">
            <a:spLocks/>
          </p:cNvSpPr>
          <p:nvPr/>
        </p:nvSpPr>
        <p:spPr>
          <a:xfrm>
            <a:off x="562116" y="2945155"/>
            <a:ext cx="2377440" cy="2753331"/>
          </a:xfrm>
          <a:prstGeom prst="rect">
            <a:avLst/>
          </a:prstGeom>
          <a:noFill/>
        </p:spPr>
        <p:txBody>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87878"/>
              </a:buClr>
              <a:defRPr/>
            </a:pPr>
            <a:r>
              <a:rPr lang="en-US" sz="1400">
                <a:solidFill>
                  <a:srgbClr val="000000"/>
                </a:solidFill>
                <a:latin typeface="Arial" panose="020B0604020202020204" pitchFamily="34" charset="0"/>
                <a:cs typeface="Arial" panose="020B0604020202020204" pitchFamily="34" charset="0"/>
              </a:rPr>
              <a:t>Your supervisor may not be fully aware of your workload</a:t>
            </a:r>
          </a:p>
          <a:p>
            <a:pPr>
              <a:buClr>
                <a:srgbClr val="787878"/>
              </a:buClr>
              <a:defRPr/>
            </a:pPr>
            <a:r>
              <a:rPr lang="en-US" sz="1400">
                <a:solidFill>
                  <a:srgbClr val="000000"/>
                </a:solidFill>
                <a:latin typeface="Arial" panose="020B0604020202020204" pitchFamily="34" charset="0"/>
                <a:cs typeface="Arial" panose="020B0604020202020204" pitchFamily="34" charset="0"/>
              </a:rPr>
              <a:t>Strong leaders understand the value in prioritizing well-being.</a:t>
            </a:r>
          </a:p>
          <a:p>
            <a:pPr>
              <a:buClr>
                <a:srgbClr val="787878"/>
              </a:buClr>
              <a:defRPr/>
            </a:pPr>
            <a:r>
              <a:rPr lang="en-US" sz="1400">
                <a:solidFill>
                  <a:srgbClr val="000000"/>
                </a:solidFill>
                <a:latin typeface="Arial" panose="020B0604020202020204" pitchFamily="34" charset="0"/>
                <a:cs typeface="Arial" panose="020B0604020202020204" pitchFamily="34" charset="0"/>
              </a:rPr>
              <a:t> If you don’t speak up, they won’t be able to help.  </a:t>
            </a:r>
          </a:p>
          <a:p>
            <a:pPr>
              <a:buClr>
                <a:srgbClr val="787878"/>
              </a:buClr>
              <a:defRPr/>
            </a:pPr>
            <a:r>
              <a:rPr lang="en-US" sz="1400">
                <a:solidFill>
                  <a:srgbClr val="000000"/>
                </a:solidFill>
                <a:latin typeface="Arial" panose="020B0604020202020204" pitchFamily="34" charset="0"/>
                <a:cs typeface="Arial" panose="020B0604020202020204" pitchFamily="34" charset="0"/>
              </a:rPr>
              <a:t>If feeling burned out, have a dialogue with your supervisor.  </a:t>
            </a:r>
          </a:p>
        </p:txBody>
      </p:sp>
      <p:cxnSp>
        <p:nvCxnSpPr>
          <p:cNvPr id="15" name="Straight Connector 14">
            <a:extLst>
              <a:ext uri="{FF2B5EF4-FFF2-40B4-BE49-F238E27FC236}">
                <a16:creationId xmlns:a16="http://schemas.microsoft.com/office/drawing/2014/main" id="{4BEAFA9B-FE43-621E-80CB-2B8FD3A7F5CA}"/>
              </a:ext>
              <a:ext uri="{C183D7F6-B498-43B3-948B-1728B52AA6E4}">
                <adec:decorative xmlns:adec="http://schemas.microsoft.com/office/drawing/2017/decorative" val="1"/>
              </a:ext>
            </a:extLst>
          </p:cNvPr>
          <p:cNvCxnSpPr>
            <a:cxnSpLocks/>
          </p:cNvCxnSpPr>
          <p:nvPr/>
        </p:nvCxnSpPr>
        <p:spPr>
          <a:xfrm>
            <a:off x="637223" y="5977040"/>
            <a:ext cx="1803991" cy="0"/>
          </a:xfrm>
          <a:prstGeom prst="line">
            <a:avLst/>
          </a:prstGeom>
          <a:noFill/>
          <a:ln w="19050" cap="flat" cmpd="sng" algn="ctr">
            <a:solidFill>
              <a:srgbClr val="FFFFFF">
                <a:lumMod val="75000"/>
              </a:srgbClr>
            </a:solidFill>
            <a:prstDash val="solid"/>
            <a:miter lim="800000"/>
          </a:ln>
          <a:effectLst/>
        </p:spPr>
      </p:cxnSp>
      <p:sp>
        <p:nvSpPr>
          <p:cNvPr id="16" name="Freeform 5">
            <a:extLst>
              <a:ext uri="{FF2B5EF4-FFF2-40B4-BE49-F238E27FC236}">
                <a16:creationId xmlns:a16="http://schemas.microsoft.com/office/drawing/2014/main" id="{4FCEA8D9-D118-CC4C-B11E-898664560937}"/>
              </a:ext>
              <a:ext uri="{C183D7F6-B498-43B3-948B-1728B52AA6E4}">
                <adec:decorative xmlns:adec="http://schemas.microsoft.com/office/drawing/2017/decorative" val="1"/>
              </a:ext>
            </a:extLst>
          </p:cNvPr>
          <p:cNvSpPr>
            <a:spLocks noEditPoints="1"/>
          </p:cNvSpPr>
          <p:nvPr/>
        </p:nvSpPr>
        <p:spPr bwMode="auto">
          <a:xfrm>
            <a:off x="3712948" y="1282295"/>
            <a:ext cx="818412" cy="820907"/>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a:endParaRPr>
          </a:p>
        </p:txBody>
      </p:sp>
      <p:cxnSp>
        <p:nvCxnSpPr>
          <p:cNvPr id="17" name="Straight Connector 16">
            <a:extLst>
              <a:ext uri="{FF2B5EF4-FFF2-40B4-BE49-F238E27FC236}">
                <a16:creationId xmlns:a16="http://schemas.microsoft.com/office/drawing/2014/main" id="{125C1EC1-7099-DBC5-DD43-5BC4165FCF53}"/>
              </a:ext>
              <a:ext uri="{C183D7F6-B498-43B3-948B-1728B52AA6E4}">
                <adec:decorative xmlns:adec="http://schemas.microsoft.com/office/drawing/2017/decorative" val="1"/>
              </a:ext>
            </a:extLst>
          </p:cNvPr>
          <p:cNvCxnSpPr/>
          <p:nvPr/>
        </p:nvCxnSpPr>
        <p:spPr>
          <a:xfrm>
            <a:off x="3680337" y="2075554"/>
            <a:ext cx="1803991" cy="0"/>
          </a:xfrm>
          <a:prstGeom prst="line">
            <a:avLst/>
          </a:prstGeom>
          <a:noFill/>
          <a:ln w="57150" cap="flat" cmpd="sng" algn="ctr">
            <a:solidFill>
              <a:srgbClr val="004F91"/>
            </a:solidFill>
            <a:prstDash val="solid"/>
            <a:miter lim="800000"/>
          </a:ln>
          <a:effectLst/>
        </p:spPr>
      </p:cxnSp>
      <p:sp>
        <p:nvSpPr>
          <p:cNvPr id="18" name="Rectangle 17">
            <a:extLst>
              <a:ext uri="{FF2B5EF4-FFF2-40B4-BE49-F238E27FC236}">
                <a16:creationId xmlns:a16="http://schemas.microsoft.com/office/drawing/2014/main" id="{58F91743-BD57-6244-7B5D-805AFC4B3550}"/>
              </a:ext>
            </a:extLst>
          </p:cNvPr>
          <p:cNvSpPr/>
          <p:nvPr/>
        </p:nvSpPr>
        <p:spPr>
          <a:xfrm>
            <a:off x="3453361" y="2199911"/>
            <a:ext cx="2074990" cy="663515"/>
          </a:xfrm>
          <a:prstGeom prst="rect">
            <a:avLst/>
          </a:prstGeom>
        </p:spPr>
        <p:txBody>
          <a:bodyPr wrap="square">
            <a:spAutoFit/>
          </a:bodyPr>
          <a:lstStyle/>
          <a:p>
            <a:pPr marL="114300" lvl="1" eaLnBrk="0" fontAlgn="base" hangingPunct="0">
              <a:lnSpc>
                <a:spcPct val="120000"/>
              </a:lnSpc>
              <a:spcAft>
                <a:spcPts val="1000"/>
              </a:spcAft>
              <a:buSzPct val="75000"/>
              <a:defRPr/>
            </a:pPr>
            <a:r>
              <a:rPr lang="en-US" sz="1600" b="1">
                <a:solidFill>
                  <a:srgbClr val="000000"/>
                </a:solidFill>
                <a:latin typeface="Arial" panose="020B0604020202020204" pitchFamily="34" charset="0"/>
                <a:ea typeface="Open Sans" charset="0"/>
                <a:cs typeface="Arial" panose="020B0604020202020204" pitchFamily="34" charset="0"/>
              </a:rPr>
              <a:t>Know that you are not alone</a:t>
            </a:r>
          </a:p>
        </p:txBody>
      </p:sp>
      <p:sp>
        <p:nvSpPr>
          <p:cNvPr id="39" name="Text Placeholder 3">
            <a:extLst>
              <a:ext uri="{FF2B5EF4-FFF2-40B4-BE49-F238E27FC236}">
                <a16:creationId xmlns:a16="http://schemas.microsoft.com/office/drawing/2014/main" id="{E6759C92-F576-961E-E4AE-F0E5795BA64A}"/>
              </a:ext>
            </a:extLst>
          </p:cNvPr>
          <p:cNvSpPr txBox="1">
            <a:spLocks/>
          </p:cNvSpPr>
          <p:nvPr/>
        </p:nvSpPr>
        <p:spPr>
          <a:xfrm>
            <a:off x="3453361" y="2945155"/>
            <a:ext cx="2392962" cy="2284731"/>
          </a:xfrm>
          <a:prstGeom prst="rect">
            <a:avLst/>
          </a:prstGeom>
          <a:noFill/>
        </p:spPr>
        <p:txBody>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87878"/>
              </a:buClr>
              <a:defRPr/>
            </a:pPr>
            <a:r>
              <a:rPr lang="en-US" sz="1400">
                <a:solidFill>
                  <a:srgbClr val="000000"/>
                </a:solidFill>
                <a:latin typeface="Arial" panose="020B0604020202020204" pitchFamily="34" charset="0"/>
                <a:cs typeface="Arial" panose="020B0604020202020204" pitchFamily="34" charset="0"/>
              </a:rPr>
              <a:t>Many supervisors have been burned out themselves, so chances are, they will empathize with your situation and offer advice. </a:t>
            </a:r>
          </a:p>
          <a:p>
            <a:pPr>
              <a:buClr>
                <a:srgbClr val="787878"/>
              </a:buClr>
              <a:defRPr/>
            </a:pPr>
            <a:r>
              <a:rPr lang="en-US" sz="1400">
                <a:solidFill>
                  <a:srgbClr val="000000"/>
                </a:solidFill>
                <a:latin typeface="Arial" panose="020B0604020202020204" pitchFamily="34" charset="0"/>
                <a:cs typeface="Arial" panose="020B0604020202020204" pitchFamily="34" charset="0"/>
              </a:rPr>
              <a:t>If you find that communicating with a supervisor is too daunting, reach out to trusted colleagues, or NIH resources such as EAP. </a:t>
            </a:r>
          </a:p>
        </p:txBody>
      </p:sp>
      <p:cxnSp>
        <p:nvCxnSpPr>
          <p:cNvPr id="19" name="Straight Connector 18">
            <a:extLst>
              <a:ext uri="{FF2B5EF4-FFF2-40B4-BE49-F238E27FC236}">
                <a16:creationId xmlns:a16="http://schemas.microsoft.com/office/drawing/2014/main" id="{E6397927-1CC6-B62E-1C15-BE1A08BD9F97}"/>
              </a:ext>
              <a:ext uri="{C183D7F6-B498-43B3-948B-1728B52AA6E4}">
                <adec:decorative xmlns:adec="http://schemas.microsoft.com/office/drawing/2017/decorative" val="1"/>
              </a:ext>
            </a:extLst>
          </p:cNvPr>
          <p:cNvCxnSpPr>
            <a:cxnSpLocks/>
          </p:cNvCxnSpPr>
          <p:nvPr/>
        </p:nvCxnSpPr>
        <p:spPr>
          <a:xfrm>
            <a:off x="3538256" y="5977040"/>
            <a:ext cx="1803991" cy="0"/>
          </a:xfrm>
          <a:prstGeom prst="line">
            <a:avLst/>
          </a:prstGeom>
          <a:noFill/>
          <a:ln w="19050" cap="flat" cmpd="sng" algn="ctr">
            <a:solidFill>
              <a:srgbClr val="FFFFFF">
                <a:lumMod val="75000"/>
              </a:srgbClr>
            </a:solidFill>
            <a:prstDash val="solid"/>
            <a:miter lim="800000"/>
          </a:ln>
          <a:effectLst/>
        </p:spPr>
      </p:cxnSp>
      <p:sp>
        <p:nvSpPr>
          <p:cNvPr id="20" name="Freeform 5">
            <a:extLst>
              <a:ext uri="{FF2B5EF4-FFF2-40B4-BE49-F238E27FC236}">
                <a16:creationId xmlns:a16="http://schemas.microsoft.com/office/drawing/2014/main" id="{6098E3C5-8EE7-D223-5B5F-D8E24DA15801}"/>
              </a:ext>
              <a:ext uri="{C183D7F6-B498-43B3-948B-1728B52AA6E4}">
                <adec:decorative xmlns:adec="http://schemas.microsoft.com/office/drawing/2017/decorative" val="1"/>
              </a:ext>
            </a:extLst>
          </p:cNvPr>
          <p:cNvSpPr>
            <a:spLocks noEditPoints="1"/>
          </p:cNvSpPr>
          <p:nvPr/>
        </p:nvSpPr>
        <p:spPr bwMode="auto">
          <a:xfrm>
            <a:off x="6332186" y="1262909"/>
            <a:ext cx="818412" cy="820907"/>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a:solidFill>
                <a:srgbClr val="000000"/>
              </a:solidFill>
              <a:latin typeface="Open Sans"/>
            </a:endParaRPr>
          </a:p>
        </p:txBody>
      </p:sp>
      <p:sp>
        <p:nvSpPr>
          <p:cNvPr id="23" name="Freeform 38">
            <a:extLst>
              <a:ext uri="{FF2B5EF4-FFF2-40B4-BE49-F238E27FC236}">
                <a16:creationId xmlns:a16="http://schemas.microsoft.com/office/drawing/2014/main" id="{9D381522-529A-BA05-D843-BB82CAFDD169}"/>
              </a:ext>
              <a:ext uri="{C183D7F6-B498-43B3-948B-1728B52AA6E4}">
                <adec:decorative xmlns:adec="http://schemas.microsoft.com/office/drawing/2017/decorative" val="1"/>
              </a:ext>
            </a:extLst>
          </p:cNvPr>
          <p:cNvSpPr>
            <a:spLocks noEditPoints="1"/>
          </p:cNvSpPr>
          <p:nvPr/>
        </p:nvSpPr>
        <p:spPr bwMode="auto">
          <a:xfrm>
            <a:off x="6326894" y="1262909"/>
            <a:ext cx="820907" cy="820907"/>
          </a:xfrm>
          <a:custGeom>
            <a:avLst/>
            <a:gdLst>
              <a:gd name="T0" fmla="*/ 312 w 657"/>
              <a:gd name="T1" fmla="*/ 657 h 657"/>
              <a:gd name="T2" fmla="*/ 262 w 657"/>
              <a:gd name="T3" fmla="*/ 650 h 657"/>
              <a:gd name="T4" fmla="*/ 200 w 657"/>
              <a:gd name="T5" fmla="*/ 632 h 657"/>
              <a:gd name="T6" fmla="*/ 120 w 657"/>
              <a:gd name="T7" fmla="*/ 582 h 657"/>
              <a:gd name="T8" fmla="*/ 55 w 657"/>
              <a:gd name="T9" fmla="*/ 512 h 657"/>
              <a:gd name="T10" fmla="*/ 15 w 657"/>
              <a:gd name="T11" fmla="*/ 426 h 657"/>
              <a:gd name="T12" fmla="*/ 3 w 657"/>
              <a:gd name="T13" fmla="*/ 379 h 657"/>
              <a:gd name="T14" fmla="*/ 0 w 657"/>
              <a:gd name="T15" fmla="*/ 329 h 657"/>
              <a:gd name="T16" fmla="*/ 2 w 657"/>
              <a:gd name="T17" fmla="*/ 296 h 657"/>
              <a:gd name="T18" fmla="*/ 10 w 657"/>
              <a:gd name="T19" fmla="*/ 246 h 657"/>
              <a:gd name="T20" fmla="*/ 39 w 657"/>
              <a:gd name="T21" fmla="*/ 172 h 657"/>
              <a:gd name="T22" fmla="*/ 96 w 657"/>
              <a:gd name="T23" fmla="*/ 97 h 657"/>
              <a:gd name="T24" fmla="*/ 172 w 657"/>
              <a:gd name="T25" fmla="*/ 39 h 657"/>
              <a:gd name="T26" fmla="*/ 246 w 657"/>
              <a:gd name="T27" fmla="*/ 10 h 657"/>
              <a:gd name="T28" fmla="*/ 294 w 657"/>
              <a:gd name="T29" fmla="*/ 2 h 657"/>
              <a:gd name="T30" fmla="*/ 328 w 657"/>
              <a:gd name="T31" fmla="*/ 0 h 657"/>
              <a:gd name="T32" fmla="*/ 379 w 657"/>
              <a:gd name="T33" fmla="*/ 4 h 657"/>
              <a:gd name="T34" fmla="*/ 426 w 657"/>
              <a:gd name="T35" fmla="*/ 15 h 657"/>
              <a:gd name="T36" fmla="*/ 512 w 657"/>
              <a:gd name="T37" fmla="*/ 57 h 657"/>
              <a:gd name="T38" fmla="*/ 582 w 657"/>
              <a:gd name="T39" fmla="*/ 120 h 657"/>
              <a:gd name="T40" fmla="*/ 632 w 657"/>
              <a:gd name="T41" fmla="*/ 200 h 657"/>
              <a:gd name="T42" fmla="*/ 650 w 657"/>
              <a:gd name="T43" fmla="*/ 262 h 657"/>
              <a:gd name="T44" fmla="*/ 657 w 657"/>
              <a:gd name="T45" fmla="*/ 312 h 657"/>
              <a:gd name="T46" fmla="*/ 657 w 657"/>
              <a:gd name="T47" fmla="*/ 346 h 657"/>
              <a:gd name="T48" fmla="*/ 650 w 657"/>
              <a:gd name="T49" fmla="*/ 395 h 657"/>
              <a:gd name="T50" fmla="*/ 632 w 657"/>
              <a:gd name="T51" fmla="*/ 457 h 657"/>
              <a:gd name="T52" fmla="*/ 582 w 657"/>
              <a:gd name="T53" fmla="*/ 538 h 657"/>
              <a:gd name="T54" fmla="*/ 512 w 657"/>
              <a:gd name="T55" fmla="*/ 601 h 657"/>
              <a:gd name="T56" fmla="*/ 426 w 657"/>
              <a:gd name="T57" fmla="*/ 642 h 657"/>
              <a:gd name="T58" fmla="*/ 379 w 657"/>
              <a:gd name="T59" fmla="*/ 653 h 657"/>
              <a:gd name="T60" fmla="*/ 328 w 657"/>
              <a:gd name="T61" fmla="*/ 657 h 657"/>
              <a:gd name="T62" fmla="*/ 328 w 657"/>
              <a:gd name="T63" fmla="*/ 38 h 657"/>
              <a:gd name="T64" fmla="*/ 242 w 657"/>
              <a:gd name="T65" fmla="*/ 51 h 657"/>
              <a:gd name="T66" fmla="*/ 166 w 657"/>
              <a:gd name="T67" fmla="*/ 88 h 657"/>
              <a:gd name="T68" fmla="*/ 104 w 657"/>
              <a:gd name="T69" fmla="*/ 144 h 657"/>
              <a:gd name="T70" fmla="*/ 61 w 657"/>
              <a:gd name="T71" fmla="*/ 215 h 657"/>
              <a:gd name="T72" fmla="*/ 39 w 657"/>
              <a:gd name="T73" fmla="*/ 298 h 657"/>
              <a:gd name="T74" fmla="*/ 39 w 657"/>
              <a:gd name="T75" fmla="*/ 359 h 657"/>
              <a:gd name="T76" fmla="*/ 61 w 657"/>
              <a:gd name="T77" fmla="*/ 442 h 657"/>
              <a:gd name="T78" fmla="*/ 104 w 657"/>
              <a:gd name="T79" fmla="*/ 513 h 657"/>
              <a:gd name="T80" fmla="*/ 166 w 657"/>
              <a:gd name="T81" fmla="*/ 570 h 657"/>
              <a:gd name="T82" fmla="*/ 242 w 657"/>
              <a:gd name="T83" fmla="*/ 607 h 657"/>
              <a:gd name="T84" fmla="*/ 328 w 657"/>
              <a:gd name="T85" fmla="*/ 620 h 657"/>
              <a:gd name="T86" fmla="*/ 387 w 657"/>
              <a:gd name="T87" fmla="*/ 614 h 657"/>
              <a:gd name="T88" fmla="*/ 468 w 657"/>
              <a:gd name="T89" fmla="*/ 585 h 657"/>
              <a:gd name="T90" fmla="*/ 535 w 657"/>
              <a:gd name="T91" fmla="*/ 535 h 657"/>
              <a:gd name="T92" fmla="*/ 585 w 657"/>
              <a:gd name="T93" fmla="*/ 468 h 657"/>
              <a:gd name="T94" fmla="*/ 614 w 657"/>
              <a:gd name="T95" fmla="*/ 387 h 657"/>
              <a:gd name="T96" fmla="*/ 620 w 657"/>
              <a:gd name="T97" fmla="*/ 329 h 657"/>
              <a:gd name="T98" fmla="*/ 606 w 657"/>
              <a:gd name="T99" fmla="*/ 242 h 657"/>
              <a:gd name="T100" fmla="*/ 570 w 657"/>
              <a:gd name="T101" fmla="*/ 166 h 657"/>
              <a:gd name="T102" fmla="*/ 513 w 657"/>
              <a:gd name="T103" fmla="*/ 104 h 657"/>
              <a:gd name="T104" fmla="*/ 442 w 657"/>
              <a:gd name="T105" fmla="*/ 61 h 657"/>
              <a:gd name="T106" fmla="*/ 358 w 657"/>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7">
                <a:moveTo>
                  <a:pt x="328" y="657"/>
                </a:moveTo>
                <a:lnTo>
                  <a:pt x="328" y="657"/>
                </a:lnTo>
                <a:lnTo>
                  <a:pt x="312" y="657"/>
                </a:lnTo>
                <a:lnTo>
                  <a:pt x="294" y="656"/>
                </a:lnTo>
                <a:lnTo>
                  <a:pt x="278" y="653"/>
                </a:lnTo>
                <a:lnTo>
                  <a:pt x="262" y="650"/>
                </a:lnTo>
                <a:lnTo>
                  <a:pt x="246" y="648"/>
                </a:lnTo>
                <a:lnTo>
                  <a:pt x="231" y="642"/>
                </a:lnTo>
                <a:lnTo>
                  <a:pt x="200" y="632"/>
                </a:lnTo>
                <a:lnTo>
                  <a:pt x="172" y="618"/>
                </a:lnTo>
                <a:lnTo>
                  <a:pt x="145" y="601"/>
                </a:lnTo>
                <a:lnTo>
                  <a:pt x="120" y="582"/>
                </a:lnTo>
                <a:lnTo>
                  <a:pt x="96" y="562"/>
                </a:lnTo>
                <a:lnTo>
                  <a:pt x="76" y="538"/>
                </a:lnTo>
                <a:lnTo>
                  <a:pt x="55" y="512"/>
                </a:lnTo>
                <a:lnTo>
                  <a:pt x="39" y="485"/>
                </a:lnTo>
                <a:lnTo>
                  <a:pt x="26" y="457"/>
                </a:lnTo>
                <a:lnTo>
                  <a:pt x="15" y="426"/>
                </a:lnTo>
                <a:lnTo>
                  <a:pt x="10" y="411"/>
                </a:lnTo>
                <a:lnTo>
                  <a:pt x="7" y="395"/>
                </a:lnTo>
                <a:lnTo>
                  <a:pt x="3" y="379"/>
                </a:lnTo>
                <a:lnTo>
                  <a:pt x="2" y="362"/>
                </a:lnTo>
                <a:lnTo>
                  <a:pt x="0" y="346"/>
                </a:lnTo>
                <a:lnTo>
                  <a:pt x="0" y="329"/>
                </a:lnTo>
                <a:lnTo>
                  <a:pt x="0" y="329"/>
                </a:lnTo>
                <a:lnTo>
                  <a:pt x="0" y="312"/>
                </a:lnTo>
                <a:lnTo>
                  <a:pt x="2" y="296"/>
                </a:lnTo>
                <a:lnTo>
                  <a:pt x="3" y="278"/>
                </a:lnTo>
                <a:lnTo>
                  <a:pt x="7" y="262"/>
                </a:lnTo>
                <a:lnTo>
                  <a:pt x="10" y="246"/>
                </a:lnTo>
                <a:lnTo>
                  <a:pt x="15" y="231"/>
                </a:lnTo>
                <a:lnTo>
                  <a:pt x="26" y="200"/>
                </a:lnTo>
                <a:lnTo>
                  <a:pt x="39" y="172"/>
                </a:lnTo>
                <a:lnTo>
                  <a:pt x="55" y="145"/>
                </a:lnTo>
                <a:lnTo>
                  <a:pt x="76" y="120"/>
                </a:lnTo>
                <a:lnTo>
                  <a:pt x="96" y="97"/>
                </a:lnTo>
                <a:lnTo>
                  <a:pt x="120" y="76"/>
                </a:lnTo>
                <a:lnTo>
                  <a:pt x="145" y="57"/>
                </a:lnTo>
                <a:lnTo>
                  <a:pt x="172" y="39"/>
                </a:lnTo>
                <a:lnTo>
                  <a:pt x="200" y="26"/>
                </a:lnTo>
                <a:lnTo>
                  <a:pt x="231" y="15"/>
                </a:lnTo>
                <a:lnTo>
                  <a:pt x="246" y="10"/>
                </a:lnTo>
                <a:lnTo>
                  <a:pt x="262" y="7"/>
                </a:lnTo>
                <a:lnTo>
                  <a:pt x="278" y="4"/>
                </a:lnTo>
                <a:lnTo>
                  <a:pt x="294" y="2"/>
                </a:lnTo>
                <a:lnTo>
                  <a:pt x="312" y="0"/>
                </a:lnTo>
                <a:lnTo>
                  <a:pt x="328" y="0"/>
                </a:lnTo>
                <a:lnTo>
                  <a:pt x="328" y="0"/>
                </a:lnTo>
                <a:lnTo>
                  <a:pt x="346" y="0"/>
                </a:lnTo>
                <a:lnTo>
                  <a:pt x="362" y="2"/>
                </a:lnTo>
                <a:lnTo>
                  <a:pt x="379" y="4"/>
                </a:lnTo>
                <a:lnTo>
                  <a:pt x="395" y="7"/>
                </a:lnTo>
                <a:lnTo>
                  <a:pt x="410" y="10"/>
                </a:lnTo>
                <a:lnTo>
                  <a:pt x="426" y="15"/>
                </a:lnTo>
                <a:lnTo>
                  <a:pt x="457" y="26"/>
                </a:lnTo>
                <a:lnTo>
                  <a:pt x="485" y="39"/>
                </a:lnTo>
                <a:lnTo>
                  <a:pt x="512" y="57"/>
                </a:lnTo>
                <a:lnTo>
                  <a:pt x="538" y="76"/>
                </a:lnTo>
                <a:lnTo>
                  <a:pt x="560" y="97"/>
                </a:lnTo>
                <a:lnTo>
                  <a:pt x="582" y="120"/>
                </a:lnTo>
                <a:lnTo>
                  <a:pt x="601" y="145"/>
                </a:lnTo>
                <a:lnTo>
                  <a:pt x="618" y="172"/>
                </a:lnTo>
                <a:lnTo>
                  <a:pt x="632" y="200"/>
                </a:lnTo>
                <a:lnTo>
                  <a:pt x="642" y="231"/>
                </a:lnTo>
                <a:lnTo>
                  <a:pt x="646" y="246"/>
                </a:lnTo>
                <a:lnTo>
                  <a:pt x="650" y="262"/>
                </a:lnTo>
                <a:lnTo>
                  <a:pt x="653" y="278"/>
                </a:lnTo>
                <a:lnTo>
                  <a:pt x="656" y="296"/>
                </a:lnTo>
                <a:lnTo>
                  <a:pt x="657" y="312"/>
                </a:lnTo>
                <a:lnTo>
                  <a:pt x="657" y="329"/>
                </a:lnTo>
                <a:lnTo>
                  <a:pt x="657" y="329"/>
                </a:lnTo>
                <a:lnTo>
                  <a:pt x="657" y="346"/>
                </a:lnTo>
                <a:lnTo>
                  <a:pt x="656" y="362"/>
                </a:lnTo>
                <a:lnTo>
                  <a:pt x="653" y="379"/>
                </a:lnTo>
                <a:lnTo>
                  <a:pt x="650" y="395"/>
                </a:lnTo>
                <a:lnTo>
                  <a:pt x="646" y="411"/>
                </a:lnTo>
                <a:lnTo>
                  <a:pt x="642" y="426"/>
                </a:lnTo>
                <a:lnTo>
                  <a:pt x="632" y="457"/>
                </a:lnTo>
                <a:lnTo>
                  <a:pt x="618" y="485"/>
                </a:lnTo>
                <a:lnTo>
                  <a:pt x="601" y="512"/>
                </a:lnTo>
                <a:lnTo>
                  <a:pt x="582" y="538"/>
                </a:lnTo>
                <a:lnTo>
                  <a:pt x="560" y="562"/>
                </a:lnTo>
                <a:lnTo>
                  <a:pt x="538" y="582"/>
                </a:lnTo>
                <a:lnTo>
                  <a:pt x="512" y="601"/>
                </a:lnTo>
                <a:lnTo>
                  <a:pt x="485" y="618"/>
                </a:lnTo>
                <a:lnTo>
                  <a:pt x="457" y="632"/>
                </a:lnTo>
                <a:lnTo>
                  <a:pt x="426" y="642"/>
                </a:lnTo>
                <a:lnTo>
                  <a:pt x="410" y="648"/>
                </a:lnTo>
                <a:lnTo>
                  <a:pt x="395" y="650"/>
                </a:lnTo>
                <a:lnTo>
                  <a:pt x="379" y="653"/>
                </a:lnTo>
                <a:lnTo>
                  <a:pt x="362" y="656"/>
                </a:lnTo>
                <a:lnTo>
                  <a:pt x="346" y="657"/>
                </a:lnTo>
                <a:lnTo>
                  <a:pt x="328" y="657"/>
                </a:lnTo>
                <a:lnTo>
                  <a:pt x="328" y="657"/>
                </a:lnTo>
                <a:close/>
                <a:moveTo>
                  <a:pt x="328" y="38"/>
                </a:moveTo>
                <a:lnTo>
                  <a:pt x="328" y="38"/>
                </a:lnTo>
                <a:lnTo>
                  <a:pt x="299" y="39"/>
                </a:lnTo>
                <a:lnTo>
                  <a:pt x="270" y="43"/>
                </a:lnTo>
                <a:lnTo>
                  <a:pt x="242" y="51"/>
                </a:lnTo>
                <a:lnTo>
                  <a:pt x="215" y="61"/>
                </a:lnTo>
                <a:lnTo>
                  <a:pt x="190" y="73"/>
                </a:lnTo>
                <a:lnTo>
                  <a:pt x="166" y="88"/>
                </a:lnTo>
                <a:lnTo>
                  <a:pt x="144" y="104"/>
                </a:lnTo>
                <a:lnTo>
                  <a:pt x="123" y="123"/>
                </a:lnTo>
                <a:lnTo>
                  <a:pt x="104" y="144"/>
                </a:lnTo>
                <a:lnTo>
                  <a:pt x="88" y="166"/>
                </a:lnTo>
                <a:lnTo>
                  <a:pt x="73" y="190"/>
                </a:lnTo>
                <a:lnTo>
                  <a:pt x="61" y="215"/>
                </a:lnTo>
                <a:lnTo>
                  <a:pt x="50" y="242"/>
                </a:lnTo>
                <a:lnTo>
                  <a:pt x="43" y="270"/>
                </a:lnTo>
                <a:lnTo>
                  <a:pt x="39" y="298"/>
                </a:lnTo>
                <a:lnTo>
                  <a:pt x="38" y="329"/>
                </a:lnTo>
                <a:lnTo>
                  <a:pt x="38" y="329"/>
                </a:lnTo>
                <a:lnTo>
                  <a:pt x="39" y="359"/>
                </a:lnTo>
                <a:lnTo>
                  <a:pt x="43" y="387"/>
                </a:lnTo>
                <a:lnTo>
                  <a:pt x="50" y="415"/>
                </a:lnTo>
                <a:lnTo>
                  <a:pt x="61" y="442"/>
                </a:lnTo>
                <a:lnTo>
                  <a:pt x="73" y="468"/>
                </a:lnTo>
                <a:lnTo>
                  <a:pt x="88" y="492"/>
                </a:lnTo>
                <a:lnTo>
                  <a:pt x="104" y="513"/>
                </a:lnTo>
                <a:lnTo>
                  <a:pt x="123" y="535"/>
                </a:lnTo>
                <a:lnTo>
                  <a:pt x="144" y="554"/>
                </a:lnTo>
                <a:lnTo>
                  <a:pt x="166" y="570"/>
                </a:lnTo>
                <a:lnTo>
                  <a:pt x="190" y="585"/>
                </a:lnTo>
                <a:lnTo>
                  <a:pt x="215" y="597"/>
                </a:lnTo>
                <a:lnTo>
                  <a:pt x="242" y="607"/>
                </a:lnTo>
                <a:lnTo>
                  <a:pt x="270" y="614"/>
                </a:lnTo>
                <a:lnTo>
                  <a:pt x="299" y="618"/>
                </a:lnTo>
                <a:lnTo>
                  <a:pt x="328" y="620"/>
                </a:lnTo>
                <a:lnTo>
                  <a:pt x="328" y="620"/>
                </a:lnTo>
                <a:lnTo>
                  <a:pt x="358" y="618"/>
                </a:lnTo>
                <a:lnTo>
                  <a:pt x="387" y="614"/>
                </a:lnTo>
                <a:lnTo>
                  <a:pt x="415" y="607"/>
                </a:lnTo>
                <a:lnTo>
                  <a:pt x="442" y="597"/>
                </a:lnTo>
                <a:lnTo>
                  <a:pt x="468" y="585"/>
                </a:lnTo>
                <a:lnTo>
                  <a:pt x="491" y="570"/>
                </a:lnTo>
                <a:lnTo>
                  <a:pt x="513" y="554"/>
                </a:lnTo>
                <a:lnTo>
                  <a:pt x="535" y="535"/>
                </a:lnTo>
                <a:lnTo>
                  <a:pt x="554" y="513"/>
                </a:lnTo>
                <a:lnTo>
                  <a:pt x="570" y="492"/>
                </a:lnTo>
                <a:lnTo>
                  <a:pt x="585" y="468"/>
                </a:lnTo>
                <a:lnTo>
                  <a:pt x="597" y="442"/>
                </a:lnTo>
                <a:lnTo>
                  <a:pt x="606" y="415"/>
                </a:lnTo>
                <a:lnTo>
                  <a:pt x="614" y="387"/>
                </a:lnTo>
                <a:lnTo>
                  <a:pt x="618" y="359"/>
                </a:lnTo>
                <a:lnTo>
                  <a:pt x="620" y="329"/>
                </a:lnTo>
                <a:lnTo>
                  <a:pt x="620" y="329"/>
                </a:lnTo>
                <a:lnTo>
                  <a:pt x="618" y="298"/>
                </a:lnTo>
                <a:lnTo>
                  <a:pt x="614" y="270"/>
                </a:lnTo>
                <a:lnTo>
                  <a:pt x="606" y="242"/>
                </a:lnTo>
                <a:lnTo>
                  <a:pt x="597" y="215"/>
                </a:lnTo>
                <a:lnTo>
                  <a:pt x="585" y="190"/>
                </a:lnTo>
                <a:lnTo>
                  <a:pt x="570" y="166"/>
                </a:lnTo>
                <a:lnTo>
                  <a:pt x="554" y="144"/>
                </a:lnTo>
                <a:lnTo>
                  <a:pt x="535" y="123"/>
                </a:lnTo>
                <a:lnTo>
                  <a:pt x="513" y="104"/>
                </a:lnTo>
                <a:lnTo>
                  <a:pt x="491" y="88"/>
                </a:lnTo>
                <a:lnTo>
                  <a:pt x="468" y="73"/>
                </a:lnTo>
                <a:lnTo>
                  <a:pt x="442" y="61"/>
                </a:lnTo>
                <a:lnTo>
                  <a:pt x="415" y="51"/>
                </a:lnTo>
                <a:lnTo>
                  <a:pt x="387" y="43"/>
                </a:lnTo>
                <a:lnTo>
                  <a:pt x="358" y="39"/>
                </a:lnTo>
                <a:lnTo>
                  <a:pt x="328" y="38"/>
                </a:lnTo>
                <a:lnTo>
                  <a:pt x="328" y="38"/>
                </a:lnTo>
                <a:close/>
              </a:path>
            </a:pathLst>
          </a:custGeom>
          <a:solidFill>
            <a:srgbClr val="294A83"/>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a:solidFill>
                <a:srgbClr val="000000"/>
              </a:solidFill>
              <a:latin typeface="Open Sans"/>
            </a:endParaRPr>
          </a:p>
        </p:txBody>
      </p:sp>
      <p:grpSp>
        <p:nvGrpSpPr>
          <p:cNvPr id="24" name="Group 23">
            <a:extLst>
              <a:ext uri="{FF2B5EF4-FFF2-40B4-BE49-F238E27FC236}">
                <a16:creationId xmlns:a16="http://schemas.microsoft.com/office/drawing/2014/main" id="{362C586C-EEFE-D882-9802-A5750E9DDB6C}"/>
              </a:ext>
              <a:ext uri="{C183D7F6-B498-43B3-948B-1728B52AA6E4}">
                <adec:decorative xmlns:adec="http://schemas.microsoft.com/office/drawing/2017/decorative" val="1"/>
              </a:ext>
            </a:extLst>
          </p:cNvPr>
          <p:cNvGrpSpPr/>
          <p:nvPr/>
        </p:nvGrpSpPr>
        <p:grpSpPr>
          <a:xfrm>
            <a:off x="6450326" y="1392956"/>
            <a:ext cx="571496" cy="560923"/>
            <a:chOff x="5362271" y="2851117"/>
            <a:chExt cx="404215" cy="396731"/>
          </a:xfrm>
          <a:solidFill>
            <a:srgbClr val="294A83"/>
          </a:solidFill>
        </p:grpSpPr>
        <p:sp>
          <p:nvSpPr>
            <p:cNvPr id="25" name="Freeform 161">
              <a:extLst>
                <a:ext uri="{FF2B5EF4-FFF2-40B4-BE49-F238E27FC236}">
                  <a16:creationId xmlns:a16="http://schemas.microsoft.com/office/drawing/2014/main" id="{38FC894D-C7BC-D728-864D-C876EBB8C03E}"/>
                </a:ext>
              </a:extLst>
            </p:cNvPr>
            <p:cNvSpPr>
              <a:spLocks/>
            </p:cNvSpPr>
            <p:nvPr/>
          </p:nvSpPr>
          <p:spPr bwMode="auto">
            <a:xfrm>
              <a:off x="5362271" y="3040749"/>
              <a:ext cx="52399" cy="22457"/>
            </a:xfrm>
            <a:custGeom>
              <a:avLst/>
              <a:gdLst>
                <a:gd name="T0" fmla="*/ 32 w 42"/>
                <a:gd name="T1" fmla="*/ 0 h 19"/>
                <a:gd name="T2" fmla="*/ 9 w 42"/>
                <a:gd name="T3" fmla="*/ 0 h 19"/>
                <a:gd name="T4" fmla="*/ 9 w 42"/>
                <a:gd name="T5" fmla="*/ 0 h 19"/>
                <a:gd name="T6" fmla="*/ 7 w 42"/>
                <a:gd name="T7" fmla="*/ 0 h 19"/>
                <a:gd name="T8" fmla="*/ 3 w 42"/>
                <a:gd name="T9" fmla="*/ 3 h 19"/>
                <a:gd name="T10" fmla="*/ 1 w 42"/>
                <a:gd name="T11" fmla="*/ 6 h 19"/>
                <a:gd name="T12" fmla="*/ 0 w 42"/>
                <a:gd name="T13" fmla="*/ 10 h 19"/>
                <a:gd name="T14" fmla="*/ 0 w 42"/>
                <a:gd name="T15" fmla="*/ 10 h 19"/>
                <a:gd name="T16" fmla="*/ 1 w 42"/>
                <a:gd name="T17" fmla="*/ 12 h 19"/>
                <a:gd name="T18" fmla="*/ 3 w 42"/>
                <a:gd name="T19" fmla="*/ 16 h 19"/>
                <a:gd name="T20" fmla="*/ 7 w 42"/>
                <a:gd name="T21" fmla="*/ 18 h 19"/>
                <a:gd name="T22" fmla="*/ 9 w 42"/>
                <a:gd name="T23" fmla="*/ 19 h 19"/>
                <a:gd name="T24" fmla="*/ 32 w 42"/>
                <a:gd name="T25" fmla="*/ 19 h 19"/>
                <a:gd name="T26" fmla="*/ 32 w 42"/>
                <a:gd name="T27" fmla="*/ 19 h 19"/>
                <a:gd name="T28" fmla="*/ 35 w 42"/>
                <a:gd name="T29" fmla="*/ 18 h 19"/>
                <a:gd name="T30" fmla="*/ 39 w 42"/>
                <a:gd name="T31" fmla="*/ 16 h 19"/>
                <a:gd name="T32" fmla="*/ 40 w 42"/>
                <a:gd name="T33" fmla="*/ 12 h 19"/>
                <a:gd name="T34" fmla="*/ 42 w 42"/>
                <a:gd name="T35" fmla="*/ 10 h 19"/>
                <a:gd name="T36" fmla="*/ 42 w 42"/>
                <a:gd name="T37" fmla="*/ 10 h 19"/>
                <a:gd name="T38" fmla="*/ 40 w 42"/>
                <a:gd name="T39" fmla="*/ 6 h 19"/>
                <a:gd name="T40" fmla="*/ 39 w 42"/>
                <a:gd name="T41" fmla="*/ 3 h 19"/>
                <a:gd name="T42" fmla="*/ 35 w 42"/>
                <a:gd name="T43" fmla="*/ 0 h 19"/>
                <a:gd name="T44" fmla="*/ 32 w 42"/>
                <a:gd name="T45" fmla="*/ 0 h 19"/>
                <a:gd name="T46" fmla="*/ 32 w 42"/>
                <a:gd name="T4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19">
                  <a:moveTo>
                    <a:pt x="32" y="0"/>
                  </a:moveTo>
                  <a:lnTo>
                    <a:pt x="9" y="0"/>
                  </a:lnTo>
                  <a:lnTo>
                    <a:pt x="9" y="0"/>
                  </a:lnTo>
                  <a:lnTo>
                    <a:pt x="7" y="0"/>
                  </a:lnTo>
                  <a:lnTo>
                    <a:pt x="3" y="3"/>
                  </a:lnTo>
                  <a:lnTo>
                    <a:pt x="1" y="6"/>
                  </a:lnTo>
                  <a:lnTo>
                    <a:pt x="0" y="10"/>
                  </a:lnTo>
                  <a:lnTo>
                    <a:pt x="0" y="10"/>
                  </a:lnTo>
                  <a:lnTo>
                    <a:pt x="1" y="12"/>
                  </a:lnTo>
                  <a:lnTo>
                    <a:pt x="3" y="16"/>
                  </a:lnTo>
                  <a:lnTo>
                    <a:pt x="7" y="18"/>
                  </a:lnTo>
                  <a:lnTo>
                    <a:pt x="9" y="19"/>
                  </a:lnTo>
                  <a:lnTo>
                    <a:pt x="32" y="19"/>
                  </a:lnTo>
                  <a:lnTo>
                    <a:pt x="32" y="19"/>
                  </a:lnTo>
                  <a:lnTo>
                    <a:pt x="35" y="18"/>
                  </a:lnTo>
                  <a:lnTo>
                    <a:pt x="39" y="16"/>
                  </a:lnTo>
                  <a:lnTo>
                    <a:pt x="40" y="12"/>
                  </a:lnTo>
                  <a:lnTo>
                    <a:pt x="42" y="10"/>
                  </a:lnTo>
                  <a:lnTo>
                    <a:pt x="42" y="10"/>
                  </a:lnTo>
                  <a:lnTo>
                    <a:pt x="40" y="6"/>
                  </a:lnTo>
                  <a:lnTo>
                    <a:pt x="39" y="3"/>
                  </a:lnTo>
                  <a:lnTo>
                    <a:pt x="35" y="0"/>
                  </a:lnTo>
                  <a:lnTo>
                    <a:pt x="32" y="0"/>
                  </a:ln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srgbClr val="000000"/>
                </a:solidFill>
                <a:latin typeface="Open Sans"/>
              </a:endParaRPr>
            </a:p>
          </p:txBody>
        </p:sp>
        <p:sp>
          <p:nvSpPr>
            <p:cNvPr id="26" name="Freeform 162">
              <a:extLst>
                <a:ext uri="{FF2B5EF4-FFF2-40B4-BE49-F238E27FC236}">
                  <a16:creationId xmlns:a16="http://schemas.microsoft.com/office/drawing/2014/main" id="{63F6B08B-8DBB-4153-17B1-65F121D3FE89}"/>
                </a:ext>
              </a:extLst>
            </p:cNvPr>
            <p:cNvSpPr>
              <a:spLocks/>
            </p:cNvSpPr>
            <p:nvPr/>
          </p:nvSpPr>
          <p:spPr bwMode="auto">
            <a:xfrm>
              <a:off x="5419659" y="2906010"/>
              <a:ext cx="42418" cy="42418"/>
            </a:xfrm>
            <a:custGeom>
              <a:avLst/>
              <a:gdLst>
                <a:gd name="T0" fmla="*/ 32 w 35"/>
                <a:gd name="T1" fmla="*/ 31 h 33"/>
                <a:gd name="T2" fmla="*/ 32 w 35"/>
                <a:gd name="T3" fmla="*/ 31 h 33"/>
                <a:gd name="T4" fmla="*/ 34 w 35"/>
                <a:gd name="T5" fmla="*/ 28 h 33"/>
                <a:gd name="T6" fmla="*/ 35 w 35"/>
                <a:gd name="T7" fmla="*/ 24 h 33"/>
                <a:gd name="T8" fmla="*/ 35 w 35"/>
                <a:gd name="T9" fmla="*/ 24 h 33"/>
                <a:gd name="T10" fmla="*/ 34 w 35"/>
                <a:gd name="T11" fmla="*/ 20 h 33"/>
                <a:gd name="T12" fmla="*/ 32 w 35"/>
                <a:gd name="T13" fmla="*/ 17 h 33"/>
                <a:gd name="T14" fmla="*/ 16 w 35"/>
                <a:gd name="T15" fmla="*/ 3 h 33"/>
                <a:gd name="T16" fmla="*/ 16 w 35"/>
                <a:gd name="T17" fmla="*/ 3 h 33"/>
                <a:gd name="T18" fmla="*/ 14 w 35"/>
                <a:gd name="T19" fmla="*/ 0 h 33"/>
                <a:gd name="T20" fmla="*/ 11 w 35"/>
                <a:gd name="T21" fmla="*/ 0 h 33"/>
                <a:gd name="T22" fmla="*/ 7 w 35"/>
                <a:gd name="T23" fmla="*/ 0 h 33"/>
                <a:gd name="T24" fmla="*/ 4 w 35"/>
                <a:gd name="T25" fmla="*/ 3 h 33"/>
                <a:gd name="T26" fmla="*/ 4 w 35"/>
                <a:gd name="T27" fmla="*/ 3 h 33"/>
                <a:gd name="T28" fmla="*/ 2 w 35"/>
                <a:gd name="T29" fmla="*/ 5 h 33"/>
                <a:gd name="T30" fmla="*/ 0 w 35"/>
                <a:gd name="T31" fmla="*/ 9 h 33"/>
                <a:gd name="T32" fmla="*/ 2 w 35"/>
                <a:gd name="T33" fmla="*/ 12 h 33"/>
                <a:gd name="T34" fmla="*/ 4 w 35"/>
                <a:gd name="T35" fmla="*/ 16 h 33"/>
                <a:gd name="T36" fmla="*/ 19 w 35"/>
                <a:gd name="T37" fmla="*/ 31 h 33"/>
                <a:gd name="T38" fmla="*/ 19 w 35"/>
                <a:gd name="T39" fmla="*/ 31 h 33"/>
                <a:gd name="T40" fmla="*/ 19 w 35"/>
                <a:gd name="T41" fmla="*/ 31 h 33"/>
                <a:gd name="T42" fmla="*/ 22 w 35"/>
                <a:gd name="T43" fmla="*/ 33 h 33"/>
                <a:gd name="T44" fmla="*/ 26 w 35"/>
                <a:gd name="T45" fmla="*/ 33 h 33"/>
                <a:gd name="T46" fmla="*/ 26 w 35"/>
                <a:gd name="T47" fmla="*/ 33 h 33"/>
                <a:gd name="T48" fmla="*/ 30 w 35"/>
                <a:gd name="T49" fmla="*/ 33 h 33"/>
                <a:gd name="T50" fmla="*/ 32 w 35"/>
                <a:gd name="T51" fmla="*/ 31 h 33"/>
                <a:gd name="T52" fmla="*/ 32 w 35"/>
                <a:gd name="T53"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33">
                  <a:moveTo>
                    <a:pt x="32" y="31"/>
                  </a:moveTo>
                  <a:lnTo>
                    <a:pt x="32" y="31"/>
                  </a:lnTo>
                  <a:lnTo>
                    <a:pt x="34" y="28"/>
                  </a:lnTo>
                  <a:lnTo>
                    <a:pt x="35" y="24"/>
                  </a:lnTo>
                  <a:lnTo>
                    <a:pt x="35" y="24"/>
                  </a:lnTo>
                  <a:lnTo>
                    <a:pt x="34" y="20"/>
                  </a:lnTo>
                  <a:lnTo>
                    <a:pt x="32" y="17"/>
                  </a:lnTo>
                  <a:lnTo>
                    <a:pt x="16" y="3"/>
                  </a:lnTo>
                  <a:lnTo>
                    <a:pt x="16" y="3"/>
                  </a:lnTo>
                  <a:lnTo>
                    <a:pt x="14" y="0"/>
                  </a:lnTo>
                  <a:lnTo>
                    <a:pt x="11" y="0"/>
                  </a:lnTo>
                  <a:lnTo>
                    <a:pt x="7" y="0"/>
                  </a:lnTo>
                  <a:lnTo>
                    <a:pt x="4" y="3"/>
                  </a:lnTo>
                  <a:lnTo>
                    <a:pt x="4" y="3"/>
                  </a:lnTo>
                  <a:lnTo>
                    <a:pt x="2" y="5"/>
                  </a:lnTo>
                  <a:lnTo>
                    <a:pt x="0" y="9"/>
                  </a:lnTo>
                  <a:lnTo>
                    <a:pt x="2" y="12"/>
                  </a:lnTo>
                  <a:lnTo>
                    <a:pt x="4" y="16"/>
                  </a:lnTo>
                  <a:lnTo>
                    <a:pt x="19" y="31"/>
                  </a:lnTo>
                  <a:lnTo>
                    <a:pt x="19" y="31"/>
                  </a:lnTo>
                  <a:lnTo>
                    <a:pt x="19" y="31"/>
                  </a:lnTo>
                  <a:lnTo>
                    <a:pt x="22" y="33"/>
                  </a:lnTo>
                  <a:lnTo>
                    <a:pt x="26" y="33"/>
                  </a:lnTo>
                  <a:lnTo>
                    <a:pt x="26" y="33"/>
                  </a:lnTo>
                  <a:lnTo>
                    <a:pt x="30" y="33"/>
                  </a:lnTo>
                  <a:lnTo>
                    <a:pt x="32" y="31"/>
                  </a:lnTo>
                  <a:lnTo>
                    <a:pt x="32"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srgbClr val="000000"/>
                </a:solidFill>
                <a:latin typeface="Open Sans"/>
              </a:endParaRPr>
            </a:p>
          </p:txBody>
        </p:sp>
        <p:sp>
          <p:nvSpPr>
            <p:cNvPr id="27" name="Freeform 163">
              <a:extLst>
                <a:ext uri="{FF2B5EF4-FFF2-40B4-BE49-F238E27FC236}">
                  <a16:creationId xmlns:a16="http://schemas.microsoft.com/office/drawing/2014/main" id="{12D6F802-F984-2504-188B-84BD60E5F677}"/>
                </a:ext>
              </a:extLst>
            </p:cNvPr>
            <p:cNvSpPr>
              <a:spLocks/>
            </p:cNvSpPr>
            <p:nvPr/>
          </p:nvSpPr>
          <p:spPr bwMode="auto">
            <a:xfrm>
              <a:off x="5551903" y="2851117"/>
              <a:ext cx="24952" cy="49903"/>
            </a:xfrm>
            <a:custGeom>
              <a:avLst/>
              <a:gdLst>
                <a:gd name="T0" fmla="*/ 9 w 18"/>
                <a:gd name="T1" fmla="*/ 40 h 40"/>
                <a:gd name="T2" fmla="*/ 9 w 18"/>
                <a:gd name="T3" fmla="*/ 40 h 40"/>
                <a:gd name="T4" fmla="*/ 13 w 18"/>
                <a:gd name="T5" fmla="*/ 38 h 40"/>
                <a:gd name="T6" fmla="*/ 16 w 18"/>
                <a:gd name="T7" fmla="*/ 37 h 40"/>
                <a:gd name="T8" fmla="*/ 18 w 18"/>
                <a:gd name="T9" fmla="*/ 34 h 40"/>
                <a:gd name="T10" fmla="*/ 18 w 18"/>
                <a:gd name="T11" fmla="*/ 30 h 40"/>
                <a:gd name="T12" fmla="*/ 18 w 18"/>
                <a:gd name="T13" fmla="*/ 9 h 40"/>
                <a:gd name="T14" fmla="*/ 18 w 18"/>
                <a:gd name="T15" fmla="*/ 9 h 40"/>
                <a:gd name="T16" fmla="*/ 18 w 18"/>
                <a:gd name="T17" fmla="*/ 5 h 40"/>
                <a:gd name="T18" fmla="*/ 16 w 18"/>
                <a:gd name="T19" fmla="*/ 2 h 40"/>
                <a:gd name="T20" fmla="*/ 13 w 18"/>
                <a:gd name="T21" fmla="*/ 0 h 40"/>
                <a:gd name="T22" fmla="*/ 9 w 18"/>
                <a:gd name="T23" fmla="*/ 0 h 40"/>
                <a:gd name="T24" fmla="*/ 9 w 18"/>
                <a:gd name="T25" fmla="*/ 0 h 40"/>
                <a:gd name="T26" fmla="*/ 6 w 18"/>
                <a:gd name="T27" fmla="*/ 0 h 40"/>
                <a:gd name="T28" fmla="*/ 2 w 18"/>
                <a:gd name="T29" fmla="*/ 2 h 40"/>
                <a:gd name="T30" fmla="*/ 1 w 18"/>
                <a:gd name="T31" fmla="*/ 5 h 40"/>
                <a:gd name="T32" fmla="*/ 0 w 18"/>
                <a:gd name="T33" fmla="*/ 9 h 40"/>
                <a:gd name="T34" fmla="*/ 0 w 18"/>
                <a:gd name="T35" fmla="*/ 30 h 40"/>
                <a:gd name="T36" fmla="*/ 0 w 18"/>
                <a:gd name="T37" fmla="*/ 30 h 40"/>
                <a:gd name="T38" fmla="*/ 1 w 18"/>
                <a:gd name="T39" fmla="*/ 34 h 40"/>
                <a:gd name="T40" fmla="*/ 2 w 18"/>
                <a:gd name="T41" fmla="*/ 37 h 40"/>
                <a:gd name="T42" fmla="*/ 6 w 18"/>
                <a:gd name="T43" fmla="*/ 38 h 40"/>
                <a:gd name="T44" fmla="*/ 9 w 18"/>
                <a:gd name="T45" fmla="*/ 40 h 40"/>
                <a:gd name="T46" fmla="*/ 9 w 18"/>
                <a:gd name="T4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40">
                  <a:moveTo>
                    <a:pt x="9" y="40"/>
                  </a:moveTo>
                  <a:lnTo>
                    <a:pt x="9" y="40"/>
                  </a:lnTo>
                  <a:lnTo>
                    <a:pt x="13" y="38"/>
                  </a:lnTo>
                  <a:lnTo>
                    <a:pt x="16" y="37"/>
                  </a:lnTo>
                  <a:lnTo>
                    <a:pt x="18" y="34"/>
                  </a:lnTo>
                  <a:lnTo>
                    <a:pt x="18" y="30"/>
                  </a:lnTo>
                  <a:lnTo>
                    <a:pt x="18" y="9"/>
                  </a:lnTo>
                  <a:lnTo>
                    <a:pt x="18" y="9"/>
                  </a:lnTo>
                  <a:lnTo>
                    <a:pt x="18" y="5"/>
                  </a:lnTo>
                  <a:lnTo>
                    <a:pt x="16" y="2"/>
                  </a:lnTo>
                  <a:lnTo>
                    <a:pt x="13" y="0"/>
                  </a:lnTo>
                  <a:lnTo>
                    <a:pt x="9" y="0"/>
                  </a:lnTo>
                  <a:lnTo>
                    <a:pt x="9" y="0"/>
                  </a:lnTo>
                  <a:lnTo>
                    <a:pt x="6" y="0"/>
                  </a:lnTo>
                  <a:lnTo>
                    <a:pt x="2" y="2"/>
                  </a:lnTo>
                  <a:lnTo>
                    <a:pt x="1" y="5"/>
                  </a:lnTo>
                  <a:lnTo>
                    <a:pt x="0" y="9"/>
                  </a:lnTo>
                  <a:lnTo>
                    <a:pt x="0" y="30"/>
                  </a:lnTo>
                  <a:lnTo>
                    <a:pt x="0" y="30"/>
                  </a:lnTo>
                  <a:lnTo>
                    <a:pt x="1" y="34"/>
                  </a:lnTo>
                  <a:lnTo>
                    <a:pt x="2" y="37"/>
                  </a:lnTo>
                  <a:lnTo>
                    <a:pt x="6" y="38"/>
                  </a:lnTo>
                  <a:lnTo>
                    <a:pt x="9" y="40"/>
                  </a:lnTo>
                  <a:lnTo>
                    <a:pt x="9"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srgbClr val="000000"/>
                </a:solidFill>
                <a:latin typeface="Open Sans"/>
              </a:endParaRPr>
            </a:p>
          </p:txBody>
        </p:sp>
        <p:sp>
          <p:nvSpPr>
            <p:cNvPr id="28" name="Freeform 164">
              <a:extLst>
                <a:ext uri="{FF2B5EF4-FFF2-40B4-BE49-F238E27FC236}">
                  <a16:creationId xmlns:a16="http://schemas.microsoft.com/office/drawing/2014/main" id="{54ECBD7E-8200-B252-B361-ED02E05A0C64}"/>
                </a:ext>
              </a:extLst>
            </p:cNvPr>
            <p:cNvSpPr>
              <a:spLocks/>
            </p:cNvSpPr>
            <p:nvPr/>
          </p:nvSpPr>
          <p:spPr bwMode="auto">
            <a:xfrm>
              <a:off x="5669174" y="2906010"/>
              <a:ext cx="39922" cy="42418"/>
            </a:xfrm>
            <a:custGeom>
              <a:avLst/>
              <a:gdLst>
                <a:gd name="T0" fmla="*/ 18 w 34"/>
                <a:gd name="T1" fmla="*/ 3 h 33"/>
                <a:gd name="T2" fmla="*/ 3 w 34"/>
                <a:gd name="T3" fmla="*/ 17 h 33"/>
                <a:gd name="T4" fmla="*/ 3 w 34"/>
                <a:gd name="T5" fmla="*/ 17 h 33"/>
                <a:gd name="T6" fmla="*/ 0 w 34"/>
                <a:gd name="T7" fmla="*/ 20 h 33"/>
                <a:gd name="T8" fmla="*/ 0 w 34"/>
                <a:gd name="T9" fmla="*/ 24 h 33"/>
                <a:gd name="T10" fmla="*/ 0 w 34"/>
                <a:gd name="T11" fmla="*/ 24 h 33"/>
                <a:gd name="T12" fmla="*/ 0 w 34"/>
                <a:gd name="T13" fmla="*/ 28 h 33"/>
                <a:gd name="T14" fmla="*/ 3 w 34"/>
                <a:gd name="T15" fmla="*/ 31 h 33"/>
                <a:gd name="T16" fmla="*/ 3 w 34"/>
                <a:gd name="T17" fmla="*/ 31 h 33"/>
                <a:gd name="T18" fmla="*/ 6 w 34"/>
                <a:gd name="T19" fmla="*/ 33 h 33"/>
                <a:gd name="T20" fmla="*/ 10 w 34"/>
                <a:gd name="T21" fmla="*/ 33 h 33"/>
                <a:gd name="T22" fmla="*/ 10 w 34"/>
                <a:gd name="T23" fmla="*/ 33 h 33"/>
                <a:gd name="T24" fmla="*/ 12 w 34"/>
                <a:gd name="T25" fmla="*/ 33 h 33"/>
                <a:gd name="T26" fmla="*/ 16 w 34"/>
                <a:gd name="T27" fmla="*/ 31 h 33"/>
                <a:gd name="T28" fmla="*/ 31 w 34"/>
                <a:gd name="T29" fmla="*/ 16 h 33"/>
                <a:gd name="T30" fmla="*/ 31 w 34"/>
                <a:gd name="T31" fmla="*/ 16 h 33"/>
                <a:gd name="T32" fmla="*/ 34 w 34"/>
                <a:gd name="T33" fmla="*/ 12 h 33"/>
                <a:gd name="T34" fmla="*/ 34 w 34"/>
                <a:gd name="T35" fmla="*/ 9 h 33"/>
                <a:gd name="T36" fmla="*/ 34 w 34"/>
                <a:gd name="T37" fmla="*/ 5 h 33"/>
                <a:gd name="T38" fmla="*/ 31 w 34"/>
                <a:gd name="T39" fmla="*/ 3 h 33"/>
                <a:gd name="T40" fmla="*/ 31 w 34"/>
                <a:gd name="T41" fmla="*/ 3 h 33"/>
                <a:gd name="T42" fmla="*/ 29 w 34"/>
                <a:gd name="T43" fmla="*/ 0 h 33"/>
                <a:gd name="T44" fmla="*/ 25 w 34"/>
                <a:gd name="T45" fmla="*/ 0 h 33"/>
                <a:gd name="T46" fmla="*/ 22 w 34"/>
                <a:gd name="T47" fmla="*/ 0 h 33"/>
                <a:gd name="T48" fmla="*/ 18 w 34"/>
                <a:gd name="T49" fmla="*/ 3 h 33"/>
                <a:gd name="T50" fmla="*/ 18 w 34"/>
                <a:gd name="T51"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 h="33">
                  <a:moveTo>
                    <a:pt x="18" y="3"/>
                  </a:moveTo>
                  <a:lnTo>
                    <a:pt x="3" y="17"/>
                  </a:lnTo>
                  <a:lnTo>
                    <a:pt x="3" y="17"/>
                  </a:lnTo>
                  <a:lnTo>
                    <a:pt x="0" y="20"/>
                  </a:lnTo>
                  <a:lnTo>
                    <a:pt x="0" y="24"/>
                  </a:lnTo>
                  <a:lnTo>
                    <a:pt x="0" y="24"/>
                  </a:lnTo>
                  <a:lnTo>
                    <a:pt x="0" y="28"/>
                  </a:lnTo>
                  <a:lnTo>
                    <a:pt x="3" y="31"/>
                  </a:lnTo>
                  <a:lnTo>
                    <a:pt x="3" y="31"/>
                  </a:lnTo>
                  <a:lnTo>
                    <a:pt x="6" y="33"/>
                  </a:lnTo>
                  <a:lnTo>
                    <a:pt x="10" y="33"/>
                  </a:lnTo>
                  <a:lnTo>
                    <a:pt x="10" y="33"/>
                  </a:lnTo>
                  <a:lnTo>
                    <a:pt x="12" y="33"/>
                  </a:lnTo>
                  <a:lnTo>
                    <a:pt x="16" y="31"/>
                  </a:lnTo>
                  <a:lnTo>
                    <a:pt x="31" y="16"/>
                  </a:lnTo>
                  <a:lnTo>
                    <a:pt x="31" y="16"/>
                  </a:lnTo>
                  <a:lnTo>
                    <a:pt x="34" y="12"/>
                  </a:lnTo>
                  <a:lnTo>
                    <a:pt x="34" y="9"/>
                  </a:lnTo>
                  <a:lnTo>
                    <a:pt x="34" y="5"/>
                  </a:lnTo>
                  <a:lnTo>
                    <a:pt x="31" y="3"/>
                  </a:lnTo>
                  <a:lnTo>
                    <a:pt x="31" y="3"/>
                  </a:lnTo>
                  <a:lnTo>
                    <a:pt x="29" y="0"/>
                  </a:lnTo>
                  <a:lnTo>
                    <a:pt x="25" y="0"/>
                  </a:lnTo>
                  <a:lnTo>
                    <a:pt x="22" y="0"/>
                  </a:lnTo>
                  <a:lnTo>
                    <a:pt x="18" y="3"/>
                  </a:lnTo>
                  <a:lnTo>
                    <a:pt x="18"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srgbClr val="000000"/>
                </a:solidFill>
                <a:latin typeface="Open Sans"/>
              </a:endParaRPr>
            </a:p>
          </p:txBody>
        </p:sp>
        <p:sp>
          <p:nvSpPr>
            <p:cNvPr id="29" name="Freeform 165">
              <a:extLst>
                <a:ext uri="{FF2B5EF4-FFF2-40B4-BE49-F238E27FC236}">
                  <a16:creationId xmlns:a16="http://schemas.microsoft.com/office/drawing/2014/main" id="{14E025B8-75B7-FD86-A620-21061D22A894}"/>
                </a:ext>
              </a:extLst>
            </p:cNvPr>
            <p:cNvSpPr>
              <a:spLocks/>
            </p:cNvSpPr>
            <p:nvPr/>
          </p:nvSpPr>
          <p:spPr bwMode="auto">
            <a:xfrm>
              <a:off x="5714087" y="3040749"/>
              <a:ext cx="52399" cy="22457"/>
            </a:xfrm>
            <a:custGeom>
              <a:avLst/>
              <a:gdLst>
                <a:gd name="T0" fmla="*/ 31 w 40"/>
                <a:gd name="T1" fmla="*/ 0 h 19"/>
                <a:gd name="T2" fmla="*/ 9 w 40"/>
                <a:gd name="T3" fmla="*/ 0 h 19"/>
                <a:gd name="T4" fmla="*/ 9 w 40"/>
                <a:gd name="T5" fmla="*/ 0 h 19"/>
                <a:gd name="T6" fmla="*/ 5 w 40"/>
                <a:gd name="T7" fmla="*/ 0 h 19"/>
                <a:gd name="T8" fmla="*/ 3 w 40"/>
                <a:gd name="T9" fmla="*/ 3 h 19"/>
                <a:gd name="T10" fmla="*/ 1 w 40"/>
                <a:gd name="T11" fmla="*/ 6 h 19"/>
                <a:gd name="T12" fmla="*/ 0 w 40"/>
                <a:gd name="T13" fmla="*/ 10 h 19"/>
                <a:gd name="T14" fmla="*/ 0 w 40"/>
                <a:gd name="T15" fmla="*/ 10 h 19"/>
                <a:gd name="T16" fmla="*/ 1 w 40"/>
                <a:gd name="T17" fmla="*/ 12 h 19"/>
                <a:gd name="T18" fmla="*/ 3 w 40"/>
                <a:gd name="T19" fmla="*/ 16 h 19"/>
                <a:gd name="T20" fmla="*/ 5 w 40"/>
                <a:gd name="T21" fmla="*/ 18 h 19"/>
                <a:gd name="T22" fmla="*/ 9 w 40"/>
                <a:gd name="T23" fmla="*/ 19 h 19"/>
                <a:gd name="T24" fmla="*/ 31 w 40"/>
                <a:gd name="T25" fmla="*/ 19 h 19"/>
                <a:gd name="T26" fmla="*/ 31 w 40"/>
                <a:gd name="T27" fmla="*/ 19 h 19"/>
                <a:gd name="T28" fmla="*/ 35 w 40"/>
                <a:gd name="T29" fmla="*/ 18 h 19"/>
                <a:gd name="T30" fmla="*/ 38 w 40"/>
                <a:gd name="T31" fmla="*/ 16 h 19"/>
                <a:gd name="T32" fmla="*/ 40 w 40"/>
                <a:gd name="T33" fmla="*/ 12 h 19"/>
                <a:gd name="T34" fmla="*/ 40 w 40"/>
                <a:gd name="T35" fmla="*/ 10 h 19"/>
                <a:gd name="T36" fmla="*/ 40 w 40"/>
                <a:gd name="T37" fmla="*/ 10 h 19"/>
                <a:gd name="T38" fmla="*/ 40 w 40"/>
                <a:gd name="T39" fmla="*/ 6 h 19"/>
                <a:gd name="T40" fmla="*/ 38 w 40"/>
                <a:gd name="T41" fmla="*/ 3 h 19"/>
                <a:gd name="T42" fmla="*/ 35 w 40"/>
                <a:gd name="T43" fmla="*/ 0 h 19"/>
                <a:gd name="T44" fmla="*/ 31 w 40"/>
                <a:gd name="T45" fmla="*/ 0 h 19"/>
                <a:gd name="T46" fmla="*/ 31 w 40"/>
                <a:gd name="T4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19">
                  <a:moveTo>
                    <a:pt x="31" y="0"/>
                  </a:moveTo>
                  <a:lnTo>
                    <a:pt x="9" y="0"/>
                  </a:lnTo>
                  <a:lnTo>
                    <a:pt x="9" y="0"/>
                  </a:lnTo>
                  <a:lnTo>
                    <a:pt x="5" y="0"/>
                  </a:lnTo>
                  <a:lnTo>
                    <a:pt x="3" y="3"/>
                  </a:lnTo>
                  <a:lnTo>
                    <a:pt x="1" y="6"/>
                  </a:lnTo>
                  <a:lnTo>
                    <a:pt x="0" y="10"/>
                  </a:lnTo>
                  <a:lnTo>
                    <a:pt x="0" y="10"/>
                  </a:lnTo>
                  <a:lnTo>
                    <a:pt x="1" y="12"/>
                  </a:lnTo>
                  <a:lnTo>
                    <a:pt x="3" y="16"/>
                  </a:lnTo>
                  <a:lnTo>
                    <a:pt x="5" y="18"/>
                  </a:lnTo>
                  <a:lnTo>
                    <a:pt x="9" y="19"/>
                  </a:lnTo>
                  <a:lnTo>
                    <a:pt x="31" y="19"/>
                  </a:lnTo>
                  <a:lnTo>
                    <a:pt x="31" y="19"/>
                  </a:lnTo>
                  <a:lnTo>
                    <a:pt x="35" y="18"/>
                  </a:lnTo>
                  <a:lnTo>
                    <a:pt x="38" y="16"/>
                  </a:lnTo>
                  <a:lnTo>
                    <a:pt x="40" y="12"/>
                  </a:lnTo>
                  <a:lnTo>
                    <a:pt x="40" y="10"/>
                  </a:lnTo>
                  <a:lnTo>
                    <a:pt x="40" y="10"/>
                  </a:lnTo>
                  <a:lnTo>
                    <a:pt x="40" y="6"/>
                  </a:lnTo>
                  <a:lnTo>
                    <a:pt x="38" y="3"/>
                  </a:lnTo>
                  <a:lnTo>
                    <a:pt x="35" y="0"/>
                  </a:lnTo>
                  <a:lnTo>
                    <a:pt x="31" y="0"/>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srgbClr val="000000"/>
                </a:solidFill>
                <a:latin typeface="Open Sans"/>
              </a:endParaRPr>
            </a:p>
          </p:txBody>
        </p:sp>
        <p:sp>
          <p:nvSpPr>
            <p:cNvPr id="30" name="Freeform 166">
              <a:extLst>
                <a:ext uri="{FF2B5EF4-FFF2-40B4-BE49-F238E27FC236}">
                  <a16:creationId xmlns:a16="http://schemas.microsoft.com/office/drawing/2014/main" id="{627DB7D5-C080-BCA7-31D7-65234E6A2E4C}"/>
                </a:ext>
              </a:extLst>
            </p:cNvPr>
            <p:cNvSpPr>
              <a:spLocks/>
            </p:cNvSpPr>
            <p:nvPr/>
          </p:nvSpPr>
          <p:spPr bwMode="auto">
            <a:xfrm>
              <a:off x="5449600" y="2935952"/>
              <a:ext cx="229554" cy="242031"/>
            </a:xfrm>
            <a:custGeom>
              <a:avLst/>
              <a:gdLst>
                <a:gd name="T0" fmla="*/ 91 w 184"/>
                <a:gd name="T1" fmla="*/ 0 h 195"/>
                <a:gd name="T2" fmla="*/ 74 w 184"/>
                <a:gd name="T3" fmla="*/ 1 h 195"/>
                <a:gd name="T4" fmla="*/ 56 w 184"/>
                <a:gd name="T5" fmla="*/ 7 h 195"/>
                <a:gd name="T6" fmla="*/ 40 w 184"/>
                <a:gd name="T7" fmla="*/ 16 h 195"/>
                <a:gd name="T8" fmla="*/ 27 w 184"/>
                <a:gd name="T9" fmla="*/ 27 h 195"/>
                <a:gd name="T10" fmla="*/ 16 w 184"/>
                <a:gd name="T11" fmla="*/ 40 h 195"/>
                <a:gd name="T12" fmla="*/ 6 w 184"/>
                <a:gd name="T13" fmla="*/ 56 h 195"/>
                <a:gd name="T14" fmla="*/ 1 w 184"/>
                <a:gd name="T15" fmla="*/ 74 h 195"/>
                <a:gd name="T16" fmla="*/ 0 w 184"/>
                <a:gd name="T17" fmla="*/ 93 h 195"/>
                <a:gd name="T18" fmla="*/ 1 w 184"/>
                <a:gd name="T19" fmla="*/ 106 h 195"/>
                <a:gd name="T20" fmla="*/ 8 w 184"/>
                <a:gd name="T21" fmla="*/ 130 h 195"/>
                <a:gd name="T22" fmla="*/ 23 w 184"/>
                <a:gd name="T23" fmla="*/ 152 h 195"/>
                <a:gd name="T24" fmla="*/ 41 w 184"/>
                <a:gd name="T25" fmla="*/ 169 h 195"/>
                <a:gd name="T26" fmla="*/ 53 w 184"/>
                <a:gd name="T27" fmla="*/ 189 h 195"/>
                <a:gd name="T28" fmla="*/ 53 w 184"/>
                <a:gd name="T29" fmla="*/ 192 h 195"/>
                <a:gd name="T30" fmla="*/ 57 w 184"/>
                <a:gd name="T31" fmla="*/ 195 h 195"/>
                <a:gd name="T32" fmla="*/ 125 w 184"/>
                <a:gd name="T33" fmla="*/ 195 h 195"/>
                <a:gd name="T34" fmla="*/ 126 w 184"/>
                <a:gd name="T35" fmla="*/ 195 h 195"/>
                <a:gd name="T36" fmla="*/ 129 w 184"/>
                <a:gd name="T37" fmla="*/ 192 h 195"/>
                <a:gd name="T38" fmla="*/ 130 w 184"/>
                <a:gd name="T39" fmla="*/ 176 h 195"/>
                <a:gd name="T40" fmla="*/ 141 w 184"/>
                <a:gd name="T41" fmla="*/ 169 h 195"/>
                <a:gd name="T42" fmla="*/ 161 w 184"/>
                <a:gd name="T43" fmla="*/ 152 h 195"/>
                <a:gd name="T44" fmla="*/ 176 w 184"/>
                <a:gd name="T45" fmla="*/ 130 h 195"/>
                <a:gd name="T46" fmla="*/ 182 w 184"/>
                <a:gd name="T47" fmla="*/ 106 h 195"/>
                <a:gd name="T48" fmla="*/ 184 w 184"/>
                <a:gd name="T49" fmla="*/ 93 h 195"/>
                <a:gd name="T50" fmla="*/ 181 w 184"/>
                <a:gd name="T51" fmla="*/ 74 h 195"/>
                <a:gd name="T52" fmla="*/ 176 w 184"/>
                <a:gd name="T53" fmla="*/ 56 h 195"/>
                <a:gd name="T54" fmla="*/ 168 w 184"/>
                <a:gd name="T55" fmla="*/ 40 h 195"/>
                <a:gd name="T56" fmla="*/ 157 w 184"/>
                <a:gd name="T57" fmla="*/ 27 h 195"/>
                <a:gd name="T58" fmla="*/ 143 w 184"/>
                <a:gd name="T59" fmla="*/ 16 h 195"/>
                <a:gd name="T60" fmla="*/ 127 w 184"/>
                <a:gd name="T61" fmla="*/ 7 h 195"/>
                <a:gd name="T62" fmla="*/ 110 w 184"/>
                <a:gd name="T63" fmla="*/ 1 h 195"/>
                <a:gd name="T64" fmla="*/ 91 w 184"/>
                <a:gd name="T65"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4" h="195">
                  <a:moveTo>
                    <a:pt x="91" y="0"/>
                  </a:moveTo>
                  <a:lnTo>
                    <a:pt x="91" y="0"/>
                  </a:lnTo>
                  <a:lnTo>
                    <a:pt x="82" y="0"/>
                  </a:lnTo>
                  <a:lnTo>
                    <a:pt x="74" y="1"/>
                  </a:lnTo>
                  <a:lnTo>
                    <a:pt x="64" y="4"/>
                  </a:lnTo>
                  <a:lnTo>
                    <a:pt x="56" y="7"/>
                  </a:lnTo>
                  <a:lnTo>
                    <a:pt x="48" y="11"/>
                  </a:lnTo>
                  <a:lnTo>
                    <a:pt x="40" y="16"/>
                  </a:lnTo>
                  <a:lnTo>
                    <a:pt x="33" y="22"/>
                  </a:lnTo>
                  <a:lnTo>
                    <a:pt x="27" y="27"/>
                  </a:lnTo>
                  <a:lnTo>
                    <a:pt x="20" y="34"/>
                  </a:lnTo>
                  <a:lnTo>
                    <a:pt x="16" y="40"/>
                  </a:lnTo>
                  <a:lnTo>
                    <a:pt x="10" y="48"/>
                  </a:lnTo>
                  <a:lnTo>
                    <a:pt x="6" y="56"/>
                  </a:lnTo>
                  <a:lnTo>
                    <a:pt x="4" y="65"/>
                  </a:lnTo>
                  <a:lnTo>
                    <a:pt x="1" y="74"/>
                  </a:lnTo>
                  <a:lnTo>
                    <a:pt x="0" y="83"/>
                  </a:lnTo>
                  <a:lnTo>
                    <a:pt x="0" y="93"/>
                  </a:lnTo>
                  <a:lnTo>
                    <a:pt x="0" y="93"/>
                  </a:lnTo>
                  <a:lnTo>
                    <a:pt x="1" y="106"/>
                  </a:lnTo>
                  <a:lnTo>
                    <a:pt x="4" y="118"/>
                  </a:lnTo>
                  <a:lnTo>
                    <a:pt x="8" y="130"/>
                  </a:lnTo>
                  <a:lnTo>
                    <a:pt x="15" y="142"/>
                  </a:lnTo>
                  <a:lnTo>
                    <a:pt x="23" y="152"/>
                  </a:lnTo>
                  <a:lnTo>
                    <a:pt x="31" y="161"/>
                  </a:lnTo>
                  <a:lnTo>
                    <a:pt x="41" y="169"/>
                  </a:lnTo>
                  <a:lnTo>
                    <a:pt x="53" y="176"/>
                  </a:lnTo>
                  <a:lnTo>
                    <a:pt x="53" y="189"/>
                  </a:lnTo>
                  <a:lnTo>
                    <a:pt x="53" y="189"/>
                  </a:lnTo>
                  <a:lnTo>
                    <a:pt x="53" y="192"/>
                  </a:lnTo>
                  <a:lnTo>
                    <a:pt x="55" y="193"/>
                  </a:lnTo>
                  <a:lnTo>
                    <a:pt x="57" y="195"/>
                  </a:lnTo>
                  <a:lnTo>
                    <a:pt x="59" y="195"/>
                  </a:lnTo>
                  <a:lnTo>
                    <a:pt x="125" y="195"/>
                  </a:lnTo>
                  <a:lnTo>
                    <a:pt x="125" y="195"/>
                  </a:lnTo>
                  <a:lnTo>
                    <a:pt x="126" y="195"/>
                  </a:lnTo>
                  <a:lnTo>
                    <a:pt x="127" y="193"/>
                  </a:lnTo>
                  <a:lnTo>
                    <a:pt x="129" y="192"/>
                  </a:lnTo>
                  <a:lnTo>
                    <a:pt x="130" y="189"/>
                  </a:lnTo>
                  <a:lnTo>
                    <a:pt x="130" y="176"/>
                  </a:lnTo>
                  <a:lnTo>
                    <a:pt x="130" y="176"/>
                  </a:lnTo>
                  <a:lnTo>
                    <a:pt x="141" y="169"/>
                  </a:lnTo>
                  <a:lnTo>
                    <a:pt x="152" y="161"/>
                  </a:lnTo>
                  <a:lnTo>
                    <a:pt x="161" y="152"/>
                  </a:lnTo>
                  <a:lnTo>
                    <a:pt x="169" y="142"/>
                  </a:lnTo>
                  <a:lnTo>
                    <a:pt x="176" y="130"/>
                  </a:lnTo>
                  <a:lnTo>
                    <a:pt x="180" y="118"/>
                  </a:lnTo>
                  <a:lnTo>
                    <a:pt x="182" y="106"/>
                  </a:lnTo>
                  <a:lnTo>
                    <a:pt x="184" y="93"/>
                  </a:lnTo>
                  <a:lnTo>
                    <a:pt x="184" y="93"/>
                  </a:lnTo>
                  <a:lnTo>
                    <a:pt x="184" y="83"/>
                  </a:lnTo>
                  <a:lnTo>
                    <a:pt x="181" y="74"/>
                  </a:lnTo>
                  <a:lnTo>
                    <a:pt x="180" y="65"/>
                  </a:lnTo>
                  <a:lnTo>
                    <a:pt x="176" y="56"/>
                  </a:lnTo>
                  <a:lnTo>
                    <a:pt x="173" y="48"/>
                  </a:lnTo>
                  <a:lnTo>
                    <a:pt x="168" y="40"/>
                  </a:lnTo>
                  <a:lnTo>
                    <a:pt x="162" y="34"/>
                  </a:lnTo>
                  <a:lnTo>
                    <a:pt x="157" y="27"/>
                  </a:lnTo>
                  <a:lnTo>
                    <a:pt x="150" y="22"/>
                  </a:lnTo>
                  <a:lnTo>
                    <a:pt x="143" y="16"/>
                  </a:lnTo>
                  <a:lnTo>
                    <a:pt x="135" y="11"/>
                  </a:lnTo>
                  <a:lnTo>
                    <a:pt x="127" y="7"/>
                  </a:lnTo>
                  <a:lnTo>
                    <a:pt x="119" y="4"/>
                  </a:lnTo>
                  <a:lnTo>
                    <a:pt x="110" y="1"/>
                  </a:lnTo>
                  <a:lnTo>
                    <a:pt x="100" y="0"/>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srgbClr val="000000"/>
                </a:solidFill>
                <a:latin typeface="Open Sans"/>
              </a:endParaRPr>
            </a:p>
          </p:txBody>
        </p:sp>
        <p:sp>
          <p:nvSpPr>
            <p:cNvPr id="31" name="Freeform 167">
              <a:extLst>
                <a:ext uri="{FF2B5EF4-FFF2-40B4-BE49-F238E27FC236}">
                  <a16:creationId xmlns:a16="http://schemas.microsoft.com/office/drawing/2014/main" id="{CCB7EED2-D757-DBBC-D004-67FE39EDEF3A}"/>
                </a:ext>
              </a:extLst>
            </p:cNvPr>
            <p:cNvSpPr>
              <a:spLocks/>
            </p:cNvSpPr>
            <p:nvPr/>
          </p:nvSpPr>
          <p:spPr bwMode="auto">
            <a:xfrm>
              <a:off x="5516970" y="3202933"/>
              <a:ext cx="97312" cy="14971"/>
            </a:xfrm>
            <a:custGeom>
              <a:avLst/>
              <a:gdLst>
                <a:gd name="T0" fmla="*/ 72 w 77"/>
                <a:gd name="T1" fmla="*/ 0 h 11"/>
                <a:gd name="T2" fmla="*/ 6 w 77"/>
                <a:gd name="T3" fmla="*/ 0 h 11"/>
                <a:gd name="T4" fmla="*/ 6 w 77"/>
                <a:gd name="T5" fmla="*/ 0 h 11"/>
                <a:gd name="T6" fmla="*/ 4 w 77"/>
                <a:gd name="T7" fmla="*/ 0 h 11"/>
                <a:gd name="T8" fmla="*/ 2 w 77"/>
                <a:gd name="T9" fmla="*/ 1 h 11"/>
                <a:gd name="T10" fmla="*/ 0 w 77"/>
                <a:gd name="T11" fmla="*/ 3 h 11"/>
                <a:gd name="T12" fmla="*/ 0 w 77"/>
                <a:gd name="T13" fmla="*/ 5 h 11"/>
                <a:gd name="T14" fmla="*/ 0 w 77"/>
                <a:gd name="T15" fmla="*/ 5 h 11"/>
                <a:gd name="T16" fmla="*/ 0 w 77"/>
                <a:gd name="T17" fmla="*/ 7 h 11"/>
                <a:gd name="T18" fmla="*/ 2 w 77"/>
                <a:gd name="T19" fmla="*/ 9 h 11"/>
                <a:gd name="T20" fmla="*/ 4 w 77"/>
                <a:gd name="T21" fmla="*/ 11 h 11"/>
                <a:gd name="T22" fmla="*/ 6 w 77"/>
                <a:gd name="T23" fmla="*/ 11 h 11"/>
                <a:gd name="T24" fmla="*/ 72 w 77"/>
                <a:gd name="T25" fmla="*/ 11 h 11"/>
                <a:gd name="T26" fmla="*/ 72 w 77"/>
                <a:gd name="T27" fmla="*/ 11 h 11"/>
                <a:gd name="T28" fmla="*/ 73 w 77"/>
                <a:gd name="T29" fmla="*/ 11 h 11"/>
                <a:gd name="T30" fmla="*/ 74 w 77"/>
                <a:gd name="T31" fmla="*/ 9 h 11"/>
                <a:gd name="T32" fmla="*/ 76 w 77"/>
                <a:gd name="T33" fmla="*/ 7 h 11"/>
                <a:gd name="T34" fmla="*/ 77 w 77"/>
                <a:gd name="T35" fmla="*/ 5 h 11"/>
                <a:gd name="T36" fmla="*/ 77 w 77"/>
                <a:gd name="T37" fmla="*/ 5 h 11"/>
                <a:gd name="T38" fmla="*/ 76 w 77"/>
                <a:gd name="T39" fmla="*/ 3 h 11"/>
                <a:gd name="T40" fmla="*/ 74 w 77"/>
                <a:gd name="T41" fmla="*/ 1 h 11"/>
                <a:gd name="T42" fmla="*/ 73 w 77"/>
                <a:gd name="T43" fmla="*/ 0 h 11"/>
                <a:gd name="T44" fmla="*/ 72 w 77"/>
                <a:gd name="T45" fmla="*/ 0 h 11"/>
                <a:gd name="T46" fmla="*/ 72 w 77"/>
                <a:gd name="T4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11">
                  <a:moveTo>
                    <a:pt x="72" y="0"/>
                  </a:moveTo>
                  <a:lnTo>
                    <a:pt x="6" y="0"/>
                  </a:lnTo>
                  <a:lnTo>
                    <a:pt x="6" y="0"/>
                  </a:lnTo>
                  <a:lnTo>
                    <a:pt x="4" y="0"/>
                  </a:lnTo>
                  <a:lnTo>
                    <a:pt x="2" y="1"/>
                  </a:lnTo>
                  <a:lnTo>
                    <a:pt x="0" y="3"/>
                  </a:lnTo>
                  <a:lnTo>
                    <a:pt x="0" y="5"/>
                  </a:lnTo>
                  <a:lnTo>
                    <a:pt x="0" y="5"/>
                  </a:lnTo>
                  <a:lnTo>
                    <a:pt x="0" y="7"/>
                  </a:lnTo>
                  <a:lnTo>
                    <a:pt x="2" y="9"/>
                  </a:lnTo>
                  <a:lnTo>
                    <a:pt x="4" y="11"/>
                  </a:lnTo>
                  <a:lnTo>
                    <a:pt x="6" y="11"/>
                  </a:lnTo>
                  <a:lnTo>
                    <a:pt x="72" y="11"/>
                  </a:lnTo>
                  <a:lnTo>
                    <a:pt x="72" y="11"/>
                  </a:lnTo>
                  <a:lnTo>
                    <a:pt x="73" y="11"/>
                  </a:lnTo>
                  <a:lnTo>
                    <a:pt x="74" y="9"/>
                  </a:lnTo>
                  <a:lnTo>
                    <a:pt x="76" y="7"/>
                  </a:lnTo>
                  <a:lnTo>
                    <a:pt x="77" y="5"/>
                  </a:lnTo>
                  <a:lnTo>
                    <a:pt x="77" y="5"/>
                  </a:lnTo>
                  <a:lnTo>
                    <a:pt x="76" y="3"/>
                  </a:lnTo>
                  <a:lnTo>
                    <a:pt x="74" y="1"/>
                  </a:lnTo>
                  <a:lnTo>
                    <a:pt x="73" y="0"/>
                  </a:lnTo>
                  <a:lnTo>
                    <a:pt x="72" y="0"/>
                  </a:lnTo>
                  <a:lnTo>
                    <a:pt x="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srgbClr val="000000"/>
                </a:solidFill>
                <a:latin typeface="Open Sans"/>
              </a:endParaRPr>
            </a:p>
          </p:txBody>
        </p:sp>
        <p:sp>
          <p:nvSpPr>
            <p:cNvPr id="32" name="Freeform 168">
              <a:extLst>
                <a:ext uri="{FF2B5EF4-FFF2-40B4-BE49-F238E27FC236}">
                  <a16:creationId xmlns:a16="http://schemas.microsoft.com/office/drawing/2014/main" id="{C6CEF542-803F-2EA0-CFE9-20ADD813B47A}"/>
                </a:ext>
              </a:extLst>
            </p:cNvPr>
            <p:cNvSpPr>
              <a:spLocks/>
            </p:cNvSpPr>
            <p:nvPr/>
          </p:nvSpPr>
          <p:spPr bwMode="auto">
            <a:xfrm>
              <a:off x="5544416" y="3235371"/>
              <a:ext cx="39922" cy="12477"/>
            </a:xfrm>
            <a:custGeom>
              <a:avLst/>
              <a:gdLst>
                <a:gd name="T0" fmla="*/ 27 w 32"/>
                <a:gd name="T1" fmla="*/ 0 h 11"/>
                <a:gd name="T2" fmla="*/ 5 w 32"/>
                <a:gd name="T3" fmla="*/ 0 h 11"/>
                <a:gd name="T4" fmla="*/ 5 w 32"/>
                <a:gd name="T5" fmla="*/ 0 h 11"/>
                <a:gd name="T6" fmla="*/ 4 w 32"/>
                <a:gd name="T7" fmla="*/ 1 h 11"/>
                <a:gd name="T8" fmla="*/ 1 w 32"/>
                <a:gd name="T9" fmla="*/ 3 h 11"/>
                <a:gd name="T10" fmla="*/ 1 w 32"/>
                <a:gd name="T11" fmla="*/ 4 h 11"/>
                <a:gd name="T12" fmla="*/ 0 w 32"/>
                <a:gd name="T13" fmla="*/ 6 h 11"/>
                <a:gd name="T14" fmla="*/ 0 w 32"/>
                <a:gd name="T15" fmla="*/ 6 h 11"/>
                <a:gd name="T16" fmla="*/ 1 w 32"/>
                <a:gd name="T17" fmla="*/ 8 h 11"/>
                <a:gd name="T18" fmla="*/ 1 w 32"/>
                <a:gd name="T19" fmla="*/ 10 h 11"/>
                <a:gd name="T20" fmla="*/ 4 w 32"/>
                <a:gd name="T21" fmla="*/ 11 h 11"/>
                <a:gd name="T22" fmla="*/ 5 w 32"/>
                <a:gd name="T23" fmla="*/ 11 h 11"/>
                <a:gd name="T24" fmla="*/ 27 w 32"/>
                <a:gd name="T25" fmla="*/ 11 h 11"/>
                <a:gd name="T26" fmla="*/ 27 w 32"/>
                <a:gd name="T27" fmla="*/ 11 h 11"/>
                <a:gd name="T28" fmla="*/ 29 w 32"/>
                <a:gd name="T29" fmla="*/ 11 h 11"/>
                <a:gd name="T30" fmla="*/ 31 w 32"/>
                <a:gd name="T31" fmla="*/ 10 h 11"/>
                <a:gd name="T32" fmla="*/ 32 w 32"/>
                <a:gd name="T33" fmla="*/ 8 h 11"/>
                <a:gd name="T34" fmla="*/ 32 w 32"/>
                <a:gd name="T35" fmla="*/ 6 h 11"/>
                <a:gd name="T36" fmla="*/ 32 w 32"/>
                <a:gd name="T37" fmla="*/ 6 h 11"/>
                <a:gd name="T38" fmla="*/ 32 w 32"/>
                <a:gd name="T39" fmla="*/ 4 h 11"/>
                <a:gd name="T40" fmla="*/ 31 w 32"/>
                <a:gd name="T41" fmla="*/ 3 h 11"/>
                <a:gd name="T42" fmla="*/ 29 w 32"/>
                <a:gd name="T43" fmla="*/ 1 h 11"/>
                <a:gd name="T44" fmla="*/ 27 w 32"/>
                <a:gd name="T45" fmla="*/ 0 h 11"/>
                <a:gd name="T46" fmla="*/ 27 w 32"/>
                <a:gd name="T4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11">
                  <a:moveTo>
                    <a:pt x="27" y="0"/>
                  </a:moveTo>
                  <a:lnTo>
                    <a:pt x="5" y="0"/>
                  </a:lnTo>
                  <a:lnTo>
                    <a:pt x="5" y="0"/>
                  </a:lnTo>
                  <a:lnTo>
                    <a:pt x="4" y="1"/>
                  </a:lnTo>
                  <a:lnTo>
                    <a:pt x="1" y="3"/>
                  </a:lnTo>
                  <a:lnTo>
                    <a:pt x="1" y="4"/>
                  </a:lnTo>
                  <a:lnTo>
                    <a:pt x="0" y="6"/>
                  </a:lnTo>
                  <a:lnTo>
                    <a:pt x="0" y="6"/>
                  </a:lnTo>
                  <a:lnTo>
                    <a:pt x="1" y="8"/>
                  </a:lnTo>
                  <a:lnTo>
                    <a:pt x="1" y="10"/>
                  </a:lnTo>
                  <a:lnTo>
                    <a:pt x="4" y="11"/>
                  </a:lnTo>
                  <a:lnTo>
                    <a:pt x="5" y="11"/>
                  </a:lnTo>
                  <a:lnTo>
                    <a:pt x="27" y="11"/>
                  </a:lnTo>
                  <a:lnTo>
                    <a:pt x="27" y="11"/>
                  </a:lnTo>
                  <a:lnTo>
                    <a:pt x="29" y="11"/>
                  </a:lnTo>
                  <a:lnTo>
                    <a:pt x="31" y="10"/>
                  </a:lnTo>
                  <a:lnTo>
                    <a:pt x="32" y="8"/>
                  </a:lnTo>
                  <a:lnTo>
                    <a:pt x="32" y="6"/>
                  </a:lnTo>
                  <a:lnTo>
                    <a:pt x="32" y="6"/>
                  </a:lnTo>
                  <a:lnTo>
                    <a:pt x="32" y="4"/>
                  </a:lnTo>
                  <a:lnTo>
                    <a:pt x="31" y="3"/>
                  </a:lnTo>
                  <a:lnTo>
                    <a:pt x="29" y="1"/>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srgbClr val="000000"/>
                </a:solidFill>
                <a:latin typeface="Open Sans"/>
              </a:endParaRPr>
            </a:p>
          </p:txBody>
        </p:sp>
      </p:grpSp>
      <p:cxnSp>
        <p:nvCxnSpPr>
          <p:cNvPr id="21" name="Straight Connector 20">
            <a:extLst>
              <a:ext uri="{FF2B5EF4-FFF2-40B4-BE49-F238E27FC236}">
                <a16:creationId xmlns:a16="http://schemas.microsoft.com/office/drawing/2014/main" id="{69D2558C-C6F0-BDFC-5976-3C63945EE769}"/>
              </a:ext>
              <a:ext uri="{C183D7F6-B498-43B3-948B-1728B52AA6E4}">
                <adec:decorative xmlns:adec="http://schemas.microsoft.com/office/drawing/2017/decorative" val="1"/>
              </a:ext>
            </a:extLst>
          </p:cNvPr>
          <p:cNvCxnSpPr/>
          <p:nvPr/>
        </p:nvCxnSpPr>
        <p:spPr>
          <a:xfrm>
            <a:off x="6357259" y="2075554"/>
            <a:ext cx="1803991" cy="0"/>
          </a:xfrm>
          <a:prstGeom prst="line">
            <a:avLst/>
          </a:prstGeom>
          <a:noFill/>
          <a:ln w="57150" cap="flat" cmpd="sng" algn="ctr">
            <a:solidFill>
              <a:srgbClr val="294A83"/>
            </a:solidFill>
            <a:prstDash val="solid"/>
            <a:miter lim="800000"/>
          </a:ln>
          <a:effectLst/>
        </p:spPr>
      </p:cxnSp>
      <p:sp>
        <p:nvSpPr>
          <p:cNvPr id="22" name="Rectangle 21">
            <a:extLst>
              <a:ext uri="{FF2B5EF4-FFF2-40B4-BE49-F238E27FC236}">
                <a16:creationId xmlns:a16="http://schemas.microsoft.com/office/drawing/2014/main" id="{11BC110B-784A-A94E-56EF-89DAC6E8BBC4}"/>
              </a:ext>
            </a:extLst>
          </p:cNvPr>
          <p:cNvSpPr/>
          <p:nvPr/>
        </p:nvSpPr>
        <p:spPr>
          <a:xfrm>
            <a:off x="6344606" y="2199911"/>
            <a:ext cx="2243770" cy="663515"/>
          </a:xfrm>
          <a:prstGeom prst="rect">
            <a:avLst/>
          </a:prstGeom>
        </p:spPr>
        <p:txBody>
          <a:bodyPr wrap="square">
            <a:spAutoFit/>
          </a:bodyPr>
          <a:lstStyle/>
          <a:p>
            <a:pPr marL="114300" lvl="1" eaLnBrk="0" fontAlgn="base" hangingPunct="0">
              <a:lnSpc>
                <a:spcPct val="120000"/>
              </a:lnSpc>
              <a:spcAft>
                <a:spcPts val="1000"/>
              </a:spcAft>
              <a:buSzPct val="75000"/>
              <a:defRPr/>
            </a:pPr>
            <a:r>
              <a:rPr lang="en-US" sz="1600" b="1">
                <a:solidFill>
                  <a:srgbClr val="000000"/>
                </a:solidFill>
                <a:latin typeface="Arial" panose="020B0604020202020204" pitchFamily="34" charset="0"/>
                <a:ea typeface="Open Sans" charset="0"/>
                <a:cs typeface="Arial" panose="020B0604020202020204" pitchFamily="34" charset="0"/>
              </a:rPr>
              <a:t>Come prepared with solutions</a:t>
            </a:r>
          </a:p>
        </p:txBody>
      </p:sp>
      <p:sp>
        <p:nvSpPr>
          <p:cNvPr id="40" name="Text Placeholder 3">
            <a:extLst>
              <a:ext uri="{FF2B5EF4-FFF2-40B4-BE49-F238E27FC236}">
                <a16:creationId xmlns:a16="http://schemas.microsoft.com/office/drawing/2014/main" id="{2E1858CD-3D10-4F5F-3B14-2FD3A180EDD2}"/>
              </a:ext>
            </a:extLst>
          </p:cNvPr>
          <p:cNvSpPr txBox="1">
            <a:spLocks/>
          </p:cNvSpPr>
          <p:nvPr/>
        </p:nvSpPr>
        <p:spPr>
          <a:xfrm>
            <a:off x="6344606" y="2945154"/>
            <a:ext cx="2377440" cy="2463143"/>
          </a:xfrm>
          <a:prstGeom prst="rect">
            <a:avLst/>
          </a:prstGeom>
          <a:noFill/>
        </p:spPr>
        <p:txBody>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87878"/>
              </a:buClr>
              <a:defRPr/>
            </a:pPr>
            <a:r>
              <a:rPr lang="en-US" sz="1400">
                <a:solidFill>
                  <a:srgbClr val="000000"/>
                </a:solidFill>
                <a:latin typeface="Arial" panose="020B0604020202020204" pitchFamily="34" charset="0"/>
                <a:cs typeface="Arial" panose="020B0604020202020204" pitchFamily="34" charset="0"/>
              </a:rPr>
              <a:t>Make it easier for your supervisor to support you by communicating your needs and providing potential solutions for your and your team. </a:t>
            </a:r>
          </a:p>
          <a:p>
            <a:pPr>
              <a:buClr>
                <a:srgbClr val="787878"/>
              </a:buClr>
              <a:defRPr/>
            </a:pPr>
            <a:r>
              <a:rPr lang="en-US" sz="1400">
                <a:solidFill>
                  <a:srgbClr val="000000"/>
                </a:solidFill>
                <a:latin typeface="Arial" panose="020B0604020202020204" pitchFamily="34" charset="0"/>
                <a:cs typeface="Arial" panose="020B0604020202020204" pitchFamily="34" charset="0"/>
              </a:rPr>
              <a:t>Examples include establishing ‘mental health breaks’, re-structuring the workload, connectivity events, and more. </a:t>
            </a:r>
          </a:p>
        </p:txBody>
      </p:sp>
      <p:cxnSp>
        <p:nvCxnSpPr>
          <p:cNvPr id="33" name="Straight Connector 32">
            <a:extLst>
              <a:ext uri="{FF2B5EF4-FFF2-40B4-BE49-F238E27FC236}">
                <a16:creationId xmlns:a16="http://schemas.microsoft.com/office/drawing/2014/main" id="{3E38BE8A-80F8-D303-80C6-30AD7652F3C0}"/>
              </a:ext>
              <a:ext uri="{C183D7F6-B498-43B3-948B-1728B52AA6E4}">
                <adec:decorative xmlns:adec="http://schemas.microsoft.com/office/drawing/2017/decorative" val="1"/>
              </a:ext>
            </a:extLst>
          </p:cNvPr>
          <p:cNvCxnSpPr>
            <a:cxnSpLocks/>
          </p:cNvCxnSpPr>
          <p:nvPr/>
        </p:nvCxnSpPr>
        <p:spPr>
          <a:xfrm>
            <a:off x="6357260" y="5977040"/>
            <a:ext cx="1803991" cy="0"/>
          </a:xfrm>
          <a:prstGeom prst="line">
            <a:avLst/>
          </a:prstGeom>
          <a:noFill/>
          <a:ln w="19050" cap="flat" cmpd="sng" algn="ctr">
            <a:solidFill>
              <a:srgbClr val="FFFFFF">
                <a:lumMod val="75000"/>
              </a:srgbClr>
            </a:solidFill>
            <a:prstDash val="solid"/>
            <a:miter lim="800000"/>
          </a:ln>
          <a:effectLst/>
        </p:spPr>
      </p:cxnSp>
      <p:sp>
        <p:nvSpPr>
          <p:cNvPr id="34" name="Freeform 5">
            <a:extLst>
              <a:ext uri="{FF2B5EF4-FFF2-40B4-BE49-F238E27FC236}">
                <a16:creationId xmlns:a16="http://schemas.microsoft.com/office/drawing/2014/main" id="{6AB8E694-17E9-DB4F-CB97-9B7ABC491538}"/>
              </a:ext>
              <a:ext uri="{C183D7F6-B498-43B3-948B-1728B52AA6E4}">
                <adec:decorative xmlns:adec="http://schemas.microsoft.com/office/drawing/2017/decorative" val="1"/>
              </a:ext>
            </a:extLst>
          </p:cNvPr>
          <p:cNvSpPr>
            <a:spLocks noEditPoints="1"/>
          </p:cNvSpPr>
          <p:nvPr/>
        </p:nvSpPr>
        <p:spPr bwMode="auto">
          <a:xfrm>
            <a:off x="9300604" y="1262909"/>
            <a:ext cx="818412" cy="820907"/>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a:solidFill>
                <a:srgbClr val="000000"/>
              </a:solidFill>
              <a:latin typeface="Open Sans"/>
            </a:endParaRPr>
          </a:p>
        </p:txBody>
      </p:sp>
      <p:sp>
        <p:nvSpPr>
          <p:cNvPr id="37" name="Freeform 29">
            <a:extLst>
              <a:ext uri="{FF2B5EF4-FFF2-40B4-BE49-F238E27FC236}">
                <a16:creationId xmlns:a16="http://schemas.microsoft.com/office/drawing/2014/main" id="{59D36F87-A0B4-D615-4B3C-4C865B655EE8}"/>
              </a:ext>
              <a:ext uri="{C183D7F6-B498-43B3-948B-1728B52AA6E4}">
                <adec:decorative xmlns:adec="http://schemas.microsoft.com/office/drawing/2017/decorative" val="1"/>
              </a:ext>
            </a:extLst>
          </p:cNvPr>
          <p:cNvSpPr>
            <a:spLocks noEditPoints="1"/>
          </p:cNvSpPr>
          <p:nvPr/>
        </p:nvSpPr>
        <p:spPr bwMode="auto">
          <a:xfrm>
            <a:off x="9292046" y="1262909"/>
            <a:ext cx="820907" cy="820907"/>
          </a:xfrm>
          <a:custGeom>
            <a:avLst/>
            <a:gdLst>
              <a:gd name="T0" fmla="*/ 312 w 659"/>
              <a:gd name="T1" fmla="*/ 658 h 658"/>
              <a:gd name="T2" fmla="*/ 262 w 659"/>
              <a:gd name="T3" fmla="*/ 651 h 658"/>
              <a:gd name="T4" fmla="*/ 202 w 659"/>
              <a:gd name="T5" fmla="*/ 633 h 658"/>
              <a:gd name="T6" fmla="*/ 120 w 659"/>
              <a:gd name="T7" fmla="*/ 583 h 658"/>
              <a:gd name="T8" fmla="*/ 57 w 659"/>
              <a:gd name="T9" fmla="*/ 513 h 658"/>
              <a:gd name="T10" fmla="*/ 15 w 659"/>
              <a:gd name="T11" fmla="*/ 427 h 658"/>
              <a:gd name="T12" fmla="*/ 4 w 659"/>
              <a:gd name="T13" fmla="*/ 379 h 658"/>
              <a:gd name="T14" fmla="*/ 0 w 659"/>
              <a:gd name="T15" fmla="*/ 329 h 658"/>
              <a:gd name="T16" fmla="*/ 1 w 659"/>
              <a:gd name="T17" fmla="*/ 295 h 658"/>
              <a:gd name="T18" fmla="*/ 11 w 659"/>
              <a:gd name="T19" fmla="*/ 247 h 658"/>
              <a:gd name="T20" fmla="*/ 40 w 659"/>
              <a:gd name="T21" fmla="*/ 173 h 658"/>
              <a:gd name="T22" fmla="*/ 97 w 659"/>
              <a:gd name="T23" fmla="*/ 96 h 658"/>
              <a:gd name="T24" fmla="*/ 172 w 659"/>
              <a:gd name="T25" fmla="*/ 40 h 658"/>
              <a:gd name="T26" fmla="*/ 247 w 659"/>
              <a:gd name="T27" fmla="*/ 10 h 658"/>
              <a:gd name="T28" fmla="*/ 296 w 659"/>
              <a:gd name="T29" fmla="*/ 2 h 658"/>
              <a:gd name="T30" fmla="*/ 329 w 659"/>
              <a:gd name="T31" fmla="*/ 0 h 658"/>
              <a:gd name="T32" fmla="*/ 379 w 659"/>
              <a:gd name="T33" fmla="*/ 4 h 658"/>
              <a:gd name="T34" fmla="*/ 426 w 659"/>
              <a:gd name="T35" fmla="*/ 14 h 658"/>
              <a:gd name="T36" fmla="*/ 514 w 659"/>
              <a:gd name="T37" fmla="*/ 56 h 658"/>
              <a:gd name="T38" fmla="*/ 583 w 659"/>
              <a:gd name="T39" fmla="*/ 121 h 658"/>
              <a:gd name="T40" fmla="*/ 632 w 659"/>
              <a:gd name="T41" fmla="*/ 201 h 658"/>
              <a:gd name="T42" fmla="*/ 652 w 659"/>
              <a:gd name="T43" fmla="*/ 263 h 658"/>
              <a:gd name="T44" fmla="*/ 657 w 659"/>
              <a:gd name="T45" fmla="*/ 313 h 658"/>
              <a:gd name="T46" fmla="*/ 657 w 659"/>
              <a:gd name="T47" fmla="*/ 346 h 658"/>
              <a:gd name="T48" fmla="*/ 652 w 659"/>
              <a:gd name="T49" fmla="*/ 395 h 658"/>
              <a:gd name="T50" fmla="*/ 632 w 659"/>
              <a:gd name="T51" fmla="*/ 457 h 658"/>
              <a:gd name="T52" fmla="*/ 583 w 659"/>
              <a:gd name="T53" fmla="*/ 539 h 658"/>
              <a:gd name="T54" fmla="*/ 514 w 659"/>
              <a:gd name="T55" fmla="*/ 602 h 658"/>
              <a:gd name="T56" fmla="*/ 426 w 659"/>
              <a:gd name="T57" fmla="*/ 643 h 658"/>
              <a:gd name="T58" fmla="*/ 379 w 659"/>
              <a:gd name="T59" fmla="*/ 654 h 658"/>
              <a:gd name="T60" fmla="*/ 329 w 659"/>
              <a:gd name="T61" fmla="*/ 658 h 658"/>
              <a:gd name="T62" fmla="*/ 329 w 659"/>
              <a:gd name="T63" fmla="*/ 37 h 658"/>
              <a:gd name="T64" fmla="*/ 242 w 659"/>
              <a:gd name="T65" fmla="*/ 51 h 658"/>
              <a:gd name="T66" fmla="*/ 167 w 659"/>
              <a:gd name="T67" fmla="*/ 88 h 658"/>
              <a:gd name="T68" fmla="*/ 105 w 659"/>
              <a:gd name="T69" fmla="*/ 143 h 658"/>
              <a:gd name="T70" fmla="*/ 61 w 659"/>
              <a:gd name="T71" fmla="*/ 216 h 658"/>
              <a:gd name="T72" fmla="*/ 39 w 659"/>
              <a:gd name="T73" fmla="*/ 299 h 658"/>
              <a:gd name="T74" fmla="*/ 39 w 659"/>
              <a:gd name="T75" fmla="*/ 358 h 658"/>
              <a:gd name="T76" fmla="*/ 61 w 659"/>
              <a:gd name="T77" fmla="*/ 443 h 658"/>
              <a:gd name="T78" fmla="*/ 105 w 659"/>
              <a:gd name="T79" fmla="*/ 514 h 658"/>
              <a:gd name="T80" fmla="*/ 167 w 659"/>
              <a:gd name="T81" fmla="*/ 571 h 658"/>
              <a:gd name="T82" fmla="*/ 242 w 659"/>
              <a:gd name="T83" fmla="*/ 607 h 658"/>
              <a:gd name="T84" fmla="*/ 329 w 659"/>
              <a:gd name="T85" fmla="*/ 621 h 658"/>
              <a:gd name="T86" fmla="*/ 387 w 659"/>
              <a:gd name="T87" fmla="*/ 615 h 658"/>
              <a:gd name="T88" fmla="*/ 468 w 659"/>
              <a:gd name="T89" fmla="*/ 586 h 658"/>
              <a:gd name="T90" fmla="*/ 535 w 659"/>
              <a:gd name="T91" fmla="*/ 535 h 658"/>
              <a:gd name="T92" fmla="*/ 585 w 659"/>
              <a:gd name="T93" fmla="*/ 467 h 658"/>
              <a:gd name="T94" fmla="*/ 614 w 659"/>
              <a:gd name="T95" fmla="*/ 388 h 658"/>
              <a:gd name="T96" fmla="*/ 621 w 659"/>
              <a:gd name="T97" fmla="*/ 329 h 658"/>
              <a:gd name="T98" fmla="*/ 608 w 659"/>
              <a:gd name="T99" fmla="*/ 243 h 658"/>
              <a:gd name="T100" fmla="*/ 570 w 659"/>
              <a:gd name="T101" fmla="*/ 166 h 658"/>
              <a:gd name="T102" fmla="*/ 515 w 659"/>
              <a:gd name="T103" fmla="*/ 104 h 658"/>
              <a:gd name="T104" fmla="*/ 442 w 659"/>
              <a:gd name="T105" fmla="*/ 61 h 658"/>
              <a:gd name="T106" fmla="*/ 359 w 659"/>
              <a:gd name="T107" fmla="*/ 4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9" h="658">
                <a:moveTo>
                  <a:pt x="329" y="658"/>
                </a:moveTo>
                <a:lnTo>
                  <a:pt x="329" y="658"/>
                </a:lnTo>
                <a:lnTo>
                  <a:pt x="312" y="658"/>
                </a:lnTo>
                <a:lnTo>
                  <a:pt x="296" y="657"/>
                </a:lnTo>
                <a:lnTo>
                  <a:pt x="280" y="654"/>
                </a:lnTo>
                <a:lnTo>
                  <a:pt x="262" y="651"/>
                </a:lnTo>
                <a:lnTo>
                  <a:pt x="247" y="647"/>
                </a:lnTo>
                <a:lnTo>
                  <a:pt x="231" y="643"/>
                </a:lnTo>
                <a:lnTo>
                  <a:pt x="202" y="633"/>
                </a:lnTo>
                <a:lnTo>
                  <a:pt x="172" y="618"/>
                </a:lnTo>
                <a:lnTo>
                  <a:pt x="145" y="602"/>
                </a:lnTo>
                <a:lnTo>
                  <a:pt x="120" y="583"/>
                </a:lnTo>
                <a:lnTo>
                  <a:pt x="97" y="561"/>
                </a:lnTo>
                <a:lnTo>
                  <a:pt x="75" y="539"/>
                </a:lnTo>
                <a:lnTo>
                  <a:pt x="57" y="513"/>
                </a:lnTo>
                <a:lnTo>
                  <a:pt x="40" y="486"/>
                </a:lnTo>
                <a:lnTo>
                  <a:pt x="26" y="457"/>
                </a:lnTo>
                <a:lnTo>
                  <a:pt x="15" y="427"/>
                </a:lnTo>
                <a:lnTo>
                  <a:pt x="11" y="411"/>
                </a:lnTo>
                <a:lnTo>
                  <a:pt x="7" y="395"/>
                </a:lnTo>
                <a:lnTo>
                  <a:pt x="4" y="379"/>
                </a:lnTo>
                <a:lnTo>
                  <a:pt x="1" y="362"/>
                </a:lnTo>
                <a:lnTo>
                  <a:pt x="0" y="346"/>
                </a:lnTo>
                <a:lnTo>
                  <a:pt x="0" y="329"/>
                </a:lnTo>
                <a:lnTo>
                  <a:pt x="0" y="329"/>
                </a:lnTo>
                <a:lnTo>
                  <a:pt x="0" y="313"/>
                </a:lnTo>
                <a:lnTo>
                  <a:pt x="1" y="295"/>
                </a:lnTo>
                <a:lnTo>
                  <a:pt x="4" y="279"/>
                </a:lnTo>
                <a:lnTo>
                  <a:pt x="7" y="263"/>
                </a:lnTo>
                <a:lnTo>
                  <a:pt x="11" y="247"/>
                </a:lnTo>
                <a:lnTo>
                  <a:pt x="15" y="232"/>
                </a:lnTo>
                <a:lnTo>
                  <a:pt x="26" y="201"/>
                </a:lnTo>
                <a:lnTo>
                  <a:pt x="40" y="173"/>
                </a:lnTo>
                <a:lnTo>
                  <a:pt x="57" y="145"/>
                </a:lnTo>
                <a:lnTo>
                  <a:pt x="75" y="121"/>
                </a:lnTo>
                <a:lnTo>
                  <a:pt x="97" y="96"/>
                </a:lnTo>
                <a:lnTo>
                  <a:pt x="120" y="75"/>
                </a:lnTo>
                <a:lnTo>
                  <a:pt x="145" y="56"/>
                </a:lnTo>
                <a:lnTo>
                  <a:pt x="172" y="40"/>
                </a:lnTo>
                <a:lnTo>
                  <a:pt x="202" y="26"/>
                </a:lnTo>
                <a:lnTo>
                  <a:pt x="231" y="14"/>
                </a:lnTo>
                <a:lnTo>
                  <a:pt x="247" y="10"/>
                </a:lnTo>
                <a:lnTo>
                  <a:pt x="262" y="6"/>
                </a:lnTo>
                <a:lnTo>
                  <a:pt x="280" y="4"/>
                </a:lnTo>
                <a:lnTo>
                  <a:pt x="296" y="2"/>
                </a:lnTo>
                <a:lnTo>
                  <a:pt x="312" y="1"/>
                </a:lnTo>
                <a:lnTo>
                  <a:pt x="329" y="0"/>
                </a:lnTo>
                <a:lnTo>
                  <a:pt x="329" y="0"/>
                </a:lnTo>
                <a:lnTo>
                  <a:pt x="346" y="1"/>
                </a:lnTo>
                <a:lnTo>
                  <a:pt x="363" y="2"/>
                </a:lnTo>
                <a:lnTo>
                  <a:pt x="379" y="4"/>
                </a:lnTo>
                <a:lnTo>
                  <a:pt x="395" y="6"/>
                </a:lnTo>
                <a:lnTo>
                  <a:pt x="411" y="10"/>
                </a:lnTo>
                <a:lnTo>
                  <a:pt x="426" y="14"/>
                </a:lnTo>
                <a:lnTo>
                  <a:pt x="457" y="26"/>
                </a:lnTo>
                <a:lnTo>
                  <a:pt x="485" y="40"/>
                </a:lnTo>
                <a:lnTo>
                  <a:pt x="514" y="56"/>
                </a:lnTo>
                <a:lnTo>
                  <a:pt x="538" y="75"/>
                </a:lnTo>
                <a:lnTo>
                  <a:pt x="562" y="96"/>
                </a:lnTo>
                <a:lnTo>
                  <a:pt x="583" y="121"/>
                </a:lnTo>
                <a:lnTo>
                  <a:pt x="602" y="145"/>
                </a:lnTo>
                <a:lnTo>
                  <a:pt x="618" y="173"/>
                </a:lnTo>
                <a:lnTo>
                  <a:pt x="632" y="201"/>
                </a:lnTo>
                <a:lnTo>
                  <a:pt x="644" y="232"/>
                </a:lnTo>
                <a:lnTo>
                  <a:pt x="648" y="247"/>
                </a:lnTo>
                <a:lnTo>
                  <a:pt x="652" y="263"/>
                </a:lnTo>
                <a:lnTo>
                  <a:pt x="655" y="279"/>
                </a:lnTo>
                <a:lnTo>
                  <a:pt x="656" y="295"/>
                </a:lnTo>
                <a:lnTo>
                  <a:pt x="657" y="313"/>
                </a:lnTo>
                <a:lnTo>
                  <a:pt x="659" y="329"/>
                </a:lnTo>
                <a:lnTo>
                  <a:pt x="659" y="329"/>
                </a:lnTo>
                <a:lnTo>
                  <a:pt x="657" y="346"/>
                </a:lnTo>
                <a:lnTo>
                  <a:pt x="656" y="362"/>
                </a:lnTo>
                <a:lnTo>
                  <a:pt x="655" y="379"/>
                </a:lnTo>
                <a:lnTo>
                  <a:pt x="652" y="395"/>
                </a:lnTo>
                <a:lnTo>
                  <a:pt x="648" y="411"/>
                </a:lnTo>
                <a:lnTo>
                  <a:pt x="644" y="427"/>
                </a:lnTo>
                <a:lnTo>
                  <a:pt x="632" y="457"/>
                </a:lnTo>
                <a:lnTo>
                  <a:pt x="618" y="486"/>
                </a:lnTo>
                <a:lnTo>
                  <a:pt x="602" y="513"/>
                </a:lnTo>
                <a:lnTo>
                  <a:pt x="583" y="539"/>
                </a:lnTo>
                <a:lnTo>
                  <a:pt x="562" y="561"/>
                </a:lnTo>
                <a:lnTo>
                  <a:pt x="538" y="583"/>
                </a:lnTo>
                <a:lnTo>
                  <a:pt x="514" y="602"/>
                </a:lnTo>
                <a:lnTo>
                  <a:pt x="485" y="618"/>
                </a:lnTo>
                <a:lnTo>
                  <a:pt x="457" y="633"/>
                </a:lnTo>
                <a:lnTo>
                  <a:pt x="426" y="643"/>
                </a:lnTo>
                <a:lnTo>
                  <a:pt x="411" y="647"/>
                </a:lnTo>
                <a:lnTo>
                  <a:pt x="395" y="651"/>
                </a:lnTo>
                <a:lnTo>
                  <a:pt x="379" y="654"/>
                </a:lnTo>
                <a:lnTo>
                  <a:pt x="363" y="657"/>
                </a:lnTo>
                <a:lnTo>
                  <a:pt x="346" y="658"/>
                </a:lnTo>
                <a:lnTo>
                  <a:pt x="329" y="658"/>
                </a:lnTo>
                <a:lnTo>
                  <a:pt x="329" y="658"/>
                </a:lnTo>
                <a:close/>
                <a:moveTo>
                  <a:pt x="329" y="37"/>
                </a:moveTo>
                <a:lnTo>
                  <a:pt x="329" y="37"/>
                </a:lnTo>
                <a:lnTo>
                  <a:pt x="300" y="40"/>
                </a:lnTo>
                <a:lnTo>
                  <a:pt x="270" y="44"/>
                </a:lnTo>
                <a:lnTo>
                  <a:pt x="242" y="51"/>
                </a:lnTo>
                <a:lnTo>
                  <a:pt x="215" y="61"/>
                </a:lnTo>
                <a:lnTo>
                  <a:pt x="191" y="74"/>
                </a:lnTo>
                <a:lnTo>
                  <a:pt x="167" y="88"/>
                </a:lnTo>
                <a:lnTo>
                  <a:pt x="144" y="104"/>
                </a:lnTo>
                <a:lnTo>
                  <a:pt x="124" y="123"/>
                </a:lnTo>
                <a:lnTo>
                  <a:pt x="105" y="143"/>
                </a:lnTo>
                <a:lnTo>
                  <a:pt x="88" y="166"/>
                </a:lnTo>
                <a:lnTo>
                  <a:pt x="73" y="190"/>
                </a:lnTo>
                <a:lnTo>
                  <a:pt x="61" y="216"/>
                </a:lnTo>
                <a:lnTo>
                  <a:pt x="51" y="243"/>
                </a:lnTo>
                <a:lnTo>
                  <a:pt x="43" y="271"/>
                </a:lnTo>
                <a:lnTo>
                  <a:pt x="39" y="299"/>
                </a:lnTo>
                <a:lnTo>
                  <a:pt x="38" y="329"/>
                </a:lnTo>
                <a:lnTo>
                  <a:pt x="38" y="329"/>
                </a:lnTo>
                <a:lnTo>
                  <a:pt x="39" y="358"/>
                </a:lnTo>
                <a:lnTo>
                  <a:pt x="43" y="388"/>
                </a:lnTo>
                <a:lnTo>
                  <a:pt x="51" y="416"/>
                </a:lnTo>
                <a:lnTo>
                  <a:pt x="61" y="443"/>
                </a:lnTo>
                <a:lnTo>
                  <a:pt x="73" y="467"/>
                </a:lnTo>
                <a:lnTo>
                  <a:pt x="88" y="492"/>
                </a:lnTo>
                <a:lnTo>
                  <a:pt x="105" y="514"/>
                </a:lnTo>
                <a:lnTo>
                  <a:pt x="124" y="535"/>
                </a:lnTo>
                <a:lnTo>
                  <a:pt x="144" y="553"/>
                </a:lnTo>
                <a:lnTo>
                  <a:pt x="167" y="571"/>
                </a:lnTo>
                <a:lnTo>
                  <a:pt x="191" y="586"/>
                </a:lnTo>
                <a:lnTo>
                  <a:pt x="215" y="598"/>
                </a:lnTo>
                <a:lnTo>
                  <a:pt x="242" y="607"/>
                </a:lnTo>
                <a:lnTo>
                  <a:pt x="270" y="615"/>
                </a:lnTo>
                <a:lnTo>
                  <a:pt x="300" y="619"/>
                </a:lnTo>
                <a:lnTo>
                  <a:pt x="329" y="621"/>
                </a:lnTo>
                <a:lnTo>
                  <a:pt x="329" y="621"/>
                </a:lnTo>
                <a:lnTo>
                  <a:pt x="359" y="619"/>
                </a:lnTo>
                <a:lnTo>
                  <a:pt x="387" y="615"/>
                </a:lnTo>
                <a:lnTo>
                  <a:pt x="415" y="607"/>
                </a:lnTo>
                <a:lnTo>
                  <a:pt x="442" y="598"/>
                </a:lnTo>
                <a:lnTo>
                  <a:pt x="468" y="586"/>
                </a:lnTo>
                <a:lnTo>
                  <a:pt x="492" y="571"/>
                </a:lnTo>
                <a:lnTo>
                  <a:pt x="515" y="553"/>
                </a:lnTo>
                <a:lnTo>
                  <a:pt x="535" y="535"/>
                </a:lnTo>
                <a:lnTo>
                  <a:pt x="554" y="514"/>
                </a:lnTo>
                <a:lnTo>
                  <a:pt x="570" y="492"/>
                </a:lnTo>
                <a:lnTo>
                  <a:pt x="585" y="467"/>
                </a:lnTo>
                <a:lnTo>
                  <a:pt x="597" y="443"/>
                </a:lnTo>
                <a:lnTo>
                  <a:pt x="608" y="416"/>
                </a:lnTo>
                <a:lnTo>
                  <a:pt x="614" y="388"/>
                </a:lnTo>
                <a:lnTo>
                  <a:pt x="618" y="358"/>
                </a:lnTo>
                <a:lnTo>
                  <a:pt x="621" y="329"/>
                </a:lnTo>
                <a:lnTo>
                  <a:pt x="621" y="329"/>
                </a:lnTo>
                <a:lnTo>
                  <a:pt x="618" y="299"/>
                </a:lnTo>
                <a:lnTo>
                  <a:pt x="614" y="271"/>
                </a:lnTo>
                <a:lnTo>
                  <a:pt x="608" y="243"/>
                </a:lnTo>
                <a:lnTo>
                  <a:pt x="597" y="216"/>
                </a:lnTo>
                <a:lnTo>
                  <a:pt x="585" y="190"/>
                </a:lnTo>
                <a:lnTo>
                  <a:pt x="570" y="166"/>
                </a:lnTo>
                <a:lnTo>
                  <a:pt x="554" y="143"/>
                </a:lnTo>
                <a:lnTo>
                  <a:pt x="535" y="123"/>
                </a:lnTo>
                <a:lnTo>
                  <a:pt x="515" y="104"/>
                </a:lnTo>
                <a:lnTo>
                  <a:pt x="492" y="88"/>
                </a:lnTo>
                <a:lnTo>
                  <a:pt x="468" y="74"/>
                </a:lnTo>
                <a:lnTo>
                  <a:pt x="442" y="61"/>
                </a:lnTo>
                <a:lnTo>
                  <a:pt x="415" y="51"/>
                </a:lnTo>
                <a:lnTo>
                  <a:pt x="387" y="44"/>
                </a:lnTo>
                <a:lnTo>
                  <a:pt x="359" y="40"/>
                </a:lnTo>
                <a:lnTo>
                  <a:pt x="329" y="37"/>
                </a:lnTo>
                <a:lnTo>
                  <a:pt x="329" y="37"/>
                </a:lnTo>
                <a:close/>
              </a:path>
            </a:pathLst>
          </a:custGeom>
          <a:solidFill>
            <a:srgbClr val="004F91"/>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a:solidFill>
                <a:srgbClr val="000000"/>
              </a:solidFill>
              <a:latin typeface="Open Sans"/>
            </a:endParaRPr>
          </a:p>
        </p:txBody>
      </p:sp>
      <p:cxnSp>
        <p:nvCxnSpPr>
          <p:cNvPr id="35" name="Straight Connector 34">
            <a:extLst>
              <a:ext uri="{FF2B5EF4-FFF2-40B4-BE49-F238E27FC236}">
                <a16:creationId xmlns:a16="http://schemas.microsoft.com/office/drawing/2014/main" id="{2CCE531F-A9A2-4DE9-88F5-8880DC3CFB60}"/>
              </a:ext>
              <a:ext uri="{C183D7F6-B498-43B3-948B-1728B52AA6E4}">
                <adec:decorative xmlns:adec="http://schemas.microsoft.com/office/drawing/2017/decorative" val="1"/>
              </a:ext>
            </a:extLst>
          </p:cNvPr>
          <p:cNvCxnSpPr/>
          <p:nvPr/>
        </p:nvCxnSpPr>
        <p:spPr>
          <a:xfrm>
            <a:off x="9295101" y="2075554"/>
            <a:ext cx="1803991" cy="0"/>
          </a:xfrm>
          <a:prstGeom prst="line">
            <a:avLst/>
          </a:prstGeom>
          <a:noFill/>
          <a:ln w="57150" cap="flat" cmpd="sng" algn="ctr">
            <a:solidFill>
              <a:srgbClr val="004F91"/>
            </a:solidFill>
            <a:prstDash val="solid"/>
            <a:miter lim="800000"/>
          </a:ln>
          <a:effectLst/>
        </p:spPr>
      </p:cxnSp>
      <p:sp>
        <p:nvSpPr>
          <p:cNvPr id="36" name="Rectangle 35">
            <a:extLst>
              <a:ext uri="{FF2B5EF4-FFF2-40B4-BE49-F238E27FC236}">
                <a16:creationId xmlns:a16="http://schemas.microsoft.com/office/drawing/2014/main" id="{EB40204D-98D4-9270-A797-7F0C6B6BCF79}"/>
              </a:ext>
            </a:extLst>
          </p:cNvPr>
          <p:cNvSpPr/>
          <p:nvPr/>
        </p:nvSpPr>
        <p:spPr>
          <a:xfrm>
            <a:off x="9235851" y="2199911"/>
            <a:ext cx="2202388" cy="663515"/>
          </a:xfrm>
          <a:prstGeom prst="rect">
            <a:avLst/>
          </a:prstGeom>
        </p:spPr>
        <p:txBody>
          <a:bodyPr wrap="square">
            <a:spAutoFit/>
          </a:bodyPr>
          <a:lstStyle/>
          <a:p>
            <a:pPr marL="114300" lvl="1" eaLnBrk="0" fontAlgn="base" hangingPunct="0">
              <a:lnSpc>
                <a:spcPct val="120000"/>
              </a:lnSpc>
              <a:spcAft>
                <a:spcPts val="1000"/>
              </a:spcAft>
              <a:buSzPct val="75000"/>
              <a:defRPr/>
            </a:pPr>
            <a:r>
              <a:rPr lang="en-US" sz="1600" b="1">
                <a:solidFill>
                  <a:srgbClr val="000000"/>
                </a:solidFill>
                <a:latin typeface="Arial" panose="020B0604020202020204" pitchFamily="34" charset="0"/>
                <a:ea typeface="Open Sans" charset="0"/>
                <a:cs typeface="Arial" panose="020B0604020202020204" pitchFamily="34" charset="0"/>
              </a:rPr>
              <a:t>Take ownership of your health</a:t>
            </a:r>
          </a:p>
        </p:txBody>
      </p:sp>
      <p:sp>
        <p:nvSpPr>
          <p:cNvPr id="41" name="Text Placeholder 3">
            <a:extLst>
              <a:ext uri="{FF2B5EF4-FFF2-40B4-BE49-F238E27FC236}">
                <a16:creationId xmlns:a16="http://schemas.microsoft.com/office/drawing/2014/main" id="{780A401B-371E-9804-B1EC-F9E9311E692A}"/>
              </a:ext>
            </a:extLst>
          </p:cNvPr>
          <p:cNvSpPr txBox="1">
            <a:spLocks/>
          </p:cNvSpPr>
          <p:nvPr/>
        </p:nvSpPr>
        <p:spPr>
          <a:xfrm>
            <a:off x="9235851" y="2929238"/>
            <a:ext cx="2377440" cy="2479059"/>
          </a:xfrm>
          <a:prstGeom prst="rect">
            <a:avLst/>
          </a:prstGeom>
          <a:noFill/>
        </p:spPr>
        <p:txBody>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87878"/>
              </a:buClr>
              <a:defRPr/>
            </a:pPr>
            <a:r>
              <a:rPr lang="en-US" sz="1400">
                <a:solidFill>
                  <a:srgbClr val="000000"/>
                </a:solidFill>
                <a:latin typeface="Arial" panose="020B0604020202020204" pitchFamily="34" charset="0"/>
                <a:cs typeface="Arial" panose="020B0604020202020204" pitchFamily="34" charset="0"/>
              </a:rPr>
              <a:t>It’s up to you to prioritize your well-being. </a:t>
            </a:r>
          </a:p>
          <a:p>
            <a:pPr>
              <a:buClr>
                <a:srgbClr val="787878"/>
              </a:buClr>
              <a:defRPr/>
            </a:pPr>
            <a:r>
              <a:rPr lang="en-US" sz="1400">
                <a:solidFill>
                  <a:srgbClr val="000000"/>
                </a:solidFill>
                <a:latin typeface="Arial" panose="020B0604020202020204" pitchFamily="34" charset="0"/>
                <a:cs typeface="Arial" panose="020B0604020202020204" pitchFamily="34" charset="0"/>
              </a:rPr>
              <a:t>Set appropriate boundaries and make time for your well-being, whether it be regular 15- minute walks, connecting with friends and family, taking deep breaths, etc.  </a:t>
            </a:r>
          </a:p>
          <a:p>
            <a:pPr>
              <a:buClr>
                <a:srgbClr val="787878"/>
              </a:buClr>
              <a:defRPr/>
            </a:pPr>
            <a:r>
              <a:rPr lang="en-US" sz="1400">
                <a:solidFill>
                  <a:srgbClr val="000000"/>
                </a:solidFill>
                <a:latin typeface="Arial" panose="020B0604020202020204" pitchFamily="34" charset="0"/>
                <a:cs typeface="Arial" panose="020B0604020202020204" pitchFamily="34" charset="0"/>
              </a:rPr>
              <a:t>Don’t let burnout go untreated.  </a:t>
            </a:r>
          </a:p>
        </p:txBody>
      </p:sp>
      <p:cxnSp>
        <p:nvCxnSpPr>
          <p:cNvPr id="38" name="Straight Connector 37">
            <a:extLst>
              <a:ext uri="{FF2B5EF4-FFF2-40B4-BE49-F238E27FC236}">
                <a16:creationId xmlns:a16="http://schemas.microsoft.com/office/drawing/2014/main" id="{EB070F8F-04D1-70C4-B74D-ADC5C00211CA}"/>
              </a:ext>
              <a:ext uri="{C183D7F6-B498-43B3-948B-1728B52AA6E4}">
                <adec:decorative xmlns:adec="http://schemas.microsoft.com/office/drawing/2017/decorative" val="1"/>
              </a:ext>
            </a:extLst>
          </p:cNvPr>
          <p:cNvCxnSpPr>
            <a:cxnSpLocks/>
          </p:cNvCxnSpPr>
          <p:nvPr/>
        </p:nvCxnSpPr>
        <p:spPr>
          <a:xfrm>
            <a:off x="9295101" y="5977040"/>
            <a:ext cx="1803991" cy="0"/>
          </a:xfrm>
          <a:prstGeom prst="line">
            <a:avLst/>
          </a:prstGeom>
          <a:noFill/>
          <a:ln w="19050" cap="flat" cmpd="sng" algn="ctr">
            <a:solidFill>
              <a:srgbClr val="FFFFFF">
                <a:lumMod val="75000"/>
              </a:srgbClr>
            </a:solidFill>
            <a:prstDash val="solid"/>
            <a:miter lim="800000"/>
          </a:ln>
          <a:effectLst/>
        </p:spPr>
      </p:cxnSp>
      <p:sp>
        <p:nvSpPr>
          <p:cNvPr id="42" name="Freeform 166">
            <a:extLst>
              <a:ext uri="{FF2B5EF4-FFF2-40B4-BE49-F238E27FC236}">
                <a16:creationId xmlns:a16="http://schemas.microsoft.com/office/drawing/2014/main" id="{EF64AABA-D332-227A-8577-3F45F7846A40}"/>
              </a:ext>
              <a:ext uri="{C183D7F6-B498-43B3-948B-1728B52AA6E4}">
                <adec:decorative xmlns:adec="http://schemas.microsoft.com/office/drawing/2017/decorative" val="1"/>
              </a:ext>
            </a:extLst>
          </p:cNvPr>
          <p:cNvSpPr>
            <a:spLocks/>
          </p:cNvSpPr>
          <p:nvPr/>
        </p:nvSpPr>
        <p:spPr bwMode="auto">
          <a:xfrm>
            <a:off x="9525065" y="1538992"/>
            <a:ext cx="342842" cy="184026"/>
          </a:xfrm>
          <a:custGeom>
            <a:avLst/>
            <a:gdLst>
              <a:gd name="T0" fmla="*/ 196 w 273"/>
              <a:gd name="T1" fmla="*/ 0 h 146"/>
              <a:gd name="T2" fmla="*/ 196 w 273"/>
              <a:gd name="T3" fmla="*/ 0 h 146"/>
              <a:gd name="T4" fmla="*/ 187 w 273"/>
              <a:gd name="T5" fmla="*/ 1 h 146"/>
              <a:gd name="T6" fmla="*/ 179 w 273"/>
              <a:gd name="T7" fmla="*/ 2 h 146"/>
              <a:gd name="T8" fmla="*/ 171 w 273"/>
              <a:gd name="T9" fmla="*/ 4 h 146"/>
              <a:gd name="T10" fmla="*/ 163 w 273"/>
              <a:gd name="T11" fmla="*/ 8 h 146"/>
              <a:gd name="T12" fmla="*/ 156 w 273"/>
              <a:gd name="T13" fmla="*/ 12 h 146"/>
              <a:gd name="T14" fmla="*/ 148 w 273"/>
              <a:gd name="T15" fmla="*/ 17 h 146"/>
              <a:gd name="T16" fmla="*/ 142 w 273"/>
              <a:gd name="T17" fmla="*/ 22 h 146"/>
              <a:gd name="T18" fmla="*/ 136 w 273"/>
              <a:gd name="T19" fmla="*/ 29 h 146"/>
              <a:gd name="T20" fmla="*/ 136 w 273"/>
              <a:gd name="T21" fmla="*/ 29 h 146"/>
              <a:gd name="T22" fmla="*/ 130 w 273"/>
              <a:gd name="T23" fmla="*/ 22 h 146"/>
              <a:gd name="T24" fmla="*/ 124 w 273"/>
              <a:gd name="T25" fmla="*/ 17 h 146"/>
              <a:gd name="T26" fmla="*/ 117 w 273"/>
              <a:gd name="T27" fmla="*/ 12 h 146"/>
              <a:gd name="T28" fmla="*/ 110 w 273"/>
              <a:gd name="T29" fmla="*/ 8 h 146"/>
              <a:gd name="T30" fmla="*/ 102 w 273"/>
              <a:gd name="T31" fmla="*/ 4 h 146"/>
              <a:gd name="T32" fmla="*/ 94 w 273"/>
              <a:gd name="T33" fmla="*/ 2 h 146"/>
              <a:gd name="T34" fmla="*/ 85 w 273"/>
              <a:gd name="T35" fmla="*/ 1 h 146"/>
              <a:gd name="T36" fmla="*/ 77 w 273"/>
              <a:gd name="T37" fmla="*/ 0 h 146"/>
              <a:gd name="T38" fmla="*/ 77 w 273"/>
              <a:gd name="T39" fmla="*/ 0 h 146"/>
              <a:gd name="T40" fmla="*/ 61 w 273"/>
              <a:gd name="T41" fmla="*/ 1 h 146"/>
              <a:gd name="T42" fmla="*/ 47 w 273"/>
              <a:gd name="T43" fmla="*/ 6 h 146"/>
              <a:gd name="T44" fmla="*/ 34 w 273"/>
              <a:gd name="T45" fmla="*/ 13 h 146"/>
              <a:gd name="T46" fmla="*/ 23 w 273"/>
              <a:gd name="T47" fmla="*/ 22 h 146"/>
              <a:gd name="T48" fmla="*/ 14 w 273"/>
              <a:gd name="T49" fmla="*/ 34 h 146"/>
              <a:gd name="T50" fmla="*/ 7 w 273"/>
              <a:gd name="T51" fmla="*/ 47 h 146"/>
              <a:gd name="T52" fmla="*/ 1 w 273"/>
              <a:gd name="T53" fmla="*/ 61 h 146"/>
              <a:gd name="T54" fmla="*/ 0 w 273"/>
              <a:gd name="T55" fmla="*/ 77 h 146"/>
              <a:gd name="T56" fmla="*/ 0 w 273"/>
              <a:gd name="T57" fmla="*/ 77 h 146"/>
              <a:gd name="T58" fmla="*/ 1 w 273"/>
              <a:gd name="T59" fmla="*/ 88 h 146"/>
              <a:gd name="T60" fmla="*/ 4 w 273"/>
              <a:gd name="T61" fmla="*/ 99 h 146"/>
              <a:gd name="T62" fmla="*/ 8 w 273"/>
              <a:gd name="T63" fmla="*/ 111 h 146"/>
              <a:gd name="T64" fmla="*/ 14 w 273"/>
              <a:gd name="T65" fmla="*/ 123 h 146"/>
              <a:gd name="T66" fmla="*/ 90 w 273"/>
              <a:gd name="T67" fmla="*/ 123 h 146"/>
              <a:gd name="T68" fmla="*/ 106 w 273"/>
              <a:gd name="T69" fmla="*/ 90 h 146"/>
              <a:gd name="T70" fmla="*/ 106 w 273"/>
              <a:gd name="T71" fmla="*/ 90 h 146"/>
              <a:gd name="T72" fmla="*/ 108 w 273"/>
              <a:gd name="T73" fmla="*/ 88 h 146"/>
              <a:gd name="T74" fmla="*/ 110 w 273"/>
              <a:gd name="T75" fmla="*/ 88 h 146"/>
              <a:gd name="T76" fmla="*/ 110 w 273"/>
              <a:gd name="T77" fmla="*/ 88 h 146"/>
              <a:gd name="T78" fmla="*/ 112 w 273"/>
              <a:gd name="T79" fmla="*/ 88 h 146"/>
              <a:gd name="T80" fmla="*/ 114 w 273"/>
              <a:gd name="T81" fmla="*/ 90 h 146"/>
              <a:gd name="T82" fmla="*/ 153 w 273"/>
              <a:gd name="T83" fmla="*/ 146 h 146"/>
              <a:gd name="T84" fmla="*/ 168 w 273"/>
              <a:gd name="T85" fmla="*/ 124 h 146"/>
              <a:gd name="T86" fmla="*/ 168 w 273"/>
              <a:gd name="T87" fmla="*/ 124 h 146"/>
              <a:gd name="T88" fmla="*/ 169 w 273"/>
              <a:gd name="T89" fmla="*/ 123 h 146"/>
              <a:gd name="T90" fmla="*/ 172 w 273"/>
              <a:gd name="T91" fmla="*/ 123 h 146"/>
              <a:gd name="T92" fmla="*/ 259 w 273"/>
              <a:gd name="T93" fmla="*/ 123 h 146"/>
              <a:gd name="T94" fmla="*/ 259 w 273"/>
              <a:gd name="T95" fmla="*/ 123 h 146"/>
              <a:gd name="T96" fmla="*/ 265 w 273"/>
              <a:gd name="T97" fmla="*/ 111 h 146"/>
              <a:gd name="T98" fmla="*/ 269 w 273"/>
              <a:gd name="T99" fmla="*/ 99 h 146"/>
              <a:gd name="T100" fmla="*/ 271 w 273"/>
              <a:gd name="T101" fmla="*/ 88 h 146"/>
              <a:gd name="T102" fmla="*/ 273 w 273"/>
              <a:gd name="T103" fmla="*/ 77 h 146"/>
              <a:gd name="T104" fmla="*/ 273 w 273"/>
              <a:gd name="T105" fmla="*/ 77 h 146"/>
              <a:gd name="T106" fmla="*/ 271 w 273"/>
              <a:gd name="T107" fmla="*/ 61 h 146"/>
              <a:gd name="T108" fmla="*/ 266 w 273"/>
              <a:gd name="T109" fmla="*/ 47 h 146"/>
              <a:gd name="T110" fmla="*/ 259 w 273"/>
              <a:gd name="T111" fmla="*/ 34 h 146"/>
              <a:gd name="T112" fmla="*/ 250 w 273"/>
              <a:gd name="T113" fmla="*/ 22 h 146"/>
              <a:gd name="T114" fmla="*/ 239 w 273"/>
              <a:gd name="T115" fmla="*/ 13 h 146"/>
              <a:gd name="T116" fmla="*/ 226 w 273"/>
              <a:gd name="T117" fmla="*/ 6 h 146"/>
              <a:gd name="T118" fmla="*/ 211 w 273"/>
              <a:gd name="T119" fmla="*/ 1 h 146"/>
              <a:gd name="T120" fmla="*/ 196 w 273"/>
              <a:gd name="T121" fmla="*/ 0 h 146"/>
              <a:gd name="T122" fmla="*/ 196 w 273"/>
              <a:gd name="T12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3" h="146">
                <a:moveTo>
                  <a:pt x="196" y="0"/>
                </a:moveTo>
                <a:lnTo>
                  <a:pt x="196" y="0"/>
                </a:lnTo>
                <a:lnTo>
                  <a:pt x="187" y="1"/>
                </a:lnTo>
                <a:lnTo>
                  <a:pt x="179" y="2"/>
                </a:lnTo>
                <a:lnTo>
                  <a:pt x="171" y="4"/>
                </a:lnTo>
                <a:lnTo>
                  <a:pt x="163" y="8"/>
                </a:lnTo>
                <a:lnTo>
                  <a:pt x="156" y="12"/>
                </a:lnTo>
                <a:lnTo>
                  <a:pt x="148" y="17"/>
                </a:lnTo>
                <a:lnTo>
                  <a:pt x="142" y="22"/>
                </a:lnTo>
                <a:lnTo>
                  <a:pt x="136" y="29"/>
                </a:lnTo>
                <a:lnTo>
                  <a:pt x="136" y="29"/>
                </a:lnTo>
                <a:lnTo>
                  <a:pt x="130" y="22"/>
                </a:lnTo>
                <a:lnTo>
                  <a:pt x="124" y="17"/>
                </a:lnTo>
                <a:lnTo>
                  <a:pt x="117" y="12"/>
                </a:lnTo>
                <a:lnTo>
                  <a:pt x="110" y="8"/>
                </a:lnTo>
                <a:lnTo>
                  <a:pt x="102" y="4"/>
                </a:lnTo>
                <a:lnTo>
                  <a:pt x="94" y="2"/>
                </a:lnTo>
                <a:lnTo>
                  <a:pt x="85" y="1"/>
                </a:lnTo>
                <a:lnTo>
                  <a:pt x="77" y="0"/>
                </a:lnTo>
                <a:lnTo>
                  <a:pt x="77" y="0"/>
                </a:lnTo>
                <a:lnTo>
                  <a:pt x="61" y="1"/>
                </a:lnTo>
                <a:lnTo>
                  <a:pt x="47" y="6"/>
                </a:lnTo>
                <a:lnTo>
                  <a:pt x="34" y="13"/>
                </a:lnTo>
                <a:lnTo>
                  <a:pt x="23" y="22"/>
                </a:lnTo>
                <a:lnTo>
                  <a:pt x="14" y="34"/>
                </a:lnTo>
                <a:lnTo>
                  <a:pt x="7" y="47"/>
                </a:lnTo>
                <a:lnTo>
                  <a:pt x="1" y="61"/>
                </a:lnTo>
                <a:lnTo>
                  <a:pt x="0" y="77"/>
                </a:lnTo>
                <a:lnTo>
                  <a:pt x="0" y="77"/>
                </a:lnTo>
                <a:lnTo>
                  <a:pt x="1" y="88"/>
                </a:lnTo>
                <a:lnTo>
                  <a:pt x="4" y="99"/>
                </a:lnTo>
                <a:lnTo>
                  <a:pt x="8" y="111"/>
                </a:lnTo>
                <a:lnTo>
                  <a:pt x="14" y="123"/>
                </a:lnTo>
                <a:lnTo>
                  <a:pt x="90" y="123"/>
                </a:lnTo>
                <a:lnTo>
                  <a:pt x="106" y="90"/>
                </a:lnTo>
                <a:lnTo>
                  <a:pt x="106" y="90"/>
                </a:lnTo>
                <a:lnTo>
                  <a:pt x="108" y="88"/>
                </a:lnTo>
                <a:lnTo>
                  <a:pt x="110" y="88"/>
                </a:lnTo>
                <a:lnTo>
                  <a:pt x="110" y="88"/>
                </a:lnTo>
                <a:lnTo>
                  <a:pt x="112" y="88"/>
                </a:lnTo>
                <a:lnTo>
                  <a:pt x="114" y="90"/>
                </a:lnTo>
                <a:lnTo>
                  <a:pt x="153" y="146"/>
                </a:lnTo>
                <a:lnTo>
                  <a:pt x="168" y="124"/>
                </a:lnTo>
                <a:lnTo>
                  <a:pt x="168" y="124"/>
                </a:lnTo>
                <a:lnTo>
                  <a:pt x="169" y="123"/>
                </a:lnTo>
                <a:lnTo>
                  <a:pt x="172" y="123"/>
                </a:lnTo>
                <a:lnTo>
                  <a:pt x="259" y="123"/>
                </a:lnTo>
                <a:lnTo>
                  <a:pt x="259" y="123"/>
                </a:lnTo>
                <a:lnTo>
                  <a:pt x="265" y="111"/>
                </a:lnTo>
                <a:lnTo>
                  <a:pt x="269" y="99"/>
                </a:lnTo>
                <a:lnTo>
                  <a:pt x="271" y="88"/>
                </a:lnTo>
                <a:lnTo>
                  <a:pt x="273" y="77"/>
                </a:lnTo>
                <a:lnTo>
                  <a:pt x="273" y="77"/>
                </a:lnTo>
                <a:lnTo>
                  <a:pt x="271" y="61"/>
                </a:lnTo>
                <a:lnTo>
                  <a:pt x="266" y="47"/>
                </a:lnTo>
                <a:lnTo>
                  <a:pt x="259" y="34"/>
                </a:lnTo>
                <a:lnTo>
                  <a:pt x="250" y="22"/>
                </a:lnTo>
                <a:lnTo>
                  <a:pt x="239" y="13"/>
                </a:lnTo>
                <a:lnTo>
                  <a:pt x="226" y="6"/>
                </a:lnTo>
                <a:lnTo>
                  <a:pt x="211" y="1"/>
                </a:lnTo>
                <a:lnTo>
                  <a:pt x="196" y="0"/>
                </a:lnTo>
                <a:lnTo>
                  <a:pt x="196" y="0"/>
                </a:lnTo>
                <a:close/>
              </a:path>
            </a:pathLst>
          </a:custGeom>
          <a:solidFill>
            <a:srgbClr val="004F9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Open Sans"/>
            </a:endParaRPr>
          </a:p>
        </p:txBody>
      </p:sp>
      <p:sp>
        <p:nvSpPr>
          <p:cNvPr id="43" name="Freeform 167">
            <a:extLst>
              <a:ext uri="{FF2B5EF4-FFF2-40B4-BE49-F238E27FC236}">
                <a16:creationId xmlns:a16="http://schemas.microsoft.com/office/drawing/2014/main" id="{C30425DF-6C6B-CE76-99D7-B5C6E4097AB7}"/>
              </a:ext>
              <a:ext uri="{C183D7F6-B498-43B3-948B-1728B52AA6E4}">
                <adec:decorative xmlns:adec="http://schemas.microsoft.com/office/drawing/2017/decorative" val="1"/>
              </a:ext>
            </a:extLst>
          </p:cNvPr>
          <p:cNvSpPr>
            <a:spLocks/>
          </p:cNvSpPr>
          <p:nvPr/>
        </p:nvSpPr>
        <p:spPr bwMode="auto">
          <a:xfrm>
            <a:off x="9547754" y="1700330"/>
            <a:ext cx="299988" cy="196630"/>
          </a:xfrm>
          <a:custGeom>
            <a:avLst/>
            <a:gdLst>
              <a:gd name="T0" fmla="*/ 115 w 237"/>
              <a:gd name="T1" fmla="*/ 156 h 156"/>
              <a:gd name="T2" fmla="*/ 115 w 237"/>
              <a:gd name="T3" fmla="*/ 156 h 156"/>
              <a:gd name="T4" fmla="*/ 118 w 237"/>
              <a:gd name="T5" fmla="*/ 156 h 156"/>
              <a:gd name="T6" fmla="*/ 118 w 237"/>
              <a:gd name="T7" fmla="*/ 156 h 156"/>
              <a:gd name="T8" fmla="*/ 120 w 237"/>
              <a:gd name="T9" fmla="*/ 156 h 156"/>
              <a:gd name="T10" fmla="*/ 120 w 237"/>
              <a:gd name="T11" fmla="*/ 156 h 156"/>
              <a:gd name="T12" fmla="*/ 136 w 237"/>
              <a:gd name="T13" fmla="*/ 142 h 156"/>
              <a:gd name="T14" fmla="*/ 167 w 237"/>
              <a:gd name="T15" fmla="*/ 113 h 156"/>
              <a:gd name="T16" fmla="*/ 186 w 237"/>
              <a:gd name="T17" fmla="*/ 93 h 156"/>
              <a:gd name="T18" fmla="*/ 205 w 237"/>
              <a:gd name="T19" fmla="*/ 71 h 156"/>
              <a:gd name="T20" fmla="*/ 222 w 237"/>
              <a:gd name="T21" fmla="*/ 48 h 156"/>
              <a:gd name="T22" fmla="*/ 237 w 237"/>
              <a:gd name="T23" fmla="*/ 24 h 156"/>
              <a:gd name="T24" fmla="*/ 157 w 237"/>
              <a:gd name="T25" fmla="*/ 24 h 156"/>
              <a:gd name="T26" fmla="*/ 139 w 237"/>
              <a:gd name="T27" fmla="*/ 58 h 156"/>
              <a:gd name="T28" fmla="*/ 139 w 237"/>
              <a:gd name="T29" fmla="*/ 58 h 156"/>
              <a:gd name="T30" fmla="*/ 138 w 237"/>
              <a:gd name="T31" fmla="*/ 59 h 156"/>
              <a:gd name="T32" fmla="*/ 136 w 237"/>
              <a:gd name="T33" fmla="*/ 59 h 156"/>
              <a:gd name="T34" fmla="*/ 136 w 237"/>
              <a:gd name="T35" fmla="*/ 59 h 156"/>
              <a:gd name="T36" fmla="*/ 135 w 237"/>
              <a:gd name="T37" fmla="*/ 59 h 156"/>
              <a:gd name="T38" fmla="*/ 135 w 237"/>
              <a:gd name="T39" fmla="*/ 59 h 156"/>
              <a:gd name="T40" fmla="*/ 134 w 237"/>
              <a:gd name="T41" fmla="*/ 59 h 156"/>
              <a:gd name="T42" fmla="*/ 132 w 237"/>
              <a:gd name="T43" fmla="*/ 58 h 156"/>
              <a:gd name="T44" fmla="*/ 94 w 237"/>
              <a:gd name="T45" fmla="*/ 0 h 156"/>
              <a:gd name="T46" fmla="*/ 79 w 237"/>
              <a:gd name="T47" fmla="*/ 22 h 156"/>
              <a:gd name="T48" fmla="*/ 79 w 237"/>
              <a:gd name="T49" fmla="*/ 22 h 156"/>
              <a:gd name="T50" fmla="*/ 76 w 237"/>
              <a:gd name="T51" fmla="*/ 24 h 156"/>
              <a:gd name="T52" fmla="*/ 75 w 237"/>
              <a:gd name="T53" fmla="*/ 24 h 156"/>
              <a:gd name="T54" fmla="*/ 0 w 237"/>
              <a:gd name="T55" fmla="*/ 24 h 156"/>
              <a:gd name="T56" fmla="*/ 0 w 237"/>
              <a:gd name="T57" fmla="*/ 24 h 156"/>
              <a:gd name="T58" fmla="*/ 14 w 237"/>
              <a:gd name="T59" fmla="*/ 48 h 156"/>
              <a:gd name="T60" fmla="*/ 32 w 237"/>
              <a:gd name="T61" fmla="*/ 71 h 156"/>
              <a:gd name="T62" fmla="*/ 51 w 237"/>
              <a:gd name="T63" fmla="*/ 93 h 156"/>
              <a:gd name="T64" fmla="*/ 69 w 237"/>
              <a:gd name="T65" fmla="*/ 113 h 156"/>
              <a:gd name="T66" fmla="*/ 100 w 237"/>
              <a:gd name="T67" fmla="*/ 142 h 156"/>
              <a:gd name="T68" fmla="*/ 115 w 237"/>
              <a:gd name="T69" fmla="*/ 156 h 156"/>
              <a:gd name="T70" fmla="*/ 115 w 237"/>
              <a:gd name="T7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156">
                <a:moveTo>
                  <a:pt x="115" y="156"/>
                </a:moveTo>
                <a:lnTo>
                  <a:pt x="115" y="156"/>
                </a:lnTo>
                <a:lnTo>
                  <a:pt x="118" y="156"/>
                </a:lnTo>
                <a:lnTo>
                  <a:pt x="118" y="156"/>
                </a:lnTo>
                <a:lnTo>
                  <a:pt x="120" y="156"/>
                </a:lnTo>
                <a:lnTo>
                  <a:pt x="120" y="156"/>
                </a:lnTo>
                <a:lnTo>
                  <a:pt x="136" y="142"/>
                </a:lnTo>
                <a:lnTo>
                  <a:pt x="167" y="113"/>
                </a:lnTo>
                <a:lnTo>
                  <a:pt x="186" y="93"/>
                </a:lnTo>
                <a:lnTo>
                  <a:pt x="205" y="71"/>
                </a:lnTo>
                <a:lnTo>
                  <a:pt x="222" y="48"/>
                </a:lnTo>
                <a:lnTo>
                  <a:pt x="237" y="24"/>
                </a:lnTo>
                <a:lnTo>
                  <a:pt x="157" y="24"/>
                </a:lnTo>
                <a:lnTo>
                  <a:pt x="139" y="58"/>
                </a:lnTo>
                <a:lnTo>
                  <a:pt x="139" y="58"/>
                </a:lnTo>
                <a:lnTo>
                  <a:pt x="138" y="59"/>
                </a:lnTo>
                <a:lnTo>
                  <a:pt x="136" y="59"/>
                </a:lnTo>
                <a:lnTo>
                  <a:pt x="136" y="59"/>
                </a:lnTo>
                <a:lnTo>
                  <a:pt x="135" y="59"/>
                </a:lnTo>
                <a:lnTo>
                  <a:pt x="135" y="59"/>
                </a:lnTo>
                <a:lnTo>
                  <a:pt x="134" y="59"/>
                </a:lnTo>
                <a:lnTo>
                  <a:pt x="132" y="58"/>
                </a:lnTo>
                <a:lnTo>
                  <a:pt x="94" y="0"/>
                </a:lnTo>
                <a:lnTo>
                  <a:pt x="79" y="22"/>
                </a:lnTo>
                <a:lnTo>
                  <a:pt x="79" y="22"/>
                </a:lnTo>
                <a:lnTo>
                  <a:pt x="76" y="24"/>
                </a:lnTo>
                <a:lnTo>
                  <a:pt x="75" y="24"/>
                </a:lnTo>
                <a:lnTo>
                  <a:pt x="0" y="24"/>
                </a:lnTo>
                <a:lnTo>
                  <a:pt x="0" y="24"/>
                </a:lnTo>
                <a:lnTo>
                  <a:pt x="14" y="48"/>
                </a:lnTo>
                <a:lnTo>
                  <a:pt x="32" y="71"/>
                </a:lnTo>
                <a:lnTo>
                  <a:pt x="51" y="93"/>
                </a:lnTo>
                <a:lnTo>
                  <a:pt x="69" y="113"/>
                </a:lnTo>
                <a:lnTo>
                  <a:pt x="100" y="142"/>
                </a:lnTo>
                <a:lnTo>
                  <a:pt x="115" y="156"/>
                </a:lnTo>
                <a:lnTo>
                  <a:pt x="115" y="156"/>
                </a:lnTo>
                <a:close/>
              </a:path>
            </a:pathLst>
          </a:custGeom>
          <a:solidFill>
            <a:srgbClr val="004F9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Open Sans"/>
            </a:endParaRPr>
          </a:p>
        </p:txBody>
      </p:sp>
      <p:grpSp>
        <p:nvGrpSpPr>
          <p:cNvPr id="44" name="Group 43">
            <a:extLst>
              <a:ext uri="{FF2B5EF4-FFF2-40B4-BE49-F238E27FC236}">
                <a16:creationId xmlns:a16="http://schemas.microsoft.com/office/drawing/2014/main" id="{94D10091-F6B1-9D91-0BB2-952E8FDFDA55}"/>
              </a:ext>
              <a:ext uri="{C183D7F6-B498-43B3-948B-1728B52AA6E4}">
                <adec:decorative xmlns:adec="http://schemas.microsoft.com/office/drawing/2017/decorative" val="1"/>
              </a:ext>
            </a:extLst>
          </p:cNvPr>
          <p:cNvGrpSpPr>
            <a:grpSpLocks noChangeAspect="1"/>
          </p:cNvGrpSpPr>
          <p:nvPr/>
        </p:nvGrpSpPr>
        <p:grpSpPr>
          <a:xfrm>
            <a:off x="3712948" y="1283542"/>
            <a:ext cx="818412" cy="818412"/>
            <a:chOff x="3194051" y="2502535"/>
            <a:chExt cx="522288" cy="522288"/>
          </a:xfrm>
          <a:solidFill>
            <a:srgbClr val="3762AF">
              <a:lumMod val="75000"/>
            </a:srgbClr>
          </a:solidFill>
        </p:grpSpPr>
        <p:sp>
          <p:nvSpPr>
            <p:cNvPr id="45" name="Freeform 28">
              <a:extLst>
                <a:ext uri="{FF2B5EF4-FFF2-40B4-BE49-F238E27FC236}">
                  <a16:creationId xmlns:a16="http://schemas.microsoft.com/office/drawing/2014/main" id="{47952F1A-8068-F851-126A-A9BF7BCD78D0}"/>
                </a:ext>
              </a:extLst>
            </p:cNvPr>
            <p:cNvSpPr>
              <a:spLocks noEditPoints="1"/>
            </p:cNvSpPr>
            <p:nvPr/>
          </p:nvSpPr>
          <p:spPr bwMode="auto">
            <a:xfrm>
              <a:off x="3194051" y="2502535"/>
              <a:ext cx="522288" cy="522288"/>
            </a:xfrm>
            <a:custGeom>
              <a:avLst/>
              <a:gdLst>
                <a:gd name="T0" fmla="*/ 312 w 659"/>
                <a:gd name="T1" fmla="*/ 657 h 657"/>
                <a:gd name="T2" fmla="*/ 262 w 659"/>
                <a:gd name="T3" fmla="*/ 652 h 657"/>
                <a:gd name="T4" fmla="*/ 202 w 659"/>
                <a:gd name="T5" fmla="*/ 632 h 657"/>
                <a:gd name="T6" fmla="*/ 120 w 659"/>
                <a:gd name="T7" fmla="*/ 583 h 657"/>
                <a:gd name="T8" fmla="*/ 57 w 659"/>
                <a:gd name="T9" fmla="*/ 512 h 657"/>
                <a:gd name="T10" fmla="*/ 15 w 659"/>
                <a:gd name="T11" fmla="*/ 426 h 657"/>
                <a:gd name="T12" fmla="*/ 4 w 659"/>
                <a:gd name="T13" fmla="*/ 379 h 657"/>
                <a:gd name="T14" fmla="*/ 0 w 659"/>
                <a:gd name="T15" fmla="*/ 329 h 657"/>
                <a:gd name="T16" fmla="*/ 2 w 659"/>
                <a:gd name="T17" fmla="*/ 296 h 657"/>
                <a:gd name="T18" fmla="*/ 11 w 659"/>
                <a:gd name="T19" fmla="*/ 247 h 657"/>
                <a:gd name="T20" fmla="*/ 41 w 659"/>
                <a:gd name="T21" fmla="*/ 172 h 657"/>
                <a:gd name="T22" fmla="*/ 97 w 659"/>
                <a:gd name="T23" fmla="*/ 97 h 657"/>
                <a:gd name="T24" fmla="*/ 172 w 659"/>
                <a:gd name="T25" fmla="*/ 40 h 657"/>
                <a:gd name="T26" fmla="*/ 248 w 659"/>
                <a:gd name="T27" fmla="*/ 11 h 657"/>
                <a:gd name="T28" fmla="*/ 296 w 659"/>
                <a:gd name="T29" fmla="*/ 1 h 657"/>
                <a:gd name="T30" fmla="*/ 330 w 659"/>
                <a:gd name="T31" fmla="*/ 0 h 657"/>
                <a:gd name="T32" fmla="*/ 379 w 659"/>
                <a:gd name="T33" fmla="*/ 4 h 657"/>
                <a:gd name="T34" fmla="*/ 426 w 659"/>
                <a:gd name="T35" fmla="*/ 15 h 657"/>
                <a:gd name="T36" fmla="*/ 514 w 659"/>
                <a:gd name="T37" fmla="*/ 56 h 657"/>
                <a:gd name="T38" fmla="*/ 584 w 659"/>
                <a:gd name="T39" fmla="*/ 120 h 657"/>
                <a:gd name="T40" fmla="*/ 632 w 659"/>
                <a:gd name="T41" fmla="*/ 202 h 657"/>
                <a:gd name="T42" fmla="*/ 652 w 659"/>
                <a:gd name="T43" fmla="*/ 262 h 657"/>
                <a:gd name="T44" fmla="*/ 658 w 659"/>
                <a:gd name="T45" fmla="*/ 312 h 657"/>
                <a:gd name="T46" fmla="*/ 658 w 659"/>
                <a:gd name="T47" fmla="*/ 345 h 657"/>
                <a:gd name="T48" fmla="*/ 652 w 659"/>
                <a:gd name="T49" fmla="*/ 395 h 657"/>
                <a:gd name="T50" fmla="*/ 632 w 659"/>
                <a:gd name="T51" fmla="*/ 457 h 657"/>
                <a:gd name="T52" fmla="*/ 584 w 659"/>
                <a:gd name="T53" fmla="*/ 538 h 657"/>
                <a:gd name="T54" fmla="*/ 514 w 659"/>
                <a:gd name="T55" fmla="*/ 602 h 657"/>
                <a:gd name="T56" fmla="*/ 426 w 659"/>
                <a:gd name="T57" fmla="*/ 642 h 657"/>
                <a:gd name="T58" fmla="*/ 379 w 659"/>
                <a:gd name="T59" fmla="*/ 654 h 657"/>
                <a:gd name="T60" fmla="*/ 330 w 659"/>
                <a:gd name="T61" fmla="*/ 657 h 657"/>
                <a:gd name="T62" fmla="*/ 330 w 659"/>
                <a:gd name="T63" fmla="*/ 38 h 657"/>
                <a:gd name="T64" fmla="*/ 242 w 659"/>
                <a:gd name="T65" fmla="*/ 51 h 657"/>
                <a:gd name="T66" fmla="*/ 167 w 659"/>
                <a:gd name="T67" fmla="*/ 87 h 657"/>
                <a:gd name="T68" fmla="*/ 105 w 659"/>
                <a:gd name="T69" fmla="*/ 144 h 657"/>
                <a:gd name="T70" fmla="*/ 61 w 659"/>
                <a:gd name="T71" fmla="*/ 215 h 657"/>
                <a:gd name="T72" fmla="*/ 39 w 659"/>
                <a:gd name="T73" fmla="*/ 300 h 657"/>
                <a:gd name="T74" fmla="*/ 39 w 659"/>
                <a:gd name="T75" fmla="*/ 359 h 657"/>
                <a:gd name="T76" fmla="*/ 61 w 659"/>
                <a:gd name="T77" fmla="*/ 442 h 657"/>
                <a:gd name="T78" fmla="*/ 105 w 659"/>
                <a:gd name="T79" fmla="*/ 515 h 657"/>
                <a:gd name="T80" fmla="*/ 167 w 659"/>
                <a:gd name="T81" fmla="*/ 570 h 657"/>
                <a:gd name="T82" fmla="*/ 242 w 659"/>
                <a:gd name="T83" fmla="*/ 607 h 657"/>
                <a:gd name="T84" fmla="*/ 330 w 659"/>
                <a:gd name="T85" fmla="*/ 620 h 657"/>
                <a:gd name="T86" fmla="*/ 387 w 659"/>
                <a:gd name="T87" fmla="*/ 614 h 657"/>
                <a:gd name="T88" fmla="*/ 468 w 659"/>
                <a:gd name="T89" fmla="*/ 585 h 657"/>
                <a:gd name="T90" fmla="*/ 535 w 659"/>
                <a:gd name="T91" fmla="*/ 535 h 657"/>
                <a:gd name="T92" fmla="*/ 585 w 659"/>
                <a:gd name="T93" fmla="*/ 468 h 657"/>
                <a:gd name="T94" fmla="*/ 615 w 659"/>
                <a:gd name="T95" fmla="*/ 387 h 657"/>
                <a:gd name="T96" fmla="*/ 621 w 659"/>
                <a:gd name="T97" fmla="*/ 329 h 657"/>
                <a:gd name="T98" fmla="*/ 608 w 659"/>
                <a:gd name="T99" fmla="*/ 242 h 657"/>
                <a:gd name="T100" fmla="*/ 570 w 659"/>
                <a:gd name="T101" fmla="*/ 167 h 657"/>
                <a:gd name="T102" fmla="*/ 515 w 659"/>
                <a:gd name="T103" fmla="*/ 105 h 657"/>
                <a:gd name="T104" fmla="*/ 443 w 659"/>
                <a:gd name="T105" fmla="*/ 60 h 657"/>
                <a:gd name="T106" fmla="*/ 359 w 659"/>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9" h="657">
                  <a:moveTo>
                    <a:pt x="330" y="657"/>
                  </a:moveTo>
                  <a:lnTo>
                    <a:pt x="330" y="657"/>
                  </a:lnTo>
                  <a:lnTo>
                    <a:pt x="312" y="657"/>
                  </a:lnTo>
                  <a:lnTo>
                    <a:pt x="296" y="656"/>
                  </a:lnTo>
                  <a:lnTo>
                    <a:pt x="280" y="654"/>
                  </a:lnTo>
                  <a:lnTo>
                    <a:pt x="262" y="652"/>
                  </a:lnTo>
                  <a:lnTo>
                    <a:pt x="248" y="648"/>
                  </a:lnTo>
                  <a:lnTo>
                    <a:pt x="232" y="642"/>
                  </a:lnTo>
                  <a:lnTo>
                    <a:pt x="202" y="632"/>
                  </a:lnTo>
                  <a:lnTo>
                    <a:pt x="172" y="618"/>
                  </a:lnTo>
                  <a:lnTo>
                    <a:pt x="146" y="602"/>
                  </a:lnTo>
                  <a:lnTo>
                    <a:pt x="120" y="583"/>
                  </a:lnTo>
                  <a:lnTo>
                    <a:pt x="97" y="562"/>
                  </a:lnTo>
                  <a:lnTo>
                    <a:pt x="76" y="538"/>
                  </a:lnTo>
                  <a:lnTo>
                    <a:pt x="57" y="512"/>
                  </a:lnTo>
                  <a:lnTo>
                    <a:pt x="41" y="485"/>
                  </a:lnTo>
                  <a:lnTo>
                    <a:pt x="26" y="457"/>
                  </a:lnTo>
                  <a:lnTo>
                    <a:pt x="15" y="426"/>
                  </a:lnTo>
                  <a:lnTo>
                    <a:pt x="11" y="411"/>
                  </a:lnTo>
                  <a:lnTo>
                    <a:pt x="7" y="395"/>
                  </a:lnTo>
                  <a:lnTo>
                    <a:pt x="4" y="379"/>
                  </a:lnTo>
                  <a:lnTo>
                    <a:pt x="2" y="363"/>
                  </a:lnTo>
                  <a:lnTo>
                    <a:pt x="0" y="345"/>
                  </a:lnTo>
                  <a:lnTo>
                    <a:pt x="0" y="329"/>
                  </a:lnTo>
                  <a:lnTo>
                    <a:pt x="0" y="329"/>
                  </a:lnTo>
                  <a:lnTo>
                    <a:pt x="0" y="312"/>
                  </a:lnTo>
                  <a:lnTo>
                    <a:pt x="2" y="296"/>
                  </a:lnTo>
                  <a:lnTo>
                    <a:pt x="4" y="279"/>
                  </a:lnTo>
                  <a:lnTo>
                    <a:pt x="7" y="262"/>
                  </a:lnTo>
                  <a:lnTo>
                    <a:pt x="11" y="247"/>
                  </a:lnTo>
                  <a:lnTo>
                    <a:pt x="15" y="231"/>
                  </a:lnTo>
                  <a:lnTo>
                    <a:pt x="26" y="202"/>
                  </a:lnTo>
                  <a:lnTo>
                    <a:pt x="41" y="172"/>
                  </a:lnTo>
                  <a:lnTo>
                    <a:pt x="57" y="145"/>
                  </a:lnTo>
                  <a:lnTo>
                    <a:pt x="76" y="120"/>
                  </a:lnTo>
                  <a:lnTo>
                    <a:pt x="97" y="97"/>
                  </a:lnTo>
                  <a:lnTo>
                    <a:pt x="120" y="75"/>
                  </a:lnTo>
                  <a:lnTo>
                    <a:pt x="146" y="56"/>
                  </a:lnTo>
                  <a:lnTo>
                    <a:pt x="172" y="40"/>
                  </a:lnTo>
                  <a:lnTo>
                    <a:pt x="202" y="25"/>
                  </a:lnTo>
                  <a:lnTo>
                    <a:pt x="232" y="15"/>
                  </a:lnTo>
                  <a:lnTo>
                    <a:pt x="248" y="11"/>
                  </a:lnTo>
                  <a:lnTo>
                    <a:pt x="262" y="7"/>
                  </a:lnTo>
                  <a:lnTo>
                    <a:pt x="280" y="4"/>
                  </a:lnTo>
                  <a:lnTo>
                    <a:pt x="296" y="1"/>
                  </a:lnTo>
                  <a:lnTo>
                    <a:pt x="312" y="0"/>
                  </a:lnTo>
                  <a:lnTo>
                    <a:pt x="330" y="0"/>
                  </a:lnTo>
                  <a:lnTo>
                    <a:pt x="330" y="0"/>
                  </a:lnTo>
                  <a:lnTo>
                    <a:pt x="346" y="0"/>
                  </a:lnTo>
                  <a:lnTo>
                    <a:pt x="363" y="1"/>
                  </a:lnTo>
                  <a:lnTo>
                    <a:pt x="379" y="4"/>
                  </a:lnTo>
                  <a:lnTo>
                    <a:pt x="395" y="7"/>
                  </a:lnTo>
                  <a:lnTo>
                    <a:pt x="412" y="11"/>
                  </a:lnTo>
                  <a:lnTo>
                    <a:pt x="426" y="15"/>
                  </a:lnTo>
                  <a:lnTo>
                    <a:pt x="457" y="25"/>
                  </a:lnTo>
                  <a:lnTo>
                    <a:pt x="486" y="40"/>
                  </a:lnTo>
                  <a:lnTo>
                    <a:pt x="514" y="56"/>
                  </a:lnTo>
                  <a:lnTo>
                    <a:pt x="538" y="75"/>
                  </a:lnTo>
                  <a:lnTo>
                    <a:pt x="562" y="97"/>
                  </a:lnTo>
                  <a:lnTo>
                    <a:pt x="584" y="120"/>
                  </a:lnTo>
                  <a:lnTo>
                    <a:pt x="602" y="145"/>
                  </a:lnTo>
                  <a:lnTo>
                    <a:pt x="619" y="172"/>
                  </a:lnTo>
                  <a:lnTo>
                    <a:pt x="632" y="202"/>
                  </a:lnTo>
                  <a:lnTo>
                    <a:pt x="644" y="231"/>
                  </a:lnTo>
                  <a:lnTo>
                    <a:pt x="648" y="247"/>
                  </a:lnTo>
                  <a:lnTo>
                    <a:pt x="652" y="262"/>
                  </a:lnTo>
                  <a:lnTo>
                    <a:pt x="655" y="279"/>
                  </a:lnTo>
                  <a:lnTo>
                    <a:pt x="656" y="296"/>
                  </a:lnTo>
                  <a:lnTo>
                    <a:pt x="658" y="312"/>
                  </a:lnTo>
                  <a:lnTo>
                    <a:pt x="659" y="329"/>
                  </a:lnTo>
                  <a:lnTo>
                    <a:pt x="659" y="329"/>
                  </a:lnTo>
                  <a:lnTo>
                    <a:pt x="658" y="345"/>
                  </a:lnTo>
                  <a:lnTo>
                    <a:pt x="656" y="363"/>
                  </a:lnTo>
                  <a:lnTo>
                    <a:pt x="655" y="379"/>
                  </a:lnTo>
                  <a:lnTo>
                    <a:pt x="652" y="395"/>
                  </a:lnTo>
                  <a:lnTo>
                    <a:pt x="648" y="411"/>
                  </a:lnTo>
                  <a:lnTo>
                    <a:pt x="644" y="426"/>
                  </a:lnTo>
                  <a:lnTo>
                    <a:pt x="632" y="457"/>
                  </a:lnTo>
                  <a:lnTo>
                    <a:pt x="619" y="485"/>
                  </a:lnTo>
                  <a:lnTo>
                    <a:pt x="602" y="512"/>
                  </a:lnTo>
                  <a:lnTo>
                    <a:pt x="584" y="538"/>
                  </a:lnTo>
                  <a:lnTo>
                    <a:pt x="562" y="562"/>
                  </a:lnTo>
                  <a:lnTo>
                    <a:pt x="538" y="583"/>
                  </a:lnTo>
                  <a:lnTo>
                    <a:pt x="514" y="602"/>
                  </a:lnTo>
                  <a:lnTo>
                    <a:pt x="486" y="618"/>
                  </a:lnTo>
                  <a:lnTo>
                    <a:pt x="457" y="632"/>
                  </a:lnTo>
                  <a:lnTo>
                    <a:pt x="426" y="642"/>
                  </a:lnTo>
                  <a:lnTo>
                    <a:pt x="412" y="648"/>
                  </a:lnTo>
                  <a:lnTo>
                    <a:pt x="395" y="652"/>
                  </a:lnTo>
                  <a:lnTo>
                    <a:pt x="379" y="654"/>
                  </a:lnTo>
                  <a:lnTo>
                    <a:pt x="363" y="656"/>
                  </a:lnTo>
                  <a:lnTo>
                    <a:pt x="346" y="657"/>
                  </a:lnTo>
                  <a:lnTo>
                    <a:pt x="330" y="657"/>
                  </a:lnTo>
                  <a:lnTo>
                    <a:pt x="330" y="657"/>
                  </a:lnTo>
                  <a:close/>
                  <a:moveTo>
                    <a:pt x="330" y="38"/>
                  </a:moveTo>
                  <a:lnTo>
                    <a:pt x="330" y="38"/>
                  </a:lnTo>
                  <a:lnTo>
                    <a:pt x="300" y="39"/>
                  </a:lnTo>
                  <a:lnTo>
                    <a:pt x="271" y="43"/>
                  </a:lnTo>
                  <a:lnTo>
                    <a:pt x="242" y="51"/>
                  </a:lnTo>
                  <a:lnTo>
                    <a:pt x="215" y="60"/>
                  </a:lnTo>
                  <a:lnTo>
                    <a:pt x="191" y="73"/>
                  </a:lnTo>
                  <a:lnTo>
                    <a:pt x="167" y="87"/>
                  </a:lnTo>
                  <a:lnTo>
                    <a:pt x="144" y="105"/>
                  </a:lnTo>
                  <a:lnTo>
                    <a:pt x="124" y="124"/>
                  </a:lnTo>
                  <a:lnTo>
                    <a:pt x="105" y="144"/>
                  </a:lnTo>
                  <a:lnTo>
                    <a:pt x="88" y="167"/>
                  </a:lnTo>
                  <a:lnTo>
                    <a:pt x="73" y="189"/>
                  </a:lnTo>
                  <a:lnTo>
                    <a:pt x="61" y="215"/>
                  </a:lnTo>
                  <a:lnTo>
                    <a:pt x="51" y="242"/>
                  </a:lnTo>
                  <a:lnTo>
                    <a:pt x="43" y="270"/>
                  </a:lnTo>
                  <a:lnTo>
                    <a:pt x="39" y="300"/>
                  </a:lnTo>
                  <a:lnTo>
                    <a:pt x="38" y="329"/>
                  </a:lnTo>
                  <a:lnTo>
                    <a:pt x="38" y="329"/>
                  </a:lnTo>
                  <a:lnTo>
                    <a:pt x="39" y="359"/>
                  </a:lnTo>
                  <a:lnTo>
                    <a:pt x="43" y="387"/>
                  </a:lnTo>
                  <a:lnTo>
                    <a:pt x="51" y="415"/>
                  </a:lnTo>
                  <a:lnTo>
                    <a:pt x="61" y="442"/>
                  </a:lnTo>
                  <a:lnTo>
                    <a:pt x="73" y="468"/>
                  </a:lnTo>
                  <a:lnTo>
                    <a:pt x="88" y="492"/>
                  </a:lnTo>
                  <a:lnTo>
                    <a:pt x="105" y="515"/>
                  </a:lnTo>
                  <a:lnTo>
                    <a:pt x="124" y="535"/>
                  </a:lnTo>
                  <a:lnTo>
                    <a:pt x="144" y="554"/>
                  </a:lnTo>
                  <a:lnTo>
                    <a:pt x="167" y="570"/>
                  </a:lnTo>
                  <a:lnTo>
                    <a:pt x="191" y="585"/>
                  </a:lnTo>
                  <a:lnTo>
                    <a:pt x="215" y="597"/>
                  </a:lnTo>
                  <a:lnTo>
                    <a:pt x="242" y="607"/>
                  </a:lnTo>
                  <a:lnTo>
                    <a:pt x="271" y="614"/>
                  </a:lnTo>
                  <a:lnTo>
                    <a:pt x="300" y="618"/>
                  </a:lnTo>
                  <a:lnTo>
                    <a:pt x="330" y="620"/>
                  </a:lnTo>
                  <a:lnTo>
                    <a:pt x="330" y="620"/>
                  </a:lnTo>
                  <a:lnTo>
                    <a:pt x="359" y="618"/>
                  </a:lnTo>
                  <a:lnTo>
                    <a:pt x="387" y="614"/>
                  </a:lnTo>
                  <a:lnTo>
                    <a:pt x="416" y="607"/>
                  </a:lnTo>
                  <a:lnTo>
                    <a:pt x="443" y="597"/>
                  </a:lnTo>
                  <a:lnTo>
                    <a:pt x="468" y="585"/>
                  </a:lnTo>
                  <a:lnTo>
                    <a:pt x="492" y="570"/>
                  </a:lnTo>
                  <a:lnTo>
                    <a:pt x="515" y="554"/>
                  </a:lnTo>
                  <a:lnTo>
                    <a:pt x="535" y="535"/>
                  </a:lnTo>
                  <a:lnTo>
                    <a:pt x="554" y="515"/>
                  </a:lnTo>
                  <a:lnTo>
                    <a:pt x="570" y="492"/>
                  </a:lnTo>
                  <a:lnTo>
                    <a:pt x="585" y="468"/>
                  </a:lnTo>
                  <a:lnTo>
                    <a:pt x="597" y="442"/>
                  </a:lnTo>
                  <a:lnTo>
                    <a:pt x="608" y="415"/>
                  </a:lnTo>
                  <a:lnTo>
                    <a:pt x="615" y="387"/>
                  </a:lnTo>
                  <a:lnTo>
                    <a:pt x="619" y="359"/>
                  </a:lnTo>
                  <a:lnTo>
                    <a:pt x="621" y="329"/>
                  </a:lnTo>
                  <a:lnTo>
                    <a:pt x="621" y="329"/>
                  </a:lnTo>
                  <a:lnTo>
                    <a:pt x="619" y="300"/>
                  </a:lnTo>
                  <a:lnTo>
                    <a:pt x="615" y="270"/>
                  </a:lnTo>
                  <a:lnTo>
                    <a:pt x="608" y="242"/>
                  </a:lnTo>
                  <a:lnTo>
                    <a:pt x="597" y="215"/>
                  </a:lnTo>
                  <a:lnTo>
                    <a:pt x="585" y="189"/>
                  </a:lnTo>
                  <a:lnTo>
                    <a:pt x="570" y="167"/>
                  </a:lnTo>
                  <a:lnTo>
                    <a:pt x="554" y="144"/>
                  </a:lnTo>
                  <a:lnTo>
                    <a:pt x="535" y="124"/>
                  </a:lnTo>
                  <a:lnTo>
                    <a:pt x="515" y="105"/>
                  </a:lnTo>
                  <a:lnTo>
                    <a:pt x="492" y="87"/>
                  </a:lnTo>
                  <a:lnTo>
                    <a:pt x="468" y="73"/>
                  </a:lnTo>
                  <a:lnTo>
                    <a:pt x="443" y="60"/>
                  </a:lnTo>
                  <a:lnTo>
                    <a:pt x="416" y="51"/>
                  </a:lnTo>
                  <a:lnTo>
                    <a:pt x="387" y="43"/>
                  </a:lnTo>
                  <a:lnTo>
                    <a:pt x="359" y="39"/>
                  </a:lnTo>
                  <a:lnTo>
                    <a:pt x="330" y="38"/>
                  </a:lnTo>
                  <a:lnTo>
                    <a:pt x="33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a:endParaRPr>
            </a:p>
          </p:txBody>
        </p:sp>
        <p:sp>
          <p:nvSpPr>
            <p:cNvPr id="46" name="Freeform 132">
              <a:extLst>
                <a:ext uri="{FF2B5EF4-FFF2-40B4-BE49-F238E27FC236}">
                  <a16:creationId xmlns:a16="http://schemas.microsoft.com/office/drawing/2014/main" id="{8B2720E2-59BA-326C-9EB3-BF1D8E8757A8}"/>
                </a:ext>
              </a:extLst>
            </p:cNvPr>
            <p:cNvSpPr>
              <a:spLocks/>
            </p:cNvSpPr>
            <p:nvPr/>
          </p:nvSpPr>
          <p:spPr bwMode="auto">
            <a:xfrm>
              <a:off x="3317876" y="2734310"/>
              <a:ext cx="77788" cy="136525"/>
            </a:xfrm>
            <a:custGeom>
              <a:avLst/>
              <a:gdLst>
                <a:gd name="T0" fmla="*/ 86 w 97"/>
                <a:gd name="T1" fmla="*/ 92 h 172"/>
                <a:gd name="T2" fmla="*/ 86 w 97"/>
                <a:gd name="T3" fmla="*/ 0 h 172"/>
                <a:gd name="T4" fmla="*/ 6 w 97"/>
                <a:gd name="T5" fmla="*/ 0 h 172"/>
                <a:gd name="T6" fmla="*/ 6 w 97"/>
                <a:gd name="T7" fmla="*/ 0 h 172"/>
                <a:gd name="T8" fmla="*/ 4 w 97"/>
                <a:gd name="T9" fmla="*/ 2 h 172"/>
                <a:gd name="T10" fmla="*/ 3 w 97"/>
                <a:gd name="T11" fmla="*/ 3 h 172"/>
                <a:gd name="T12" fmla="*/ 2 w 97"/>
                <a:gd name="T13" fmla="*/ 4 h 172"/>
                <a:gd name="T14" fmla="*/ 0 w 97"/>
                <a:gd name="T15" fmla="*/ 6 h 172"/>
                <a:gd name="T16" fmla="*/ 0 w 97"/>
                <a:gd name="T17" fmla="*/ 59 h 172"/>
                <a:gd name="T18" fmla="*/ 0 w 97"/>
                <a:gd name="T19" fmla="*/ 59 h 172"/>
                <a:gd name="T20" fmla="*/ 2 w 97"/>
                <a:gd name="T21" fmla="*/ 62 h 172"/>
                <a:gd name="T22" fmla="*/ 3 w 97"/>
                <a:gd name="T23" fmla="*/ 63 h 172"/>
                <a:gd name="T24" fmla="*/ 33 w 97"/>
                <a:gd name="T25" fmla="*/ 94 h 172"/>
                <a:gd name="T26" fmla="*/ 33 w 97"/>
                <a:gd name="T27" fmla="*/ 167 h 172"/>
                <a:gd name="T28" fmla="*/ 33 w 97"/>
                <a:gd name="T29" fmla="*/ 167 h 172"/>
                <a:gd name="T30" fmla="*/ 34 w 97"/>
                <a:gd name="T31" fmla="*/ 170 h 172"/>
                <a:gd name="T32" fmla="*/ 35 w 97"/>
                <a:gd name="T33" fmla="*/ 171 h 172"/>
                <a:gd name="T34" fmla="*/ 37 w 97"/>
                <a:gd name="T35" fmla="*/ 172 h 172"/>
                <a:gd name="T36" fmla="*/ 38 w 97"/>
                <a:gd name="T37" fmla="*/ 172 h 172"/>
                <a:gd name="T38" fmla="*/ 92 w 97"/>
                <a:gd name="T39" fmla="*/ 172 h 172"/>
                <a:gd name="T40" fmla="*/ 92 w 97"/>
                <a:gd name="T41" fmla="*/ 172 h 172"/>
                <a:gd name="T42" fmla="*/ 94 w 97"/>
                <a:gd name="T43" fmla="*/ 172 h 172"/>
                <a:gd name="T44" fmla="*/ 96 w 97"/>
                <a:gd name="T45" fmla="*/ 171 h 172"/>
                <a:gd name="T46" fmla="*/ 97 w 97"/>
                <a:gd name="T47" fmla="*/ 170 h 172"/>
                <a:gd name="T48" fmla="*/ 97 w 97"/>
                <a:gd name="T49" fmla="*/ 167 h 172"/>
                <a:gd name="T50" fmla="*/ 97 w 97"/>
                <a:gd name="T51" fmla="*/ 109 h 172"/>
                <a:gd name="T52" fmla="*/ 92 w 97"/>
                <a:gd name="T53" fmla="*/ 104 h 172"/>
                <a:gd name="T54" fmla="*/ 92 w 97"/>
                <a:gd name="T55" fmla="*/ 104 h 172"/>
                <a:gd name="T56" fmla="*/ 88 w 97"/>
                <a:gd name="T57" fmla="*/ 98 h 172"/>
                <a:gd name="T58" fmla="*/ 86 w 97"/>
                <a:gd name="T59" fmla="*/ 92 h 172"/>
                <a:gd name="T60" fmla="*/ 86 w 97"/>
                <a:gd name="T61" fmla="*/ 9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7" h="172">
                  <a:moveTo>
                    <a:pt x="86" y="92"/>
                  </a:moveTo>
                  <a:lnTo>
                    <a:pt x="86" y="0"/>
                  </a:lnTo>
                  <a:lnTo>
                    <a:pt x="6" y="0"/>
                  </a:lnTo>
                  <a:lnTo>
                    <a:pt x="6" y="0"/>
                  </a:lnTo>
                  <a:lnTo>
                    <a:pt x="4" y="2"/>
                  </a:lnTo>
                  <a:lnTo>
                    <a:pt x="3" y="3"/>
                  </a:lnTo>
                  <a:lnTo>
                    <a:pt x="2" y="4"/>
                  </a:lnTo>
                  <a:lnTo>
                    <a:pt x="0" y="6"/>
                  </a:lnTo>
                  <a:lnTo>
                    <a:pt x="0" y="59"/>
                  </a:lnTo>
                  <a:lnTo>
                    <a:pt x="0" y="59"/>
                  </a:lnTo>
                  <a:lnTo>
                    <a:pt x="2" y="62"/>
                  </a:lnTo>
                  <a:lnTo>
                    <a:pt x="3" y="63"/>
                  </a:lnTo>
                  <a:lnTo>
                    <a:pt x="33" y="94"/>
                  </a:lnTo>
                  <a:lnTo>
                    <a:pt x="33" y="167"/>
                  </a:lnTo>
                  <a:lnTo>
                    <a:pt x="33" y="167"/>
                  </a:lnTo>
                  <a:lnTo>
                    <a:pt x="34" y="170"/>
                  </a:lnTo>
                  <a:lnTo>
                    <a:pt x="35" y="171"/>
                  </a:lnTo>
                  <a:lnTo>
                    <a:pt x="37" y="172"/>
                  </a:lnTo>
                  <a:lnTo>
                    <a:pt x="38" y="172"/>
                  </a:lnTo>
                  <a:lnTo>
                    <a:pt x="92" y="172"/>
                  </a:lnTo>
                  <a:lnTo>
                    <a:pt x="92" y="172"/>
                  </a:lnTo>
                  <a:lnTo>
                    <a:pt x="94" y="172"/>
                  </a:lnTo>
                  <a:lnTo>
                    <a:pt x="96" y="171"/>
                  </a:lnTo>
                  <a:lnTo>
                    <a:pt x="97" y="170"/>
                  </a:lnTo>
                  <a:lnTo>
                    <a:pt x="97" y="167"/>
                  </a:lnTo>
                  <a:lnTo>
                    <a:pt x="97" y="109"/>
                  </a:lnTo>
                  <a:lnTo>
                    <a:pt x="92" y="104"/>
                  </a:lnTo>
                  <a:lnTo>
                    <a:pt x="92" y="104"/>
                  </a:lnTo>
                  <a:lnTo>
                    <a:pt x="88" y="98"/>
                  </a:lnTo>
                  <a:lnTo>
                    <a:pt x="86" y="92"/>
                  </a:lnTo>
                  <a:lnTo>
                    <a:pt x="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a:endParaRPr>
            </a:p>
          </p:txBody>
        </p:sp>
        <p:sp>
          <p:nvSpPr>
            <p:cNvPr id="48" name="Freeform 133">
              <a:extLst>
                <a:ext uri="{FF2B5EF4-FFF2-40B4-BE49-F238E27FC236}">
                  <a16:creationId xmlns:a16="http://schemas.microsoft.com/office/drawing/2014/main" id="{05B09A6C-4A2D-BF65-46EB-2DA333393996}"/>
                </a:ext>
              </a:extLst>
            </p:cNvPr>
            <p:cNvSpPr>
              <a:spLocks/>
            </p:cNvSpPr>
            <p:nvPr/>
          </p:nvSpPr>
          <p:spPr bwMode="auto">
            <a:xfrm>
              <a:off x="3514726" y="2734310"/>
              <a:ext cx="77788" cy="136525"/>
            </a:xfrm>
            <a:custGeom>
              <a:avLst/>
              <a:gdLst>
                <a:gd name="T0" fmla="*/ 91 w 97"/>
                <a:gd name="T1" fmla="*/ 0 h 172"/>
                <a:gd name="T2" fmla="*/ 11 w 97"/>
                <a:gd name="T3" fmla="*/ 0 h 172"/>
                <a:gd name="T4" fmla="*/ 11 w 97"/>
                <a:gd name="T5" fmla="*/ 92 h 172"/>
                <a:gd name="T6" fmla="*/ 11 w 97"/>
                <a:gd name="T7" fmla="*/ 92 h 172"/>
                <a:gd name="T8" fmla="*/ 9 w 97"/>
                <a:gd name="T9" fmla="*/ 98 h 172"/>
                <a:gd name="T10" fmla="*/ 7 w 97"/>
                <a:gd name="T11" fmla="*/ 104 h 172"/>
                <a:gd name="T12" fmla="*/ 0 w 97"/>
                <a:gd name="T13" fmla="*/ 109 h 172"/>
                <a:gd name="T14" fmla="*/ 0 w 97"/>
                <a:gd name="T15" fmla="*/ 167 h 172"/>
                <a:gd name="T16" fmla="*/ 0 w 97"/>
                <a:gd name="T17" fmla="*/ 167 h 172"/>
                <a:gd name="T18" fmla="*/ 1 w 97"/>
                <a:gd name="T19" fmla="*/ 170 h 172"/>
                <a:gd name="T20" fmla="*/ 1 w 97"/>
                <a:gd name="T21" fmla="*/ 171 h 172"/>
                <a:gd name="T22" fmla="*/ 4 w 97"/>
                <a:gd name="T23" fmla="*/ 172 h 172"/>
                <a:gd name="T24" fmla="*/ 5 w 97"/>
                <a:gd name="T25" fmla="*/ 172 h 172"/>
                <a:gd name="T26" fmla="*/ 59 w 97"/>
                <a:gd name="T27" fmla="*/ 172 h 172"/>
                <a:gd name="T28" fmla="*/ 59 w 97"/>
                <a:gd name="T29" fmla="*/ 172 h 172"/>
                <a:gd name="T30" fmla="*/ 62 w 97"/>
                <a:gd name="T31" fmla="*/ 172 h 172"/>
                <a:gd name="T32" fmla="*/ 63 w 97"/>
                <a:gd name="T33" fmla="*/ 171 h 172"/>
                <a:gd name="T34" fmla="*/ 64 w 97"/>
                <a:gd name="T35" fmla="*/ 170 h 172"/>
                <a:gd name="T36" fmla="*/ 64 w 97"/>
                <a:gd name="T37" fmla="*/ 167 h 172"/>
                <a:gd name="T38" fmla="*/ 64 w 97"/>
                <a:gd name="T39" fmla="*/ 94 h 172"/>
                <a:gd name="T40" fmla="*/ 95 w 97"/>
                <a:gd name="T41" fmla="*/ 63 h 172"/>
                <a:gd name="T42" fmla="*/ 95 w 97"/>
                <a:gd name="T43" fmla="*/ 63 h 172"/>
                <a:gd name="T44" fmla="*/ 97 w 97"/>
                <a:gd name="T45" fmla="*/ 62 h 172"/>
                <a:gd name="T46" fmla="*/ 97 w 97"/>
                <a:gd name="T47" fmla="*/ 59 h 172"/>
                <a:gd name="T48" fmla="*/ 97 w 97"/>
                <a:gd name="T49" fmla="*/ 6 h 172"/>
                <a:gd name="T50" fmla="*/ 97 w 97"/>
                <a:gd name="T51" fmla="*/ 6 h 172"/>
                <a:gd name="T52" fmla="*/ 97 w 97"/>
                <a:gd name="T53" fmla="*/ 4 h 172"/>
                <a:gd name="T54" fmla="*/ 95 w 97"/>
                <a:gd name="T55" fmla="*/ 3 h 172"/>
                <a:gd name="T56" fmla="*/ 94 w 97"/>
                <a:gd name="T57" fmla="*/ 2 h 172"/>
                <a:gd name="T58" fmla="*/ 91 w 97"/>
                <a:gd name="T59" fmla="*/ 0 h 172"/>
                <a:gd name="T60" fmla="*/ 91 w 97"/>
                <a:gd name="T6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7" h="172">
                  <a:moveTo>
                    <a:pt x="91" y="0"/>
                  </a:moveTo>
                  <a:lnTo>
                    <a:pt x="11" y="0"/>
                  </a:lnTo>
                  <a:lnTo>
                    <a:pt x="11" y="92"/>
                  </a:lnTo>
                  <a:lnTo>
                    <a:pt x="11" y="92"/>
                  </a:lnTo>
                  <a:lnTo>
                    <a:pt x="9" y="98"/>
                  </a:lnTo>
                  <a:lnTo>
                    <a:pt x="7" y="104"/>
                  </a:lnTo>
                  <a:lnTo>
                    <a:pt x="0" y="109"/>
                  </a:lnTo>
                  <a:lnTo>
                    <a:pt x="0" y="167"/>
                  </a:lnTo>
                  <a:lnTo>
                    <a:pt x="0" y="167"/>
                  </a:lnTo>
                  <a:lnTo>
                    <a:pt x="1" y="170"/>
                  </a:lnTo>
                  <a:lnTo>
                    <a:pt x="1" y="171"/>
                  </a:lnTo>
                  <a:lnTo>
                    <a:pt x="4" y="172"/>
                  </a:lnTo>
                  <a:lnTo>
                    <a:pt x="5" y="172"/>
                  </a:lnTo>
                  <a:lnTo>
                    <a:pt x="59" y="172"/>
                  </a:lnTo>
                  <a:lnTo>
                    <a:pt x="59" y="172"/>
                  </a:lnTo>
                  <a:lnTo>
                    <a:pt x="62" y="172"/>
                  </a:lnTo>
                  <a:lnTo>
                    <a:pt x="63" y="171"/>
                  </a:lnTo>
                  <a:lnTo>
                    <a:pt x="64" y="170"/>
                  </a:lnTo>
                  <a:lnTo>
                    <a:pt x="64" y="167"/>
                  </a:lnTo>
                  <a:lnTo>
                    <a:pt x="64" y="94"/>
                  </a:lnTo>
                  <a:lnTo>
                    <a:pt x="95" y="63"/>
                  </a:lnTo>
                  <a:lnTo>
                    <a:pt x="95" y="63"/>
                  </a:lnTo>
                  <a:lnTo>
                    <a:pt x="97" y="62"/>
                  </a:lnTo>
                  <a:lnTo>
                    <a:pt x="97" y="59"/>
                  </a:lnTo>
                  <a:lnTo>
                    <a:pt x="97" y="6"/>
                  </a:lnTo>
                  <a:lnTo>
                    <a:pt x="97" y="6"/>
                  </a:lnTo>
                  <a:lnTo>
                    <a:pt x="97" y="4"/>
                  </a:lnTo>
                  <a:lnTo>
                    <a:pt x="95" y="3"/>
                  </a:lnTo>
                  <a:lnTo>
                    <a:pt x="94" y="2"/>
                  </a:lnTo>
                  <a:lnTo>
                    <a:pt x="91" y="0"/>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a:endParaRPr>
            </a:p>
          </p:txBody>
        </p:sp>
        <p:sp>
          <p:nvSpPr>
            <p:cNvPr id="49" name="Freeform 134">
              <a:extLst>
                <a:ext uri="{FF2B5EF4-FFF2-40B4-BE49-F238E27FC236}">
                  <a16:creationId xmlns:a16="http://schemas.microsoft.com/office/drawing/2014/main" id="{D22A69A1-D53F-D0E4-6FA2-1580C29F0749}"/>
                </a:ext>
              </a:extLst>
            </p:cNvPr>
            <p:cNvSpPr>
              <a:spLocks/>
            </p:cNvSpPr>
            <p:nvPr/>
          </p:nvSpPr>
          <p:spPr bwMode="auto">
            <a:xfrm>
              <a:off x="3400426" y="2734310"/>
              <a:ext cx="111125" cy="171450"/>
            </a:xfrm>
            <a:custGeom>
              <a:avLst/>
              <a:gdLst>
                <a:gd name="T0" fmla="*/ 134 w 140"/>
                <a:gd name="T1" fmla="*/ 0 h 215"/>
                <a:gd name="T2" fmla="*/ 5 w 140"/>
                <a:gd name="T3" fmla="*/ 0 h 215"/>
                <a:gd name="T4" fmla="*/ 5 w 140"/>
                <a:gd name="T5" fmla="*/ 0 h 215"/>
                <a:gd name="T6" fmla="*/ 2 w 140"/>
                <a:gd name="T7" fmla="*/ 1 h 215"/>
                <a:gd name="T8" fmla="*/ 1 w 140"/>
                <a:gd name="T9" fmla="*/ 1 h 215"/>
                <a:gd name="T10" fmla="*/ 0 w 140"/>
                <a:gd name="T11" fmla="*/ 4 h 215"/>
                <a:gd name="T12" fmla="*/ 0 w 140"/>
                <a:gd name="T13" fmla="*/ 5 h 215"/>
                <a:gd name="T14" fmla="*/ 0 w 140"/>
                <a:gd name="T15" fmla="*/ 91 h 215"/>
                <a:gd name="T16" fmla="*/ 0 w 140"/>
                <a:gd name="T17" fmla="*/ 91 h 215"/>
                <a:gd name="T18" fmla="*/ 0 w 140"/>
                <a:gd name="T19" fmla="*/ 94 h 215"/>
                <a:gd name="T20" fmla="*/ 1 w 140"/>
                <a:gd name="T21" fmla="*/ 95 h 215"/>
                <a:gd name="T22" fmla="*/ 32 w 140"/>
                <a:gd name="T23" fmla="*/ 126 h 215"/>
                <a:gd name="T24" fmla="*/ 32 w 140"/>
                <a:gd name="T25" fmla="*/ 209 h 215"/>
                <a:gd name="T26" fmla="*/ 32 w 140"/>
                <a:gd name="T27" fmla="*/ 209 h 215"/>
                <a:gd name="T28" fmla="*/ 32 w 140"/>
                <a:gd name="T29" fmla="*/ 211 h 215"/>
                <a:gd name="T30" fmla="*/ 33 w 140"/>
                <a:gd name="T31" fmla="*/ 213 h 215"/>
                <a:gd name="T32" fmla="*/ 35 w 140"/>
                <a:gd name="T33" fmla="*/ 215 h 215"/>
                <a:gd name="T34" fmla="*/ 37 w 140"/>
                <a:gd name="T35" fmla="*/ 215 h 215"/>
                <a:gd name="T36" fmla="*/ 102 w 140"/>
                <a:gd name="T37" fmla="*/ 215 h 215"/>
                <a:gd name="T38" fmla="*/ 102 w 140"/>
                <a:gd name="T39" fmla="*/ 215 h 215"/>
                <a:gd name="T40" fmla="*/ 103 w 140"/>
                <a:gd name="T41" fmla="*/ 215 h 215"/>
                <a:gd name="T42" fmla="*/ 106 w 140"/>
                <a:gd name="T43" fmla="*/ 213 h 215"/>
                <a:gd name="T44" fmla="*/ 106 w 140"/>
                <a:gd name="T45" fmla="*/ 211 h 215"/>
                <a:gd name="T46" fmla="*/ 107 w 140"/>
                <a:gd name="T47" fmla="*/ 209 h 215"/>
                <a:gd name="T48" fmla="*/ 107 w 140"/>
                <a:gd name="T49" fmla="*/ 126 h 215"/>
                <a:gd name="T50" fmla="*/ 137 w 140"/>
                <a:gd name="T51" fmla="*/ 95 h 215"/>
                <a:gd name="T52" fmla="*/ 137 w 140"/>
                <a:gd name="T53" fmla="*/ 95 h 215"/>
                <a:gd name="T54" fmla="*/ 138 w 140"/>
                <a:gd name="T55" fmla="*/ 94 h 215"/>
                <a:gd name="T56" fmla="*/ 140 w 140"/>
                <a:gd name="T57" fmla="*/ 91 h 215"/>
                <a:gd name="T58" fmla="*/ 140 w 140"/>
                <a:gd name="T59" fmla="*/ 5 h 215"/>
                <a:gd name="T60" fmla="*/ 140 w 140"/>
                <a:gd name="T61" fmla="*/ 5 h 215"/>
                <a:gd name="T62" fmla="*/ 138 w 140"/>
                <a:gd name="T63" fmla="*/ 4 h 215"/>
                <a:gd name="T64" fmla="*/ 137 w 140"/>
                <a:gd name="T65" fmla="*/ 1 h 215"/>
                <a:gd name="T66" fmla="*/ 135 w 140"/>
                <a:gd name="T67" fmla="*/ 1 h 215"/>
                <a:gd name="T68" fmla="*/ 134 w 140"/>
                <a:gd name="T69" fmla="*/ 0 h 215"/>
                <a:gd name="T70" fmla="*/ 134 w 140"/>
                <a:gd name="T7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0" h="215">
                  <a:moveTo>
                    <a:pt x="134" y="0"/>
                  </a:moveTo>
                  <a:lnTo>
                    <a:pt x="5" y="0"/>
                  </a:lnTo>
                  <a:lnTo>
                    <a:pt x="5" y="0"/>
                  </a:lnTo>
                  <a:lnTo>
                    <a:pt x="2" y="1"/>
                  </a:lnTo>
                  <a:lnTo>
                    <a:pt x="1" y="1"/>
                  </a:lnTo>
                  <a:lnTo>
                    <a:pt x="0" y="4"/>
                  </a:lnTo>
                  <a:lnTo>
                    <a:pt x="0" y="5"/>
                  </a:lnTo>
                  <a:lnTo>
                    <a:pt x="0" y="91"/>
                  </a:lnTo>
                  <a:lnTo>
                    <a:pt x="0" y="91"/>
                  </a:lnTo>
                  <a:lnTo>
                    <a:pt x="0" y="94"/>
                  </a:lnTo>
                  <a:lnTo>
                    <a:pt x="1" y="95"/>
                  </a:lnTo>
                  <a:lnTo>
                    <a:pt x="32" y="126"/>
                  </a:lnTo>
                  <a:lnTo>
                    <a:pt x="32" y="209"/>
                  </a:lnTo>
                  <a:lnTo>
                    <a:pt x="32" y="209"/>
                  </a:lnTo>
                  <a:lnTo>
                    <a:pt x="32" y="211"/>
                  </a:lnTo>
                  <a:lnTo>
                    <a:pt x="33" y="213"/>
                  </a:lnTo>
                  <a:lnTo>
                    <a:pt x="35" y="215"/>
                  </a:lnTo>
                  <a:lnTo>
                    <a:pt x="37" y="215"/>
                  </a:lnTo>
                  <a:lnTo>
                    <a:pt x="102" y="215"/>
                  </a:lnTo>
                  <a:lnTo>
                    <a:pt x="102" y="215"/>
                  </a:lnTo>
                  <a:lnTo>
                    <a:pt x="103" y="215"/>
                  </a:lnTo>
                  <a:lnTo>
                    <a:pt x="106" y="213"/>
                  </a:lnTo>
                  <a:lnTo>
                    <a:pt x="106" y="211"/>
                  </a:lnTo>
                  <a:lnTo>
                    <a:pt x="107" y="209"/>
                  </a:lnTo>
                  <a:lnTo>
                    <a:pt x="107" y="126"/>
                  </a:lnTo>
                  <a:lnTo>
                    <a:pt x="137" y="95"/>
                  </a:lnTo>
                  <a:lnTo>
                    <a:pt x="137" y="95"/>
                  </a:lnTo>
                  <a:lnTo>
                    <a:pt x="138" y="94"/>
                  </a:lnTo>
                  <a:lnTo>
                    <a:pt x="140" y="91"/>
                  </a:lnTo>
                  <a:lnTo>
                    <a:pt x="140" y="5"/>
                  </a:lnTo>
                  <a:lnTo>
                    <a:pt x="140" y="5"/>
                  </a:lnTo>
                  <a:lnTo>
                    <a:pt x="138" y="4"/>
                  </a:lnTo>
                  <a:lnTo>
                    <a:pt x="137" y="1"/>
                  </a:lnTo>
                  <a:lnTo>
                    <a:pt x="135" y="1"/>
                  </a:lnTo>
                  <a:lnTo>
                    <a:pt x="134" y="0"/>
                  </a:lnTo>
                  <a:lnTo>
                    <a:pt x="1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a:endParaRPr>
            </a:p>
          </p:txBody>
        </p:sp>
        <p:sp>
          <p:nvSpPr>
            <p:cNvPr id="51" name="Freeform 135">
              <a:extLst>
                <a:ext uri="{FF2B5EF4-FFF2-40B4-BE49-F238E27FC236}">
                  <a16:creationId xmlns:a16="http://schemas.microsoft.com/office/drawing/2014/main" id="{442E2149-81F5-C1F2-DF5D-3273348CE161}"/>
                </a:ext>
              </a:extLst>
            </p:cNvPr>
            <p:cNvSpPr>
              <a:spLocks/>
            </p:cNvSpPr>
            <p:nvPr/>
          </p:nvSpPr>
          <p:spPr bwMode="auto">
            <a:xfrm>
              <a:off x="3513138" y="2650173"/>
              <a:ext cx="63500" cy="61913"/>
            </a:xfrm>
            <a:custGeom>
              <a:avLst/>
              <a:gdLst>
                <a:gd name="T0" fmla="*/ 41 w 80"/>
                <a:gd name="T1" fmla="*/ 79 h 79"/>
                <a:gd name="T2" fmla="*/ 41 w 80"/>
                <a:gd name="T3" fmla="*/ 79 h 79"/>
                <a:gd name="T4" fmla="*/ 49 w 80"/>
                <a:gd name="T5" fmla="*/ 79 h 79"/>
                <a:gd name="T6" fmla="*/ 55 w 80"/>
                <a:gd name="T7" fmla="*/ 77 h 79"/>
                <a:gd name="T8" fmla="*/ 62 w 80"/>
                <a:gd name="T9" fmla="*/ 73 h 79"/>
                <a:gd name="T10" fmla="*/ 69 w 80"/>
                <a:gd name="T11" fmla="*/ 69 h 79"/>
                <a:gd name="T12" fmla="*/ 73 w 80"/>
                <a:gd name="T13" fmla="*/ 62 h 79"/>
                <a:gd name="T14" fmla="*/ 77 w 80"/>
                <a:gd name="T15" fmla="*/ 55 h 79"/>
                <a:gd name="T16" fmla="*/ 80 w 80"/>
                <a:gd name="T17" fmla="*/ 48 h 79"/>
                <a:gd name="T18" fmla="*/ 80 w 80"/>
                <a:gd name="T19" fmla="*/ 40 h 79"/>
                <a:gd name="T20" fmla="*/ 80 w 80"/>
                <a:gd name="T21" fmla="*/ 40 h 79"/>
                <a:gd name="T22" fmla="*/ 80 w 80"/>
                <a:gd name="T23" fmla="*/ 32 h 79"/>
                <a:gd name="T24" fmla="*/ 77 w 80"/>
                <a:gd name="T25" fmla="*/ 24 h 79"/>
                <a:gd name="T26" fmla="*/ 73 w 80"/>
                <a:gd name="T27" fmla="*/ 18 h 79"/>
                <a:gd name="T28" fmla="*/ 69 w 80"/>
                <a:gd name="T29" fmla="*/ 12 h 79"/>
                <a:gd name="T30" fmla="*/ 62 w 80"/>
                <a:gd name="T31" fmla="*/ 7 h 79"/>
                <a:gd name="T32" fmla="*/ 55 w 80"/>
                <a:gd name="T33" fmla="*/ 4 h 79"/>
                <a:gd name="T34" fmla="*/ 49 w 80"/>
                <a:gd name="T35" fmla="*/ 1 h 79"/>
                <a:gd name="T36" fmla="*/ 41 w 80"/>
                <a:gd name="T37" fmla="*/ 0 h 79"/>
                <a:gd name="T38" fmla="*/ 41 w 80"/>
                <a:gd name="T39" fmla="*/ 0 h 79"/>
                <a:gd name="T40" fmla="*/ 32 w 80"/>
                <a:gd name="T41" fmla="*/ 1 h 79"/>
                <a:gd name="T42" fmla="*/ 24 w 80"/>
                <a:gd name="T43" fmla="*/ 4 h 79"/>
                <a:gd name="T44" fmla="*/ 18 w 80"/>
                <a:gd name="T45" fmla="*/ 7 h 79"/>
                <a:gd name="T46" fmla="*/ 12 w 80"/>
                <a:gd name="T47" fmla="*/ 12 h 79"/>
                <a:gd name="T48" fmla="*/ 7 w 80"/>
                <a:gd name="T49" fmla="*/ 18 h 79"/>
                <a:gd name="T50" fmla="*/ 4 w 80"/>
                <a:gd name="T51" fmla="*/ 24 h 79"/>
                <a:gd name="T52" fmla="*/ 2 w 80"/>
                <a:gd name="T53" fmla="*/ 32 h 79"/>
                <a:gd name="T54" fmla="*/ 0 w 80"/>
                <a:gd name="T55" fmla="*/ 40 h 79"/>
                <a:gd name="T56" fmla="*/ 0 w 80"/>
                <a:gd name="T57" fmla="*/ 40 h 79"/>
                <a:gd name="T58" fmla="*/ 2 w 80"/>
                <a:gd name="T59" fmla="*/ 48 h 79"/>
                <a:gd name="T60" fmla="*/ 4 w 80"/>
                <a:gd name="T61" fmla="*/ 55 h 79"/>
                <a:gd name="T62" fmla="*/ 7 w 80"/>
                <a:gd name="T63" fmla="*/ 62 h 79"/>
                <a:gd name="T64" fmla="*/ 12 w 80"/>
                <a:gd name="T65" fmla="*/ 69 h 79"/>
                <a:gd name="T66" fmla="*/ 18 w 80"/>
                <a:gd name="T67" fmla="*/ 73 h 79"/>
                <a:gd name="T68" fmla="*/ 24 w 80"/>
                <a:gd name="T69" fmla="*/ 77 h 79"/>
                <a:gd name="T70" fmla="*/ 32 w 80"/>
                <a:gd name="T71" fmla="*/ 79 h 79"/>
                <a:gd name="T72" fmla="*/ 41 w 80"/>
                <a:gd name="T73" fmla="*/ 79 h 79"/>
                <a:gd name="T74" fmla="*/ 41 w 80"/>
                <a:gd name="T75"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79">
                  <a:moveTo>
                    <a:pt x="41" y="79"/>
                  </a:moveTo>
                  <a:lnTo>
                    <a:pt x="41" y="79"/>
                  </a:lnTo>
                  <a:lnTo>
                    <a:pt x="49" y="79"/>
                  </a:lnTo>
                  <a:lnTo>
                    <a:pt x="55" y="77"/>
                  </a:lnTo>
                  <a:lnTo>
                    <a:pt x="62" y="73"/>
                  </a:lnTo>
                  <a:lnTo>
                    <a:pt x="69" y="69"/>
                  </a:lnTo>
                  <a:lnTo>
                    <a:pt x="73" y="62"/>
                  </a:lnTo>
                  <a:lnTo>
                    <a:pt x="77" y="55"/>
                  </a:lnTo>
                  <a:lnTo>
                    <a:pt x="80" y="48"/>
                  </a:lnTo>
                  <a:lnTo>
                    <a:pt x="80" y="40"/>
                  </a:lnTo>
                  <a:lnTo>
                    <a:pt x="80" y="40"/>
                  </a:lnTo>
                  <a:lnTo>
                    <a:pt x="80" y="32"/>
                  </a:lnTo>
                  <a:lnTo>
                    <a:pt x="77" y="24"/>
                  </a:lnTo>
                  <a:lnTo>
                    <a:pt x="73" y="18"/>
                  </a:lnTo>
                  <a:lnTo>
                    <a:pt x="69" y="12"/>
                  </a:lnTo>
                  <a:lnTo>
                    <a:pt x="62" y="7"/>
                  </a:lnTo>
                  <a:lnTo>
                    <a:pt x="55" y="4"/>
                  </a:lnTo>
                  <a:lnTo>
                    <a:pt x="49" y="1"/>
                  </a:lnTo>
                  <a:lnTo>
                    <a:pt x="41" y="0"/>
                  </a:lnTo>
                  <a:lnTo>
                    <a:pt x="41" y="0"/>
                  </a:lnTo>
                  <a:lnTo>
                    <a:pt x="32" y="1"/>
                  </a:lnTo>
                  <a:lnTo>
                    <a:pt x="24" y="4"/>
                  </a:lnTo>
                  <a:lnTo>
                    <a:pt x="18" y="7"/>
                  </a:lnTo>
                  <a:lnTo>
                    <a:pt x="12" y="12"/>
                  </a:lnTo>
                  <a:lnTo>
                    <a:pt x="7" y="18"/>
                  </a:lnTo>
                  <a:lnTo>
                    <a:pt x="4" y="24"/>
                  </a:lnTo>
                  <a:lnTo>
                    <a:pt x="2" y="32"/>
                  </a:lnTo>
                  <a:lnTo>
                    <a:pt x="0" y="40"/>
                  </a:lnTo>
                  <a:lnTo>
                    <a:pt x="0" y="40"/>
                  </a:lnTo>
                  <a:lnTo>
                    <a:pt x="2" y="48"/>
                  </a:lnTo>
                  <a:lnTo>
                    <a:pt x="4" y="55"/>
                  </a:lnTo>
                  <a:lnTo>
                    <a:pt x="7" y="62"/>
                  </a:lnTo>
                  <a:lnTo>
                    <a:pt x="12" y="69"/>
                  </a:lnTo>
                  <a:lnTo>
                    <a:pt x="18" y="73"/>
                  </a:lnTo>
                  <a:lnTo>
                    <a:pt x="24" y="77"/>
                  </a:lnTo>
                  <a:lnTo>
                    <a:pt x="32" y="79"/>
                  </a:lnTo>
                  <a:lnTo>
                    <a:pt x="41" y="79"/>
                  </a:lnTo>
                  <a:lnTo>
                    <a:pt x="41"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a:endParaRPr>
            </a:p>
          </p:txBody>
        </p:sp>
        <p:sp>
          <p:nvSpPr>
            <p:cNvPr id="52" name="Freeform 136">
              <a:extLst>
                <a:ext uri="{FF2B5EF4-FFF2-40B4-BE49-F238E27FC236}">
                  <a16:creationId xmlns:a16="http://schemas.microsoft.com/office/drawing/2014/main" id="{7736CA42-DF70-FCF4-EA2F-111A7EFB71A1}"/>
                </a:ext>
              </a:extLst>
            </p:cNvPr>
            <p:cNvSpPr>
              <a:spLocks/>
            </p:cNvSpPr>
            <p:nvPr/>
          </p:nvSpPr>
          <p:spPr bwMode="auto">
            <a:xfrm>
              <a:off x="3333751" y="2650173"/>
              <a:ext cx="63500" cy="61913"/>
            </a:xfrm>
            <a:custGeom>
              <a:avLst/>
              <a:gdLst>
                <a:gd name="T0" fmla="*/ 41 w 80"/>
                <a:gd name="T1" fmla="*/ 0 h 79"/>
                <a:gd name="T2" fmla="*/ 41 w 80"/>
                <a:gd name="T3" fmla="*/ 0 h 79"/>
                <a:gd name="T4" fmla="*/ 33 w 80"/>
                <a:gd name="T5" fmla="*/ 1 h 79"/>
                <a:gd name="T6" fmla="*/ 25 w 80"/>
                <a:gd name="T7" fmla="*/ 4 h 79"/>
                <a:gd name="T8" fmla="*/ 18 w 80"/>
                <a:gd name="T9" fmla="*/ 7 h 79"/>
                <a:gd name="T10" fmla="*/ 13 w 80"/>
                <a:gd name="T11" fmla="*/ 12 h 79"/>
                <a:gd name="T12" fmla="*/ 7 w 80"/>
                <a:gd name="T13" fmla="*/ 18 h 79"/>
                <a:gd name="T14" fmla="*/ 4 w 80"/>
                <a:gd name="T15" fmla="*/ 24 h 79"/>
                <a:gd name="T16" fmla="*/ 2 w 80"/>
                <a:gd name="T17" fmla="*/ 32 h 79"/>
                <a:gd name="T18" fmla="*/ 0 w 80"/>
                <a:gd name="T19" fmla="*/ 40 h 79"/>
                <a:gd name="T20" fmla="*/ 0 w 80"/>
                <a:gd name="T21" fmla="*/ 40 h 79"/>
                <a:gd name="T22" fmla="*/ 2 w 80"/>
                <a:gd name="T23" fmla="*/ 48 h 79"/>
                <a:gd name="T24" fmla="*/ 4 w 80"/>
                <a:gd name="T25" fmla="*/ 55 h 79"/>
                <a:gd name="T26" fmla="*/ 7 w 80"/>
                <a:gd name="T27" fmla="*/ 62 h 79"/>
                <a:gd name="T28" fmla="*/ 13 w 80"/>
                <a:gd name="T29" fmla="*/ 69 h 79"/>
                <a:gd name="T30" fmla="*/ 18 w 80"/>
                <a:gd name="T31" fmla="*/ 73 h 79"/>
                <a:gd name="T32" fmla="*/ 25 w 80"/>
                <a:gd name="T33" fmla="*/ 77 h 79"/>
                <a:gd name="T34" fmla="*/ 33 w 80"/>
                <a:gd name="T35" fmla="*/ 79 h 79"/>
                <a:gd name="T36" fmla="*/ 41 w 80"/>
                <a:gd name="T37" fmla="*/ 79 h 79"/>
                <a:gd name="T38" fmla="*/ 41 w 80"/>
                <a:gd name="T39" fmla="*/ 79 h 79"/>
                <a:gd name="T40" fmla="*/ 49 w 80"/>
                <a:gd name="T41" fmla="*/ 79 h 79"/>
                <a:gd name="T42" fmla="*/ 56 w 80"/>
                <a:gd name="T43" fmla="*/ 77 h 79"/>
                <a:gd name="T44" fmla="*/ 62 w 80"/>
                <a:gd name="T45" fmla="*/ 73 h 79"/>
                <a:gd name="T46" fmla="*/ 69 w 80"/>
                <a:gd name="T47" fmla="*/ 69 h 79"/>
                <a:gd name="T48" fmla="*/ 73 w 80"/>
                <a:gd name="T49" fmla="*/ 62 h 79"/>
                <a:gd name="T50" fmla="*/ 77 w 80"/>
                <a:gd name="T51" fmla="*/ 55 h 79"/>
                <a:gd name="T52" fmla="*/ 80 w 80"/>
                <a:gd name="T53" fmla="*/ 48 h 79"/>
                <a:gd name="T54" fmla="*/ 80 w 80"/>
                <a:gd name="T55" fmla="*/ 40 h 79"/>
                <a:gd name="T56" fmla="*/ 80 w 80"/>
                <a:gd name="T57" fmla="*/ 40 h 79"/>
                <a:gd name="T58" fmla="*/ 80 w 80"/>
                <a:gd name="T59" fmla="*/ 32 h 79"/>
                <a:gd name="T60" fmla="*/ 77 w 80"/>
                <a:gd name="T61" fmla="*/ 24 h 79"/>
                <a:gd name="T62" fmla="*/ 73 w 80"/>
                <a:gd name="T63" fmla="*/ 18 h 79"/>
                <a:gd name="T64" fmla="*/ 69 w 80"/>
                <a:gd name="T65" fmla="*/ 12 h 79"/>
                <a:gd name="T66" fmla="*/ 62 w 80"/>
                <a:gd name="T67" fmla="*/ 7 h 79"/>
                <a:gd name="T68" fmla="*/ 56 w 80"/>
                <a:gd name="T69" fmla="*/ 4 h 79"/>
                <a:gd name="T70" fmla="*/ 49 w 80"/>
                <a:gd name="T71" fmla="*/ 1 h 79"/>
                <a:gd name="T72" fmla="*/ 41 w 80"/>
                <a:gd name="T73" fmla="*/ 0 h 79"/>
                <a:gd name="T74" fmla="*/ 41 w 80"/>
                <a:gd name="T7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79">
                  <a:moveTo>
                    <a:pt x="41" y="0"/>
                  </a:moveTo>
                  <a:lnTo>
                    <a:pt x="41" y="0"/>
                  </a:lnTo>
                  <a:lnTo>
                    <a:pt x="33" y="1"/>
                  </a:lnTo>
                  <a:lnTo>
                    <a:pt x="25" y="4"/>
                  </a:lnTo>
                  <a:lnTo>
                    <a:pt x="18" y="7"/>
                  </a:lnTo>
                  <a:lnTo>
                    <a:pt x="13" y="12"/>
                  </a:lnTo>
                  <a:lnTo>
                    <a:pt x="7" y="18"/>
                  </a:lnTo>
                  <a:lnTo>
                    <a:pt x="4" y="24"/>
                  </a:lnTo>
                  <a:lnTo>
                    <a:pt x="2" y="32"/>
                  </a:lnTo>
                  <a:lnTo>
                    <a:pt x="0" y="40"/>
                  </a:lnTo>
                  <a:lnTo>
                    <a:pt x="0" y="40"/>
                  </a:lnTo>
                  <a:lnTo>
                    <a:pt x="2" y="48"/>
                  </a:lnTo>
                  <a:lnTo>
                    <a:pt x="4" y="55"/>
                  </a:lnTo>
                  <a:lnTo>
                    <a:pt x="7" y="62"/>
                  </a:lnTo>
                  <a:lnTo>
                    <a:pt x="13" y="69"/>
                  </a:lnTo>
                  <a:lnTo>
                    <a:pt x="18" y="73"/>
                  </a:lnTo>
                  <a:lnTo>
                    <a:pt x="25" y="77"/>
                  </a:lnTo>
                  <a:lnTo>
                    <a:pt x="33" y="79"/>
                  </a:lnTo>
                  <a:lnTo>
                    <a:pt x="41" y="79"/>
                  </a:lnTo>
                  <a:lnTo>
                    <a:pt x="41" y="79"/>
                  </a:lnTo>
                  <a:lnTo>
                    <a:pt x="49" y="79"/>
                  </a:lnTo>
                  <a:lnTo>
                    <a:pt x="56" y="77"/>
                  </a:lnTo>
                  <a:lnTo>
                    <a:pt x="62" y="73"/>
                  </a:lnTo>
                  <a:lnTo>
                    <a:pt x="69" y="69"/>
                  </a:lnTo>
                  <a:lnTo>
                    <a:pt x="73" y="62"/>
                  </a:lnTo>
                  <a:lnTo>
                    <a:pt x="77" y="55"/>
                  </a:lnTo>
                  <a:lnTo>
                    <a:pt x="80" y="48"/>
                  </a:lnTo>
                  <a:lnTo>
                    <a:pt x="80" y="40"/>
                  </a:lnTo>
                  <a:lnTo>
                    <a:pt x="80" y="40"/>
                  </a:lnTo>
                  <a:lnTo>
                    <a:pt x="80" y="32"/>
                  </a:lnTo>
                  <a:lnTo>
                    <a:pt x="77" y="24"/>
                  </a:lnTo>
                  <a:lnTo>
                    <a:pt x="73" y="18"/>
                  </a:lnTo>
                  <a:lnTo>
                    <a:pt x="69" y="12"/>
                  </a:lnTo>
                  <a:lnTo>
                    <a:pt x="62" y="7"/>
                  </a:lnTo>
                  <a:lnTo>
                    <a:pt x="56" y="4"/>
                  </a:lnTo>
                  <a:lnTo>
                    <a:pt x="49" y="1"/>
                  </a:lnTo>
                  <a:lnTo>
                    <a:pt x="41" y="0"/>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a:endParaRPr>
            </a:p>
          </p:txBody>
        </p:sp>
        <p:sp>
          <p:nvSpPr>
            <p:cNvPr id="53" name="Freeform 137">
              <a:extLst>
                <a:ext uri="{FF2B5EF4-FFF2-40B4-BE49-F238E27FC236}">
                  <a16:creationId xmlns:a16="http://schemas.microsoft.com/office/drawing/2014/main" id="{7D681F80-8B4D-A513-DEBD-925D3086F897}"/>
                </a:ext>
              </a:extLst>
            </p:cNvPr>
            <p:cNvSpPr>
              <a:spLocks/>
            </p:cNvSpPr>
            <p:nvPr/>
          </p:nvSpPr>
          <p:spPr bwMode="auto">
            <a:xfrm>
              <a:off x="3414713" y="2632710"/>
              <a:ext cx="80963" cy="79375"/>
            </a:xfrm>
            <a:custGeom>
              <a:avLst/>
              <a:gdLst>
                <a:gd name="T0" fmla="*/ 51 w 102"/>
                <a:gd name="T1" fmla="*/ 100 h 100"/>
                <a:gd name="T2" fmla="*/ 51 w 102"/>
                <a:gd name="T3" fmla="*/ 100 h 100"/>
                <a:gd name="T4" fmla="*/ 60 w 102"/>
                <a:gd name="T5" fmla="*/ 99 h 100"/>
                <a:gd name="T6" fmla="*/ 69 w 102"/>
                <a:gd name="T7" fmla="*/ 96 h 100"/>
                <a:gd name="T8" fmla="*/ 79 w 102"/>
                <a:gd name="T9" fmla="*/ 92 h 100"/>
                <a:gd name="T10" fmla="*/ 86 w 102"/>
                <a:gd name="T11" fmla="*/ 86 h 100"/>
                <a:gd name="T12" fmla="*/ 92 w 102"/>
                <a:gd name="T13" fmla="*/ 78 h 100"/>
                <a:gd name="T14" fmla="*/ 98 w 102"/>
                <a:gd name="T15" fmla="*/ 69 h 100"/>
                <a:gd name="T16" fmla="*/ 100 w 102"/>
                <a:gd name="T17" fmla="*/ 60 h 100"/>
                <a:gd name="T18" fmla="*/ 102 w 102"/>
                <a:gd name="T19" fmla="*/ 49 h 100"/>
                <a:gd name="T20" fmla="*/ 102 w 102"/>
                <a:gd name="T21" fmla="*/ 49 h 100"/>
                <a:gd name="T22" fmla="*/ 100 w 102"/>
                <a:gd name="T23" fmla="*/ 40 h 100"/>
                <a:gd name="T24" fmla="*/ 98 w 102"/>
                <a:gd name="T25" fmla="*/ 30 h 100"/>
                <a:gd name="T26" fmla="*/ 92 w 102"/>
                <a:gd name="T27" fmla="*/ 21 h 100"/>
                <a:gd name="T28" fmla="*/ 86 w 102"/>
                <a:gd name="T29" fmla="*/ 14 h 100"/>
                <a:gd name="T30" fmla="*/ 79 w 102"/>
                <a:gd name="T31" fmla="*/ 8 h 100"/>
                <a:gd name="T32" fmla="*/ 69 w 102"/>
                <a:gd name="T33" fmla="*/ 4 h 100"/>
                <a:gd name="T34" fmla="*/ 60 w 102"/>
                <a:gd name="T35" fmla="*/ 0 h 100"/>
                <a:gd name="T36" fmla="*/ 51 w 102"/>
                <a:gd name="T37" fmla="*/ 0 h 100"/>
                <a:gd name="T38" fmla="*/ 51 w 102"/>
                <a:gd name="T39" fmla="*/ 0 h 100"/>
                <a:gd name="T40" fmla="*/ 40 w 102"/>
                <a:gd name="T41" fmla="*/ 0 h 100"/>
                <a:gd name="T42" fmla="*/ 30 w 102"/>
                <a:gd name="T43" fmla="*/ 4 h 100"/>
                <a:gd name="T44" fmla="*/ 22 w 102"/>
                <a:gd name="T45" fmla="*/ 8 h 100"/>
                <a:gd name="T46" fmla="*/ 14 w 102"/>
                <a:gd name="T47" fmla="*/ 14 h 100"/>
                <a:gd name="T48" fmla="*/ 8 w 102"/>
                <a:gd name="T49" fmla="*/ 21 h 100"/>
                <a:gd name="T50" fmla="*/ 4 w 102"/>
                <a:gd name="T51" fmla="*/ 30 h 100"/>
                <a:gd name="T52" fmla="*/ 1 w 102"/>
                <a:gd name="T53" fmla="*/ 40 h 100"/>
                <a:gd name="T54" fmla="*/ 0 w 102"/>
                <a:gd name="T55" fmla="*/ 49 h 100"/>
                <a:gd name="T56" fmla="*/ 0 w 102"/>
                <a:gd name="T57" fmla="*/ 49 h 100"/>
                <a:gd name="T58" fmla="*/ 1 w 102"/>
                <a:gd name="T59" fmla="*/ 60 h 100"/>
                <a:gd name="T60" fmla="*/ 4 w 102"/>
                <a:gd name="T61" fmla="*/ 69 h 100"/>
                <a:gd name="T62" fmla="*/ 8 w 102"/>
                <a:gd name="T63" fmla="*/ 78 h 100"/>
                <a:gd name="T64" fmla="*/ 14 w 102"/>
                <a:gd name="T65" fmla="*/ 86 h 100"/>
                <a:gd name="T66" fmla="*/ 22 w 102"/>
                <a:gd name="T67" fmla="*/ 92 h 100"/>
                <a:gd name="T68" fmla="*/ 30 w 102"/>
                <a:gd name="T69" fmla="*/ 96 h 100"/>
                <a:gd name="T70" fmla="*/ 40 w 102"/>
                <a:gd name="T71" fmla="*/ 99 h 100"/>
                <a:gd name="T72" fmla="*/ 51 w 102"/>
                <a:gd name="T73" fmla="*/ 100 h 100"/>
                <a:gd name="T74" fmla="*/ 51 w 102"/>
                <a:gd name="T7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 h="100">
                  <a:moveTo>
                    <a:pt x="51" y="100"/>
                  </a:moveTo>
                  <a:lnTo>
                    <a:pt x="51" y="100"/>
                  </a:lnTo>
                  <a:lnTo>
                    <a:pt x="60" y="99"/>
                  </a:lnTo>
                  <a:lnTo>
                    <a:pt x="69" y="96"/>
                  </a:lnTo>
                  <a:lnTo>
                    <a:pt x="79" y="92"/>
                  </a:lnTo>
                  <a:lnTo>
                    <a:pt x="86" y="86"/>
                  </a:lnTo>
                  <a:lnTo>
                    <a:pt x="92" y="78"/>
                  </a:lnTo>
                  <a:lnTo>
                    <a:pt x="98" y="69"/>
                  </a:lnTo>
                  <a:lnTo>
                    <a:pt x="100" y="60"/>
                  </a:lnTo>
                  <a:lnTo>
                    <a:pt x="102" y="49"/>
                  </a:lnTo>
                  <a:lnTo>
                    <a:pt x="102" y="49"/>
                  </a:lnTo>
                  <a:lnTo>
                    <a:pt x="100" y="40"/>
                  </a:lnTo>
                  <a:lnTo>
                    <a:pt x="98" y="30"/>
                  </a:lnTo>
                  <a:lnTo>
                    <a:pt x="92" y="21"/>
                  </a:lnTo>
                  <a:lnTo>
                    <a:pt x="86" y="14"/>
                  </a:lnTo>
                  <a:lnTo>
                    <a:pt x="79" y="8"/>
                  </a:lnTo>
                  <a:lnTo>
                    <a:pt x="69" y="4"/>
                  </a:lnTo>
                  <a:lnTo>
                    <a:pt x="60" y="0"/>
                  </a:lnTo>
                  <a:lnTo>
                    <a:pt x="51" y="0"/>
                  </a:lnTo>
                  <a:lnTo>
                    <a:pt x="51" y="0"/>
                  </a:lnTo>
                  <a:lnTo>
                    <a:pt x="40" y="0"/>
                  </a:lnTo>
                  <a:lnTo>
                    <a:pt x="30" y="4"/>
                  </a:lnTo>
                  <a:lnTo>
                    <a:pt x="22" y="8"/>
                  </a:lnTo>
                  <a:lnTo>
                    <a:pt x="14" y="14"/>
                  </a:lnTo>
                  <a:lnTo>
                    <a:pt x="8" y="21"/>
                  </a:lnTo>
                  <a:lnTo>
                    <a:pt x="4" y="30"/>
                  </a:lnTo>
                  <a:lnTo>
                    <a:pt x="1" y="40"/>
                  </a:lnTo>
                  <a:lnTo>
                    <a:pt x="0" y="49"/>
                  </a:lnTo>
                  <a:lnTo>
                    <a:pt x="0" y="49"/>
                  </a:lnTo>
                  <a:lnTo>
                    <a:pt x="1" y="60"/>
                  </a:lnTo>
                  <a:lnTo>
                    <a:pt x="4" y="69"/>
                  </a:lnTo>
                  <a:lnTo>
                    <a:pt x="8" y="78"/>
                  </a:lnTo>
                  <a:lnTo>
                    <a:pt x="14" y="86"/>
                  </a:lnTo>
                  <a:lnTo>
                    <a:pt x="22" y="92"/>
                  </a:lnTo>
                  <a:lnTo>
                    <a:pt x="30" y="96"/>
                  </a:lnTo>
                  <a:lnTo>
                    <a:pt x="40" y="99"/>
                  </a:lnTo>
                  <a:lnTo>
                    <a:pt x="51" y="100"/>
                  </a:lnTo>
                  <a:lnTo>
                    <a:pt x="51"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a:endParaRPr>
            </a:p>
          </p:txBody>
        </p:sp>
      </p:grpSp>
      <p:grpSp>
        <p:nvGrpSpPr>
          <p:cNvPr id="54" name="Group 53">
            <a:extLst>
              <a:ext uri="{FF2B5EF4-FFF2-40B4-BE49-F238E27FC236}">
                <a16:creationId xmlns:a16="http://schemas.microsoft.com/office/drawing/2014/main" id="{A26B4C40-2B52-C9F4-5341-139575C77263}"/>
              </a:ext>
              <a:ext uri="{C183D7F6-B498-43B3-948B-1728B52AA6E4}">
                <adec:decorative xmlns:adec="http://schemas.microsoft.com/office/drawing/2017/decorative" val="1"/>
              </a:ext>
            </a:extLst>
          </p:cNvPr>
          <p:cNvGrpSpPr>
            <a:grpSpLocks noChangeAspect="1"/>
          </p:cNvGrpSpPr>
          <p:nvPr/>
        </p:nvGrpSpPr>
        <p:grpSpPr>
          <a:xfrm>
            <a:off x="794538" y="1250775"/>
            <a:ext cx="815317" cy="815317"/>
            <a:chOff x="9356726" y="5013960"/>
            <a:chExt cx="522288" cy="522288"/>
          </a:xfrm>
          <a:solidFill>
            <a:srgbClr val="294A83"/>
          </a:solidFill>
        </p:grpSpPr>
        <p:sp>
          <p:nvSpPr>
            <p:cNvPr id="55" name="Freeform 87">
              <a:extLst>
                <a:ext uri="{FF2B5EF4-FFF2-40B4-BE49-F238E27FC236}">
                  <a16:creationId xmlns:a16="http://schemas.microsoft.com/office/drawing/2014/main" id="{29CC1674-2F5E-D618-2838-EF45C7FDB099}"/>
                </a:ext>
              </a:extLst>
            </p:cNvPr>
            <p:cNvSpPr>
              <a:spLocks noEditPoints="1"/>
            </p:cNvSpPr>
            <p:nvPr/>
          </p:nvSpPr>
          <p:spPr bwMode="auto">
            <a:xfrm>
              <a:off x="9356726" y="5013960"/>
              <a:ext cx="522288" cy="522288"/>
            </a:xfrm>
            <a:custGeom>
              <a:avLst/>
              <a:gdLst>
                <a:gd name="T0" fmla="*/ 311 w 657"/>
                <a:gd name="T1" fmla="*/ 657 h 658"/>
                <a:gd name="T2" fmla="*/ 262 w 657"/>
                <a:gd name="T3" fmla="*/ 651 h 658"/>
                <a:gd name="T4" fmla="*/ 200 w 657"/>
                <a:gd name="T5" fmla="*/ 631 h 658"/>
                <a:gd name="T6" fmla="*/ 119 w 657"/>
                <a:gd name="T7" fmla="*/ 583 h 658"/>
                <a:gd name="T8" fmla="*/ 56 w 657"/>
                <a:gd name="T9" fmla="*/ 513 h 658"/>
                <a:gd name="T10" fmla="*/ 14 w 657"/>
                <a:gd name="T11" fmla="*/ 427 h 658"/>
                <a:gd name="T12" fmla="*/ 4 w 657"/>
                <a:gd name="T13" fmla="*/ 379 h 658"/>
                <a:gd name="T14" fmla="*/ 0 w 657"/>
                <a:gd name="T15" fmla="*/ 329 h 658"/>
                <a:gd name="T16" fmla="*/ 1 w 657"/>
                <a:gd name="T17" fmla="*/ 295 h 658"/>
                <a:gd name="T18" fmla="*/ 10 w 657"/>
                <a:gd name="T19" fmla="*/ 247 h 658"/>
                <a:gd name="T20" fmla="*/ 39 w 657"/>
                <a:gd name="T21" fmla="*/ 172 h 658"/>
                <a:gd name="T22" fmla="*/ 96 w 657"/>
                <a:gd name="T23" fmla="*/ 96 h 658"/>
                <a:gd name="T24" fmla="*/ 172 w 657"/>
                <a:gd name="T25" fmla="*/ 40 h 658"/>
                <a:gd name="T26" fmla="*/ 247 w 657"/>
                <a:gd name="T27" fmla="*/ 10 h 658"/>
                <a:gd name="T28" fmla="*/ 295 w 657"/>
                <a:gd name="T29" fmla="*/ 1 h 658"/>
                <a:gd name="T30" fmla="*/ 329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5 h 658"/>
                <a:gd name="T48" fmla="*/ 650 w 657"/>
                <a:gd name="T49" fmla="*/ 395 h 658"/>
                <a:gd name="T50" fmla="*/ 631 w 657"/>
                <a:gd name="T51" fmla="*/ 457 h 658"/>
                <a:gd name="T52" fmla="*/ 582 w 657"/>
                <a:gd name="T53" fmla="*/ 539 h 658"/>
                <a:gd name="T54" fmla="*/ 512 w 657"/>
                <a:gd name="T55" fmla="*/ 602 h 658"/>
                <a:gd name="T56" fmla="*/ 426 w 657"/>
                <a:gd name="T57" fmla="*/ 643 h 658"/>
                <a:gd name="T58" fmla="*/ 379 w 657"/>
                <a:gd name="T59" fmla="*/ 654 h 658"/>
                <a:gd name="T60" fmla="*/ 329 w 657"/>
                <a:gd name="T61" fmla="*/ 658 h 658"/>
                <a:gd name="T62" fmla="*/ 329 w 657"/>
                <a:gd name="T63" fmla="*/ 37 h 658"/>
                <a:gd name="T64" fmla="*/ 241 w 657"/>
                <a:gd name="T65" fmla="*/ 51 h 658"/>
                <a:gd name="T66" fmla="*/ 166 w 657"/>
                <a:gd name="T67" fmla="*/ 87 h 658"/>
                <a:gd name="T68" fmla="*/ 103 w 657"/>
                <a:gd name="T69" fmla="*/ 143 h 658"/>
                <a:gd name="T70" fmla="*/ 60 w 657"/>
                <a:gd name="T71" fmla="*/ 216 h 658"/>
                <a:gd name="T72" fmla="*/ 39 w 657"/>
                <a:gd name="T73" fmla="*/ 299 h 658"/>
                <a:gd name="T74" fmla="*/ 39 w 657"/>
                <a:gd name="T75" fmla="*/ 358 h 658"/>
                <a:gd name="T76" fmla="*/ 60 w 657"/>
                <a:gd name="T77" fmla="*/ 442 h 658"/>
                <a:gd name="T78" fmla="*/ 103 w 657"/>
                <a:gd name="T79" fmla="*/ 514 h 658"/>
                <a:gd name="T80" fmla="*/ 166 w 657"/>
                <a:gd name="T81" fmla="*/ 571 h 658"/>
                <a:gd name="T82" fmla="*/ 241 w 657"/>
                <a:gd name="T83" fmla="*/ 607 h 658"/>
                <a:gd name="T84" fmla="*/ 329 w 657"/>
                <a:gd name="T85" fmla="*/ 621 h 658"/>
                <a:gd name="T86" fmla="*/ 387 w 657"/>
                <a:gd name="T87" fmla="*/ 614 h 658"/>
                <a:gd name="T88" fmla="*/ 467 w 657"/>
                <a:gd name="T89" fmla="*/ 584 h 658"/>
                <a:gd name="T90" fmla="*/ 534 w 657"/>
                <a:gd name="T91" fmla="*/ 534 h 658"/>
                <a:gd name="T92" fmla="*/ 584 w 657"/>
                <a:gd name="T93" fmla="*/ 467 h 658"/>
                <a:gd name="T94" fmla="*/ 614 w 657"/>
                <a:gd name="T95" fmla="*/ 388 h 658"/>
                <a:gd name="T96" fmla="*/ 619 w 657"/>
                <a:gd name="T97" fmla="*/ 329 h 658"/>
                <a:gd name="T98" fmla="*/ 607 w 657"/>
                <a:gd name="T99" fmla="*/ 243 h 658"/>
                <a:gd name="T100" fmla="*/ 569 w 657"/>
                <a:gd name="T101" fmla="*/ 166 h 658"/>
                <a:gd name="T102" fmla="*/ 513 w 657"/>
                <a:gd name="T103" fmla="*/ 104 h 658"/>
                <a:gd name="T104" fmla="*/ 442 w 657"/>
                <a:gd name="T105" fmla="*/ 60 h 658"/>
                <a:gd name="T106" fmla="*/ 358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9" y="658"/>
                  </a:moveTo>
                  <a:lnTo>
                    <a:pt x="329" y="658"/>
                  </a:lnTo>
                  <a:lnTo>
                    <a:pt x="311" y="657"/>
                  </a:lnTo>
                  <a:lnTo>
                    <a:pt x="295" y="655"/>
                  </a:lnTo>
                  <a:lnTo>
                    <a:pt x="278" y="654"/>
                  </a:lnTo>
                  <a:lnTo>
                    <a:pt x="262" y="651"/>
                  </a:lnTo>
                  <a:lnTo>
                    <a:pt x="247" y="647"/>
                  </a:lnTo>
                  <a:lnTo>
                    <a:pt x="231" y="643"/>
                  </a:lnTo>
                  <a:lnTo>
                    <a:pt x="200" y="631"/>
                  </a:lnTo>
                  <a:lnTo>
                    <a:pt x="172" y="618"/>
                  </a:lnTo>
                  <a:lnTo>
                    <a:pt x="145" y="602"/>
                  </a:lnTo>
                  <a:lnTo>
                    <a:pt x="119" y="583"/>
                  </a:lnTo>
                  <a:lnTo>
                    <a:pt x="96" y="561"/>
                  </a:lnTo>
                  <a:lnTo>
                    <a:pt x="75" y="539"/>
                  </a:lnTo>
                  <a:lnTo>
                    <a:pt x="56" y="513"/>
                  </a:lnTo>
                  <a:lnTo>
                    <a:pt x="39" y="485"/>
                  </a:lnTo>
                  <a:lnTo>
                    <a:pt x="25" y="457"/>
                  </a:lnTo>
                  <a:lnTo>
                    <a:pt x="14" y="427"/>
                  </a:lnTo>
                  <a:lnTo>
                    <a:pt x="10" y="411"/>
                  </a:lnTo>
                  <a:lnTo>
                    <a:pt x="6" y="395"/>
                  </a:lnTo>
                  <a:lnTo>
                    <a:pt x="4" y="379"/>
                  </a:lnTo>
                  <a:lnTo>
                    <a:pt x="1" y="362"/>
                  </a:lnTo>
                  <a:lnTo>
                    <a:pt x="0" y="345"/>
                  </a:lnTo>
                  <a:lnTo>
                    <a:pt x="0" y="329"/>
                  </a:lnTo>
                  <a:lnTo>
                    <a:pt x="0" y="329"/>
                  </a:lnTo>
                  <a:lnTo>
                    <a:pt x="0" y="311"/>
                  </a:lnTo>
                  <a:lnTo>
                    <a:pt x="1" y="295"/>
                  </a:lnTo>
                  <a:lnTo>
                    <a:pt x="4" y="279"/>
                  </a:lnTo>
                  <a:lnTo>
                    <a:pt x="6" y="263"/>
                  </a:lnTo>
                  <a:lnTo>
                    <a:pt x="10" y="247"/>
                  </a:lnTo>
                  <a:lnTo>
                    <a:pt x="14" y="231"/>
                  </a:lnTo>
                  <a:lnTo>
                    <a:pt x="25" y="201"/>
                  </a:lnTo>
                  <a:lnTo>
                    <a:pt x="39" y="172"/>
                  </a:lnTo>
                  <a:lnTo>
                    <a:pt x="56" y="145"/>
                  </a:lnTo>
                  <a:lnTo>
                    <a:pt x="75" y="119"/>
                  </a:lnTo>
                  <a:lnTo>
                    <a:pt x="96" y="96"/>
                  </a:lnTo>
                  <a:lnTo>
                    <a:pt x="119" y="75"/>
                  </a:lnTo>
                  <a:lnTo>
                    <a:pt x="145" y="56"/>
                  </a:lnTo>
                  <a:lnTo>
                    <a:pt x="172" y="40"/>
                  </a:lnTo>
                  <a:lnTo>
                    <a:pt x="200" y="25"/>
                  </a:lnTo>
                  <a:lnTo>
                    <a:pt x="231" y="14"/>
                  </a:lnTo>
                  <a:lnTo>
                    <a:pt x="247" y="10"/>
                  </a:lnTo>
                  <a:lnTo>
                    <a:pt x="262" y="6"/>
                  </a:lnTo>
                  <a:lnTo>
                    <a:pt x="278" y="4"/>
                  </a:lnTo>
                  <a:lnTo>
                    <a:pt x="295" y="1"/>
                  </a:lnTo>
                  <a:lnTo>
                    <a:pt x="311" y="0"/>
                  </a:lnTo>
                  <a:lnTo>
                    <a:pt x="329" y="0"/>
                  </a:lnTo>
                  <a:lnTo>
                    <a:pt x="329" y="0"/>
                  </a:lnTo>
                  <a:lnTo>
                    <a:pt x="345" y="0"/>
                  </a:lnTo>
                  <a:lnTo>
                    <a:pt x="362" y="1"/>
                  </a:lnTo>
                  <a:lnTo>
                    <a:pt x="379" y="4"/>
                  </a:lnTo>
                  <a:lnTo>
                    <a:pt x="395" y="6"/>
                  </a:lnTo>
                  <a:lnTo>
                    <a:pt x="411" y="10"/>
                  </a:lnTo>
                  <a:lnTo>
                    <a:pt x="426" y="14"/>
                  </a:lnTo>
                  <a:lnTo>
                    <a:pt x="457" y="25"/>
                  </a:lnTo>
                  <a:lnTo>
                    <a:pt x="485" y="40"/>
                  </a:lnTo>
                  <a:lnTo>
                    <a:pt x="512" y="56"/>
                  </a:lnTo>
                  <a:lnTo>
                    <a:pt x="537" y="75"/>
                  </a:lnTo>
                  <a:lnTo>
                    <a:pt x="561" y="96"/>
                  </a:lnTo>
                  <a:lnTo>
                    <a:pt x="582" y="119"/>
                  </a:lnTo>
                  <a:lnTo>
                    <a:pt x="602" y="145"/>
                  </a:lnTo>
                  <a:lnTo>
                    <a:pt x="618" y="172"/>
                  </a:lnTo>
                  <a:lnTo>
                    <a:pt x="631" y="201"/>
                  </a:lnTo>
                  <a:lnTo>
                    <a:pt x="642" y="231"/>
                  </a:lnTo>
                  <a:lnTo>
                    <a:pt x="647" y="247"/>
                  </a:lnTo>
                  <a:lnTo>
                    <a:pt x="650" y="263"/>
                  </a:lnTo>
                  <a:lnTo>
                    <a:pt x="654" y="279"/>
                  </a:lnTo>
                  <a:lnTo>
                    <a:pt x="655" y="295"/>
                  </a:lnTo>
                  <a:lnTo>
                    <a:pt x="657" y="311"/>
                  </a:lnTo>
                  <a:lnTo>
                    <a:pt x="657" y="329"/>
                  </a:lnTo>
                  <a:lnTo>
                    <a:pt x="657" y="329"/>
                  </a:lnTo>
                  <a:lnTo>
                    <a:pt x="657" y="345"/>
                  </a:lnTo>
                  <a:lnTo>
                    <a:pt x="655" y="362"/>
                  </a:lnTo>
                  <a:lnTo>
                    <a:pt x="654" y="379"/>
                  </a:lnTo>
                  <a:lnTo>
                    <a:pt x="650" y="395"/>
                  </a:lnTo>
                  <a:lnTo>
                    <a:pt x="647" y="411"/>
                  </a:lnTo>
                  <a:lnTo>
                    <a:pt x="642" y="427"/>
                  </a:lnTo>
                  <a:lnTo>
                    <a:pt x="631" y="457"/>
                  </a:lnTo>
                  <a:lnTo>
                    <a:pt x="618" y="485"/>
                  </a:lnTo>
                  <a:lnTo>
                    <a:pt x="602" y="513"/>
                  </a:lnTo>
                  <a:lnTo>
                    <a:pt x="582" y="539"/>
                  </a:lnTo>
                  <a:lnTo>
                    <a:pt x="561" y="561"/>
                  </a:lnTo>
                  <a:lnTo>
                    <a:pt x="537" y="583"/>
                  </a:lnTo>
                  <a:lnTo>
                    <a:pt x="512" y="602"/>
                  </a:lnTo>
                  <a:lnTo>
                    <a:pt x="485" y="618"/>
                  </a:lnTo>
                  <a:lnTo>
                    <a:pt x="457" y="631"/>
                  </a:lnTo>
                  <a:lnTo>
                    <a:pt x="426" y="643"/>
                  </a:lnTo>
                  <a:lnTo>
                    <a:pt x="411" y="647"/>
                  </a:lnTo>
                  <a:lnTo>
                    <a:pt x="395" y="651"/>
                  </a:lnTo>
                  <a:lnTo>
                    <a:pt x="379" y="654"/>
                  </a:lnTo>
                  <a:lnTo>
                    <a:pt x="362" y="655"/>
                  </a:lnTo>
                  <a:lnTo>
                    <a:pt x="345" y="657"/>
                  </a:lnTo>
                  <a:lnTo>
                    <a:pt x="329" y="658"/>
                  </a:lnTo>
                  <a:lnTo>
                    <a:pt x="329" y="658"/>
                  </a:lnTo>
                  <a:close/>
                  <a:moveTo>
                    <a:pt x="329" y="37"/>
                  </a:moveTo>
                  <a:lnTo>
                    <a:pt x="329" y="37"/>
                  </a:lnTo>
                  <a:lnTo>
                    <a:pt x="299" y="39"/>
                  </a:lnTo>
                  <a:lnTo>
                    <a:pt x="270" y="44"/>
                  </a:lnTo>
                  <a:lnTo>
                    <a:pt x="241" y="51"/>
                  </a:lnTo>
                  <a:lnTo>
                    <a:pt x="215" y="60"/>
                  </a:lnTo>
                  <a:lnTo>
                    <a:pt x="189" y="72"/>
                  </a:lnTo>
                  <a:lnTo>
                    <a:pt x="166" y="87"/>
                  </a:lnTo>
                  <a:lnTo>
                    <a:pt x="143" y="104"/>
                  </a:lnTo>
                  <a:lnTo>
                    <a:pt x="122" y="123"/>
                  </a:lnTo>
                  <a:lnTo>
                    <a:pt x="103" y="143"/>
                  </a:lnTo>
                  <a:lnTo>
                    <a:pt x="87" y="166"/>
                  </a:lnTo>
                  <a:lnTo>
                    <a:pt x="72" y="190"/>
                  </a:lnTo>
                  <a:lnTo>
                    <a:pt x="60" y="216"/>
                  </a:lnTo>
                  <a:lnTo>
                    <a:pt x="51" y="243"/>
                  </a:lnTo>
                  <a:lnTo>
                    <a:pt x="43" y="270"/>
                  </a:lnTo>
                  <a:lnTo>
                    <a:pt x="39" y="299"/>
                  </a:lnTo>
                  <a:lnTo>
                    <a:pt x="37" y="329"/>
                  </a:lnTo>
                  <a:lnTo>
                    <a:pt x="37" y="329"/>
                  </a:lnTo>
                  <a:lnTo>
                    <a:pt x="39" y="358"/>
                  </a:lnTo>
                  <a:lnTo>
                    <a:pt x="43" y="388"/>
                  </a:lnTo>
                  <a:lnTo>
                    <a:pt x="51" y="415"/>
                  </a:lnTo>
                  <a:lnTo>
                    <a:pt x="60" y="442"/>
                  </a:lnTo>
                  <a:lnTo>
                    <a:pt x="72" y="467"/>
                  </a:lnTo>
                  <a:lnTo>
                    <a:pt x="87" y="491"/>
                  </a:lnTo>
                  <a:lnTo>
                    <a:pt x="103" y="514"/>
                  </a:lnTo>
                  <a:lnTo>
                    <a:pt x="122" y="534"/>
                  </a:lnTo>
                  <a:lnTo>
                    <a:pt x="143" y="553"/>
                  </a:lnTo>
                  <a:lnTo>
                    <a:pt x="166" y="571"/>
                  </a:lnTo>
                  <a:lnTo>
                    <a:pt x="189" y="584"/>
                  </a:lnTo>
                  <a:lnTo>
                    <a:pt x="215" y="598"/>
                  </a:lnTo>
                  <a:lnTo>
                    <a:pt x="241" y="607"/>
                  </a:lnTo>
                  <a:lnTo>
                    <a:pt x="270" y="614"/>
                  </a:lnTo>
                  <a:lnTo>
                    <a:pt x="299" y="619"/>
                  </a:lnTo>
                  <a:lnTo>
                    <a:pt x="329" y="621"/>
                  </a:lnTo>
                  <a:lnTo>
                    <a:pt x="329" y="621"/>
                  </a:lnTo>
                  <a:lnTo>
                    <a:pt x="358" y="619"/>
                  </a:lnTo>
                  <a:lnTo>
                    <a:pt x="387" y="614"/>
                  </a:lnTo>
                  <a:lnTo>
                    <a:pt x="415" y="607"/>
                  </a:lnTo>
                  <a:lnTo>
                    <a:pt x="442" y="598"/>
                  </a:lnTo>
                  <a:lnTo>
                    <a:pt x="467" y="584"/>
                  </a:lnTo>
                  <a:lnTo>
                    <a:pt x="491" y="571"/>
                  </a:lnTo>
                  <a:lnTo>
                    <a:pt x="513" y="553"/>
                  </a:lnTo>
                  <a:lnTo>
                    <a:pt x="534" y="534"/>
                  </a:lnTo>
                  <a:lnTo>
                    <a:pt x="553" y="514"/>
                  </a:lnTo>
                  <a:lnTo>
                    <a:pt x="569" y="491"/>
                  </a:lnTo>
                  <a:lnTo>
                    <a:pt x="584" y="467"/>
                  </a:lnTo>
                  <a:lnTo>
                    <a:pt x="596" y="442"/>
                  </a:lnTo>
                  <a:lnTo>
                    <a:pt x="607" y="415"/>
                  </a:lnTo>
                  <a:lnTo>
                    <a:pt x="614" y="388"/>
                  </a:lnTo>
                  <a:lnTo>
                    <a:pt x="618" y="358"/>
                  </a:lnTo>
                  <a:lnTo>
                    <a:pt x="619" y="329"/>
                  </a:lnTo>
                  <a:lnTo>
                    <a:pt x="619" y="329"/>
                  </a:lnTo>
                  <a:lnTo>
                    <a:pt x="618" y="299"/>
                  </a:lnTo>
                  <a:lnTo>
                    <a:pt x="614" y="270"/>
                  </a:lnTo>
                  <a:lnTo>
                    <a:pt x="607" y="243"/>
                  </a:lnTo>
                  <a:lnTo>
                    <a:pt x="596" y="216"/>
                  </a:lnTo>
                  <a:lnTo>
                    <a:pt x="584" y="190"/>
                  </a:lnTo>
                  <a:lnTo>
                    <a:pt x="569" y="166"/>
                  </a:lnTo>
                  <a:lnTo>
                    <a:pt x="553" y="143"/>
                  </a:lnTo>
                  <a:lnTo>
                    <a:pt x="534" y="123"/>
                  </a:lnTo>
                  <a:lnTo>
                    <a:pt x="513" y="104"/>
                  </a:lnTo>
                  <a:lnTo>
                    <a:pt x="491" y="87"/>
                  </a:lnTo>
                  <a:lnTo>
                    <a:pt x="467" y="72"/>
                  </a:lnTo>
                  <a:lnTo>
                    <a:pt x="442" y="60"/>
                  </a:lnTo>
                  <a:lnTo>
                    <a:pt x="415" y="51"/>
                  </a:lnTo>
                  <a:lnTo>
                    <a:pt x="387" y="44"/>
                  </a:lnTo>
                  <a:lnTo>
                    <a:pt x="358" y="39"/>
                  </a:lnTo>
                  <a:lnTo>
                    <a:pt x="329" y="37"/>
                  </a:lnTo>
                  <a:lnTo>
                    <a:pt x="329"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a:endParaRPr>
            </a:p>
          </p:txBody>
        </p:sp>
        <p:sp>
          <p:nvSpPr>
            <p:cNvPr id="56" name="Freeform 279">
              <a:extLst>
                <a:ext uri="{FF2B5EF4-FFF2-40B4-BE49-F238E27FC236}">
                  <a16:creationId xmlns:a16="http://schemas.microsoft.com/office/drawing/2014/main" id="{82F6F825-8470-4DE8-6216-BCDC75A53062}"/>
                </a:ext>
              </a:extLst>
            </p:cNvPr>
            <p:cNvSpPr>
              <a:spLocks/>
            </p:cNvSpPr>
            <p:nvPr/>
          </p:nvSpPr>
          <p:spPr bwMode="auto">
            <a:xfrm>
              <a:off x="9571038" y="5223510"/>
              <a:ext cx="182563" cy="177800"/>
            </a:xfrm>
            <a:custGeom>
              <a:avLst/>
              <a:gdLst>
                <a:gd name="T0" fmla="*/ 219 w 230"/>
                <a:gd name="T1" fmla="*/ 0 h 225"/>
                <a:gd name="T2" fmla="*/ 178 w 230"/>
                <a:gd name="T3" fmla="*/ 0 h 225"/>
                <a:gd name="T4" fmla="*/ 178 w 230"/>
                <a:gd name="T5" fmla="*/ 117 h 225"/>
                <a:gd name="T6" fmla="*/ 178 w 230"/>
                <a:gd name="T7" fmla="*/ 117 h 225"/>
                <a:gd name="T8" fmla="*/ 176 w 230"/>
                <a:gd name="T9" fmla="*/ 123 h 225"/>
                <a:gd name="T10" fmla="*/ 174 w 230"/>
                <a:gd name="T11" fmla="*/ 125 h 225"/>
                <a:gd name="T12" fmla="*/ 171 w 230"/>
                <a:gd name="T13" fmla="*/ 128 h 225"/>
                <a:gd name="T14" fmla="*/ 167 w 230"/>
                <a:gd name="T15" fmla="*/ 128 h 225"/>
                <a:gd name="T16" fmla="*/ 50 w 230"/>
                <a:gd name="T17" fmla="*/ 128 h 225"/>
                <a:gd name="T18" fmla="*/ 0 w 230"/>
                <a:gd name="T19" fmla="*/ 171 h 225"/>
                <a:gd name="T20" fmla="*/ 107 w 230"/>
                <a:gd name="T21" fmla="*/ 171 h 225"/>
                <a:gd name="T22" fmla="*/ 179 w 230"/>
                <a:gd name="T23" fmla="*/ 223 h 225"/>
                <a:gd name="T24" fmla="*/ 179 w 230"/>
                <a:gd name="T25" fmla="*/ 223 h 225"/>
                <a:gd name="T26" fmla="*/ 183 w 230"/>
                <a:gd name="T27" fmla="*/ 225 h 225"/>
                <a:gd name="T28" fmla="*/ 183 w 230"/>
                <a:gd name="T29" fmla="*/ 225 h 225"/>
                <a:gd name="T30" fmla="*/ 184 w 230"/>
                <a:gd name="T31" fmla="*/ 225 h 225"/>
                <a:gd name="T32" fmla="*/ 184 w 230"/>
                <a:gd name="T33" fmla="*/ 225 h 225"/>
                <a:gd name="T34" fmla="*/ 187 w 230"/>
                <a:gd name="T35" fmla="*/ 222 h 225"/>
                <a:gd name="T36" fmla="*/ 187 w 230"/>
                <a:gd name="T37" fmla="*/ 219 h 225"/>
                <a:gd name="T38" fmla="*/ 187 w 230"/>
                <a:gd name="T39" fmla="*/ 171 h 225"/>
                <a:gd name="T40" fmla="*/ 219 w 230"/>
                <a:gd name="T41" fmla="*/ 171 h 225"/>
                <a:gd name="T42" fmla="*/ 219 w 230"/>
                <a:gd name="T43" fmla="*/ 171 h 225"/>
                <a:gd name="T44" fmla="*/ 223 w 230"/>
                <a:gd name="T45" fmla="*/ 171 h 225"/>
                <a:gd name="T46" fmla="*/ 227 w 230"/>
                <a:gd name="T47" fmla="*/ 168 h 225"/>
                <a:gd name="T48" fmla="*/ 230 w 230"/>
                <a:gd name="T49" fmla="*/ 164 h 225"/>
                <a:gd name="T50" fmla="*/ 230 w 230"/>
                <a:gd name="T51" fmla="*/ 160 h 225"/>
                <a:gd name="T52" fmla="*/ 230 w 230"/>
                <a:gd name="T53" fmla="*/ 11 h 225"/>
                <a:gd name="T54" fmla="*/ 230 w 230"/>
                <a:gd name="T55" fmla="*/ 11 h 225"/>
                <a:gd name="T56" fmla="*/ 230 w 230"/>
                <a:gd name="T57" fmla="*/ 7 h 225"/>
                <a:gd name="T58" fmla="*/ 227 w 230"/>
                <a:gd name="T59" fmla="*/ 3 h 225"/>
                <a:gd name="T60" fmla="*/ 223 w 230"/>
                <a:gd name="T61" fmla="*/ 2 h 225"/>
                <a:gd name="T62" fmla="*/ 219 w 230"/>
                <a:gd name="T63" fmla="*/ 0 h 225"/>
                <a:gd name="T64" fmla="*/ 219 w 230"/>
                <a:gd name="T6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0" h="225">
                  <a:moveTo>
                    <a:pt x="219" y="0"/>
                  </a:moveTo>
                  <a:lnTo>
                    <a:pt x="178" y="0"/>
                  </a:lnTo>
                  <a:lnTo>
                    <a:pt x="178" y="117"/>
                  </a:lnTo>
                  <a:lnTo>
                    <a:pt x="178" y="117"/>
                  </a:lnTo>
                  <a:lnTo>
                    <a:pt x="176" y="123"/>
                  </a:lnTo>
                  <a:lnTo>
                    <a:pt x="174" y="125"/>
                  </a:lnTo>
                  <a:lnTo>
                    <a:pt x="171" y="128"/>
                  </a:lnTo>
                  <a:lnTo>
                    <a:pt x="167" y="128"/>
                  </a:lnTo>
                  <a:lnTo>
                    <a:pt x="50" y="128"/>
                  </a:lnTo>
                  <a:lnTo>
                    <a:pt x="0" y="171"/>
                  </a:lnTo>
                  <a:lnTo>
                    <a:pt x="107" y="171"/>
                  </a:lnTo>
                  <a:lnTo>
                    <a:pt x="179" y="223"/>
                  </a:lnTo>
                  <a:lnTo>
                    <a:pt x="179" y="223"/>
                  </a:lnTo>
                  <a:lnTo>
                    <a:pt x="183" y="225"/>
                  </a:lnTo>
                  <a:lnTo>
                    <a:pt x="183" y="225"/>
                  </a:lnTo>
                  <a:lnTo>
                    <a:pt x="184" y="225"/>
                  </a:lnTo>
                  <a:lnTo>
                    <a:pt x="184" y="225"/>
                  </a:lnTo>
                  <a:lnTo>
                    <a:pt x="187" y="222"/>
                  </a:lnTo>
                  <a:lnTo>
                    <a:pt x="187" y="219"/>
                  </a:lnTo>
                  <a:lnTo>
                    <a:pt x="187" y="171"/>
                  </a:lnTo>
                  <a:lnTo>
                    <a:pt x="219" y="171"/>
                  </a:lnTo>
                  <a:lnTo>
                    <a:pt x="219" y="171"/>
                  </a:lnTo>
                  <a:lnTo>
                    <a:pt x="223" y="171"/>
                  </a:lnTo>
                  <a:lnTo>
                    <a:pt x="227" y="168"/>
                  </a:lnTo>
                  <a:lnTo>
                    <a:pt x="230" y="164"/>
                  </a:lnTo>
                  <a:lnTo>
                    <a:pt x="230" y="160"/>
                  </a:lnTo>
                  <a:lnTo>
                    <a:pt x="230" y="11"/>
                  </a:lnTo>
                  <a:lnTo>
                    <a:pt x="230" y="11"/>
                  </a:lnTo>
                  <a:lnTo>
                    <a:pt x="230" y="7"/>
                  </a:lnTo>
                  <a:lnTo>
                    <a:pt x="227" y="3"/>
                  </a:lnTo>
                  <a:lnTo>
                    <a:pt x="223" y="2"/>
                  </a:lnTo>
                  <a:lnTo>
                    <a:pt x="219" y="0"/>
                  </a:lnTo>
                  <a:lnTo>
                    <a:pt x="2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a:endParaRPr>
            </a:p>
          </p:txBody>
        </p:sp>
        <p:sp>
          <p:nvSpPr>
            <p:cNvPr id="57" name="Freeform 280">
              <a:extLst>
                <a:ext uri="{FF2B5EF4-FFF2-40B4-BE49-F238E27FC236}">
                  <a16:creationId xmlns:a16="http://schemas.microsoft.com/office/drawing/2014/main" id="{A9C5CE4F-0ED6-CDAF-887D-2902D792117D}"/>
                </a:ext>
              </a:extLst>
            </p:cNvPr>
            <p:cNvSpPr>
              <a:spLocks/>
            </p:cNvSpPr>
            <p:nvPr/>
          </p:nvSpPr>
          <p:spPr bwMode="auto">
            <a:xfrm>
              <a:off x="9483726" y="5160010"/>
              <a:ext cx="211138" cy="212725"/>
            </a:xfrm>
            <a:custGeom>
              <a:avLst/>
              <a:gdLst>
                <a:gd name="T0" fmla="*/ 257 w 268"/>
                <a:gd name="T1" fmla="*/ 192 h 267"/>
                <a:gd name="T2" fmla="*/ 257 w 268"/>
                <a:gd name="T3" fmla="*/ 192 h 267"/>
                <a:gd name="T4" fmla="*/ 261 w 268"/>
                <a:gd name="T5" fmla="*/ 191 h 267"/>
                <a:gd name="T6" fmla="*/ 264 w 268"/>
                <a:gd name="T7" fmla="*/ 189 h 267"/>
                <a:gd name="T8" fmla="*/ 266 w 268"/>
                <a:gd name="T9" fmla="*/ 185 h 267"/>
                <a:gd name="T10" fmla="*/ 268 w 268"/>
                <a:gd name="T11" fmla="*/ 181 h 267"/>
                <a:gd name="T12" fmla="*/ 268 w 268"/>
                <a:gd name="T13" fmla="*/ 10 h 267"/>
                <a:gd name="T14" fmla="*/ 268 w 268"/>
                <a:gd name="T15" fmla="*/ 10 h 267"/>
                <a:gd name="T16" fmla="*/ 266 w 268"/>
                <a:gd name="T17" fmla="*/ 6 h 267"/>
                <a:gd name="T18" fmla="*/ 264 w 268"/>
                <a:gd name="T19" fmla="*/ 2 h 267"/>
                <a:gd name="T20" fmla="*/ 261 w 268"/>
                <a:gd name="T21" fmla="*/ 1 h 267"/>
                <a:gd name="T22" fmla="*/ 257 w 268"/>
                <a:gd name="T23" fmla="*/ 0 h 267"/>
                <a:gd name="T24" fmla="*/ 11 w 268"/>
                <a:gd name="T25" fmla="*/ 0 h 267"/>
                <a:gd name="T26" fmla="*/ 11 w 268"/>
                <a:gd name="T27" fmla="*/ 0 h 267"/>
                <a:gd name="T28" fmla="*/ 7 w 268"/>
                <a:gd name="T29" fmla="*/ 1 h 267"/>
                <a:gd name="T30" fmla="*/ 3 w 268"/>
                <a:gd name="T31" fmla="*/ 2 h 267"/>
                <a:gd name="T32" fmla="*/ 1 w 268"/>
                <a:gd name="T33" fmla="*/ 6 h 267"/>
                <a:gd name="T34" fmla="*/ 0 w 268"/>
                <a:gd name="T35" fmla="*/ 10 h 267"/>
                <a:gd name="T36" fmla="*/ 0 w 268"/>
                <a:gd name="T37" fmla="*/ 181 h 267"/>
                <a:gd name="T38" fmla="*/ 0 w 268"/>
                <a:gd name="T39" fmla="*/ 181 h 267"/>
                <a:gd name="T40" fmla="*/ 1 w 268"/>
                <a:gd name="T41" fmla="*/ 185 h 267"/>
                <a:gd name="T42" fmla="*/ 3 w 268"/>
                <a:gd name="T43" fmla="*/ 189 h 267"/>
                <a:gd name="T44" fmla="*/ 7 w 268"/>
                <a:gd name="T45" fmla="*/ 191 h 267"/>
                <a:gd name="T46" fmla="*/ 11 w 268"/>
                <a:gd name="T47" fmla="*/ 192 h 267"/>
                <a:gd name="T48" fmla="*/ 54 w 268"/>
                <a:gd name="T49" fmla="*/ 192 h 267"/>
                <a:gd name="T50" fmla="*/ 54 w 268"/>
                <a:gd name="T51" fmla="*/ 262 h 267"/>
                <a:gd name="T52" fmla="*/ 54 w 268"/>
                <a:gd name="T53" fmla="*/ 262 h 267"/>
                <a:gd name="T54" fmla="*/ 54 w 268"/>
                <a:gd name="T55" fmla="*/ 264 h 267"/>
                <a:gd name="T56" fmla="*/ 57 w 268"/>
                <a:gd name="T57" fmla="*/ 266 h 267"/>
                <a:gd name="T58" fmla="*/ 57 w 268"/>
                <a:gd name="T59" fmla="*/ 266 h 267"/>
                <a:gd name="T60" fmla="*/ 59 w 268"/>
                <a:gd name="T61" fmla="*/ 267 h 267"/>
                <a:gd name="T62" fmla="*/ 59 w 268"/>
                <a:gd name="T63" fmla="*/ 267 h 267"/>
                <a:gd name="T64" fmla="*/ 62 w 268"/>
                <a:gd name="T65" fmla="*/ 266 h 267"/>
                <a:gd name="T66" fmla="*/ 147 w 268"/>
                <a:gd name="T67" fmla="*/ 192 h 267"/>
                <a:gd name="T68" fmla="*/ 257 w 268"/>
                <a:gd name="T69" fmla="*/ 19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8" h="267">
                  <a:moveTo>
                    <a:pt x="257" y="192"/>
                  </a:moveTo>
                  <a:lnTo>
                    <a:pt x="257" y="192"/>
                  </a:lnTo>
                  <a:lnTo>
                    <a:pt x="261" y="191"/>
                  </a:lnTo>
                  <a:lnTo>
                    <a:pt x="264" y="189"/>
                  </a:lnTo>
                  <a:lnTo>
                    <a:pt x="266" y="185"/>
                  </a:lnTo>
                  <a:lnTo>
                    <a:pt x="268" y="181"/>
                  </a:lnTo>
                  <a:lnTo>
                    <a:pt x="268" y="10"/>
                  </a:lnTo>
                  <a:lnTo>
                    <a:pt x="268" y="10"/>
                  </a:lnTo>
                  <a:lnTo>
                    <a:pt x="266" y="6"/>
                  </a:lnTo>
                  <a:lnTo>
                    <a:pt x="264" y="2"/>
                  </a:lnTo>
                  <a:lnTo>
                    <a:pt x="261" y="1"/>
                  </a:lnTo>
                  <a:lnTo>
                    <a:pt x="257" y="0"/>
                  </a:lnTo>
                  <a:lnTo>
                    <a:pt x="11" y="0"/>
                  </a:lnTo>
                  <a:lnTo>
                    <a:pt x="11" y="0"/>
                  </a:lnTo>
                  <a:lnTo>
                    <a:pt x="7" y="1"/>
                  </a:lnTo>
                  <a:lnTo>
                    <a:pt x="3" y="2"/>
                  </a:lnTo>
                  <a:lnTo>
                    <a:pt x="1" y="6"/>
                  </a:lnTo>
                  <a:lnTo>
                    <a:pt x="0" y="10"/>
                  </a:lnTo>
                  <a:lnTo>
                    <a:pt x="0" y="181"/>
                  </a:lnTo>
                  <a:lnTo>
                    <a:pt x="0" y="181"/>
                  </a:lnTo>
                  <a:lnTo>
                    <a:pt x="1" y="185"/>
                  </a:lnTo>
                  <a:lnTo>
                    <a:pt x="3" y="189"/>
                  </a:lnTo>
                  <a:lnTo>
                    <a:pt x="7" y="191"/>
                  </a:lnTo>
                  <a:lnTo>
                    <a:pt x="11" y="192"/>
                  </a:lnTo>
                  <a:lnTo>
                    <a:pt x="54" y="192"/>
                  </a:lnTo>
                  <a:lnTo>
                    <a:pt x="54" y="262"/>
                  </a:lnTo>
                  <a:lnTo>
                    <a:pt x="54" y="262"/>
                  </a:lnTo>
                  <a:lnTo>
                    <a:pt x="54" y="264"/>
                  </a:lnTo>
                  <a:lnTo>
                    <a:pt x="57" y="266"/>
                  </a:lnTo>
                  <a:lnTo>
                    <a:pt x="57" y="266"/>
                  </a:lnTo>
                  <a:lnTo>
                    <a:pt x="59" y="267"/>
                  </a:lnTo>
                  <a:lnTo>
                    <a:pt x="59" y="267"/>
                  </a:lnTo>
                  <a:lnTo>
                    <a:pt x="62" y="266"/>
                  </a:lnTo>
                  <a:lnTo>
                    <a:pt x="147" y="192"/>
                  </a:lnTo>
                  <a:lnTo>
                    <a:pt x="257"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Open Sans"/>
              </a:endParaRPr>
            </a:p>
          </p:txBody>
        </p:sp>
      </p:grpSp>
      <p:pic>
        <p:nvPicPr>
          <p:cNvPr id="7" name="object 3">
            <a:extLst>
              <a:ext uri="{FF2B5EF4-FFF2-40B4-BE49-F238E27FC236}">
                <a16:creationId xmlns:a16="http://schemas.microsoft.com/office/drawing/2014/main" id="{8CE86421-DE3E-F4FB-3934-8D54D33D4DEB}"/>
              </a:ext>
              <a:ext uri="{C183D7F6-B498-43B3-948B-1728B52AA6E4}">
                <adec:decorative xmlns:adec="http://schemas.microsoft.com/office/drawing/2017/decorative" val="1"/>
              </a:ext>
            </a:extLst>
          </p:cNvPr>
          <p:cNvPicPr/>
          <p:nvPr/>
        </p:nvPicPr>
        <p:blipFill>
          <a:blip r:embed="rId3" cstate="print"/>
          <a:stretch>
            <a:fillRect/>
          </a:stretch>
        </p:blipFill>
        <p:spPr>
          <a:xfrm>
            <a:off x="10201701" y="6400800"/>
            <a:ext cx="1755914" cy="266626"/>
          </a:xfrm>
          <a:prstGeom prst="rect">
            <a:avLst/>
          </a:prstGeom>
        </p:spPr>
      </p:pic>
      <p:sp>
        <p:nvSpPr>
          <p:cNvPr id="77" name="TextBox 76">
            <a:extLst>
              <a:ext uri="{FF2B5EF4-FFF2-40B4-BE49-F238E27FC236}">
                <a16:creationId xmlns:a16="http://schemas.microsoft.com/office/drawing/2014/main" id="{2BC487F0-74FA-C292-3AFB-F7AF73A6A29F}"/>
              </a:ext>
            </a:extLst>
          </p:cNvPr>
          <p:cNvSpPr txBox="1"/>
          <p:nvPr/>
        </p:nvSpPr>
        <p:spPr>
          <a:xfrm>
            <a:off x="3017520" y="6374556"/>
            <a:ext cx="6596743" cy="338554"/>
          </a:xfrm>
          <a:prstGeom prst="rect">
            <a:avLst/>
          </a:prstGeom>
          <a:noFill/>
        </p:spPr>
        <p:txBody>
          <a:bodyPr wrap="square" rtlCol="0">
            <a:spAutoFit/>
          </a:bodyPr>
          <a:lstStyle/>
          <a:p>
            <a:r>
              <a:rPr lang="en-US" sz="800">
                <a:latin typeface="Arial" panose="020B0604020202020204" pitchFamily="34" charset="0"/>
                <a:cs typeface="Arial" panose="020B0604020202020204" pitchFamily="34" charset="0"/>
                <a:hlinkClick r:id="rId4"/>
              </a:rPr>
              <a:t>https://www.forbes.com/sites/carolinecastrillon/2021/02/21/how-to-talk-to-your-boss-about-burnout/</a:t>
            </a:r>
            <a:r>
              <a:rPr lang="en-US" sz="800">
                <a:latin typeface="Arial" panose="020B0604020202020204" pitchFamily="34" charset="0"/>
                <a:cs typeface="Arial" panose="020B0604020202020204" pitchFamily="34" charset="0"/>
              </a:rPr>
              <a:t> </a:t>
            </a:r>
          </a:p>
          <a:p>
            <a:r>
              <a:rPr lang="en-US" sz="800">
                <a:latin typeface="Arial" panose="020B0604020202020204" pitchFamily="34" charset="0"/>
                <a:cs typeface="Arial" panose="020B0604020202020204" pitchFamily="34" charset="0"/>
                <a:hlinkClick r:id="rId5"/>
              </a:rPr>
              <a:t>https://www.today.com/tmrw/how-talk-about-mental-health-concerns-your-boss-t228028/</a:t>
            </a:r>
            <a:r>
              <a:rPr lang="en-US" sz="8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02216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2">
            <a:extLst>
              <a:ext uri="{FF2B5EF4-FFF2-40B4-BE49-F238E27FC236}">
                <a16:creationId xmlns:a16="http://schemas.microsoft.com/office/drawing/2014/main" id="{E42D148F-B2A7-3646-A4AA-B619E8F368F8}"/>
              </a:ext>
            </a:extLst>
          </p:cNvPr>
          <p:cNvSpPr txBox="1">
            <a:spLocks noGrp="1"/>
          </p:cNvSpPr>
          <p:nvPr>
            <p:ph type="title"/>
          </p:nvPr>
        </p:nvSpPr>
        <p:spPr>
          <a:xfrm>
            <a:off x="3717235" y="41710"/>
            <a:ext cx="8388369"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Handling Boundary Setting Conversations</a:t>
            </a:r>
          </a:p>
        </p:txBody>
      </p:sp>
      <p:pic>
        <p:nvPicPr>
          <p:cNvPr id="7" name="object 3">
            <a:extLst>
              <a:ext uri="{FF2B5EF4-FFF2-40B4-BE49-F238E27FC236}">
                <a16:creationId xmlns:a16="http://schemas.microsoft.com/office/drawing/2014/main" id="{8CE86421-DE3E-F4FB-3934-8D54D33D4DEB}"/>
              </a:ext>
              <a:ext uri="{C183D7F6-B498-43B3-948B-1728B52AA6E4}">
                <adec:decorative xmlns:adec="http://schemas.microsoft.com/office/drawing/2017/decorative" val="1"/>
              </a:ext>
            </a:extLst>
          </p:cNvPr>
          <p:cNvPicPr/>
          <p:nvPr/>
        </p:nvPicPr>
        <p:blipFill>
          <a:blip r:embed="rId3" cstate="print"/>
          <a:stretch>
            <a:fillRect/>
          </a:stretch>
        </p:blipFill>
        <p:spPr>
          <a:xfrm>
            <a:off x="10201701" y="6400800"/>
            <a:ext cx="1755914" cy="266626"/>
          </a:xfrm>
          <a:prstGeom prst="rect">
            <a:avLst/>
          </a:prstGeom>
        </p:spPr>
      </p:pic>
      <p:sp>
        <p:nvSpPr>
          <p:cNvPr id="2" name="object 10">
            <a:extLst>
              <a:ext uri="{FF2B5EF4-FFF2-40B4-BE49-F238E27FC236}">
                <a16:creationId xmlns:a16="http://schemas.microsoft.com/office/drawing/2014/main" id="{0F1D5B6F-DCC5-B6C4-895B-507C4A94DE18}"/>
              </a:ext>
            </a:extLst>
          </p:cNvPr>
          <p:cNvSpPr txBox="1"/>
          <p:nvPr/>
        </p:nvSpPr>
        <p:spPr>
          <a:xfrm>
            <a:off x="472515" y="942776"/>
            <a:ext cx="11069987" cy="505267"/>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162C23"/>
                </a:solidFill>
                <a:latin typeface="Arial" panose="020B0604020202020204" pitchFamily="34" charset="0"/>
                <a:cs typeface="Arial" panose="020B0604020202020204" pitchFamily="34" charset="0"/>
              </a:rPr>
              <a:t>When done correctly, setting boundaries can be a catalyst for a healthy working dynamic. Use the tips below to maximize the benefits of communication and minimize the possible miscommunication and tension. </a:t>
            </a:r>
            <a:endParaRPr kumimoji="0" lang="en-US" sz="16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C9E9A16D-0979-8EE2-988B-A58A2A86FC1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38724" t="12107" r="23516"/>
          <a:stretch/>
        </p:blipFill>
        <p:spPr>
          <a:xfrm>
            <a:off x="1486000" y="1576351"/>
            <a:ext cx="3384657" cy="4429629"/>
          </a:xfrm>
          <a:prstGeom prst="rect">
            <a:avLst/>
          </a:prstGeom>
          <a:ln>
            <a:noFill/>
          </a:ln>
          <a:effectLst>
            <a:outerShdw blurRad="292100" dist="139700" dir="2700000" algn="tl" rotWithShape="0">
              <a:srgbClr val="333333">
                <a:alpha val="65000"/>
              </a:srgbClr>
            </a:outerShdw>
          </a:effectLst>
        </p:spPr>
      </p:pic>
      <p:sp>
        <p:nvSpPr>
          <p:cNvPr id="15" name="Isosceles Triangle 14">
            <a:extLst>
              <a:ext uri="{FF2B5EF4-FFF2-40B4-BE49-F238E27FC236}">
                <a16:creationId xmlns:a16="http://schemas.microsoft.com/office/drawing/2014/main" id="{61F250E5-B7E0-64AC-7608-CF43688C2696}"/>
              </a:ext>
              <a:ext uri="{C183D7F6-B498-43B3-948B-1728B52AA6E4}">
                <adec:decorative xmlns:adec="http://schemas.microsoft.com/office/drawing/2017/decorative" val="1"/>
              </a:ext>
            </a:extLst>
          </p:cNvPr>
          <p:cNvSpPr/>
          <p:nvPr/>
        </p:nvSpPr>
        <p:spPr>
          <a:xfrm>
            <a:off x="6007509" y="1581666"/>
            <a:ext cx="4572000" cy="4429629"/>
          </a:xfrm>
          <a:prstGeom prst="triangle">
            <a:avLst>
              <a:gd name="adj" fmla="val 0"/>
            </a:avLst>
          </a:prstGeom>
          <a:solidFill>
            <a:srgbClr val="0F407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16" name="Isosceles Triangle 15">
            <a:extLst>
              <a:ext uri="{FF2B5EF4-FFF2-40B4-BE49-F238E27FC236}">
                <a16:creationId xmlns:a16="http://schemas.microsoft.com/office/drawing/2014/main" id="{F4DBB097-5627-CFD7-82BA-D045D02886B1}"/>
              </a:ext>
              <a:ext uri="{C183D7F6-B498-43B3-948B-1728B52AA6E4}">
                <adec:decorative xmlns:adec="http://schemas.microsoft.com/office/drawing/2017/decorative" val="1"/>
              </a:ext>
            </a:extLst>
          </p:cNvPr>
          <p:cNvSpPr/>
          <p:nvPr/>
        </p:nvSpPr>
        <p:spPr>
          <a:xfrm rot="10800000">
            <a:off x="6007509" y="1581666"/>
            <a:ext cx="4572000" cy="4429629"/>
          </a:xfrm>
          <a:prstGeom prst="triangle">
            <a:avLst>
              <a:gd name="adj" fmla="val 0"/>
            </a:avLst>
          </a:prstGeom>
          <a:solidFill>
            <a:srgbClr val="004F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17" name="TextBox 16">
            <a:extLst>
              <a:ext uri="{FF2B5EF4-FFF2-40B4-BE49-F238E27FC236}">
                <a16:creationId xmlns:a16="http://schemas.microsoft.com/office/drawing/2014/main" id="{45D28C88-390A-7721-71D8-F21F8BB9CBA3}"/>
              </a:ext>
            </a:extLst>
          </p:cNvPr>
          <p:cNvSpPr txBox="1"/>
          <p:nvPr/>
        </p:nvSpPr>
        <p:spPr>
          <a:xfrm>
            <a:off x="6096000" y="3845640"/>
            <a:ext cx="1106722" cy="400110"/>
          </a:xfrm>
          <a:prstGeom prst="rect">
            <a:avLst/>
          </a:prstGeom>
          <a:noFill/>
        </p:spPr>
        <p:txBody>
          <a:bodyPr wrap="square" rtlCol="0">
            <a:spAutoFit/>
          </a:bodyPr>
          <a:lstStyle/>
          <a:p>
            <a:pPr algn="ctr"/>
            <a:r>
              <a:rPr lang="en-US" sz="2000" b="1">
                <a:solidFill>
                  <a:srgbClr val="FFFFFF"/>
                </a:solidFill>
                <a:cs typeface="Calibri" panose="020F0502020204030204" pitchFamily="34" charset="0"/>
              </a:rPr>
              <a:t>DON’T</a:t>
            </a:r>
          </a:p>
        </p:txBody>
      </p:sp>
      <p:sp>
        <p:nvSpPr>
          <p:cNvPr id="18" name="TextBox 17">
            <a:extLst>
              <a:ext uri="{FF2B5EF4-FFF2-40B4-BE49-F238E27FC236}">
                <a16:creationId xmlns:a16="http://schemas.microsoft.com/office/drawing/2014/main" id="{08FA570A-EB9D-BBBA-B9A1-6E487E30956A}"/>
              </a:ext>
            </a:extLst>
          </p:cNvPr>
          <p:cNvSpPr txBox="1"/>
          <p:nvPr/>
        </p:nvSpPr>
        <p:spPr>
          <a:xfrm>
            <a:off x="6096000" y="4260079"/>
            <a:ext cx="2733368" cy="1585049"/>
          </a:xfrm>
          <a:prstGeom prst="rect">
            <a:avLst/>
          </a:prstGeom>
          <a:noFill/>
        </p:spPr>
        <p:txBody>
          <a:bodyPr wrap="square" rtlCol="0">
            <a:spAutoFit/>
          </a:bodyPr>
          <a:lstStyle>
            <a:defPPr>
              <a:defRPr lang="en-US"/>
            </a:defPPr>
            <a:lvl1pPr marL="285750" indent="-285750">
              <a:spcAft>
                <a:spcPts val="600"/>
              </a:spcAft>
              <a:buFont typeface="Courier New" panose="02070309020205020404" pitchFamily="49" charset="0"/>
              <a:buChar char="o"/>
              <a:defRPr sz="1200">
                <a:latin typeface="Calibri" panose="020F0502020204030204" pitchFamily="34" charset="0"/>
                <a:cs typeface="Calibri" panose="020F0502020204030204" pitchFamily="34" charset="0"/>
              </a:defRPr>
            </a:lvl1pPr>
          </a:lstStyle>
          <a:p>
            <a:pPr marL="285750" marR="0" lvl="0" indent="-285750" defTabSz="91440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DON’T </a:t>
            </a:r>
            <a:r>
              <a:rPr kumimoji="0" lang="en-US" sz="12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Wait to Have a Conversation</a:t>
            </a:r>
          </a:p>
          <a:p>
            <a:pPr marL="285750" marR="0" lvl="0" indent="-285750" defTabSz="91440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DON’T </a:t>
            </a:r>
            <a:r>
              <a:rPr kumimoji="0" lang="en-US" sz="12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Rush Before You’re Ready</a:t>
            </a:r>
          </a:p>
          <a:p>
            <a:pPr marL="285750" marR="0" lvl="0" indent="-285750" defTabSz="91440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DON’T </a:t>
            </a:r>
            <a:r>
              <a:rPr kumimoji="0" lang="en-US" sz="12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Prepare a Script</a:t>
            </a:r>
          </a:p>
          <a:p>
            <a:pPr marL="285750" marR="0" lvl="0" indent="-285750" defTabSz="91440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DON’T </a:t>
            </a:r>
            <a:r>
              <a:rPr kumimoji="0" lang="en-US" sz="12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Make Assumptions </a:t>
            </a:r>
          </a:p>
          <a:p>
            <a:pPr marL="285750" marR="0" lvl="0" indent="-285750" defTabSz="91440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DON’T </a:t>
            </a:r>
            <a:r>
              <a:rPr kumimoji="0" lang="en-US" sz="12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Use “Always” or “Never” </a:t>
            </a:r>
          </a:p>
          <a:p>
            <a:pPr marL="285750" marR="0" lvl="0" indent="-285750" defTabSz="91440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DON’T </a:t>
            </a:r>
            <a:r>
              <a:rPr kumimoji="0" lang="en-US" sz="12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Yell or Cross Your Arms</a:t>
            </a:r>
          </a:p>
        </p:txBody>
      </p:sp>
      <p:sp>
        <p:nvSpPr>
          <p:cNvPr id="19" name="TextBox 18">
            <a:extLst>
              <a:ext uri="{FF2B5EF4-FFF2-40B4-BE49-F238E27FC236}">
                <a16:creationId xmlns:a16="http://schemas.microsoft.com/office/drawing/2014/main" id="{1D8DAFCB-5E6A-8147-E967-12D4BA9922AF}"/>
              </a:ext>
            </a:extLst>
          </p:cNvPr>
          <p:cNvSpPr txBox="1"/>
          <p:nvPr/>
        </p:nvSpPr>
        <p:spPr>
          <a:xfrm>
            <a:off x="9374999" y="1576351"/>
            <a:ext cx="1221755" cy="400110"/>
          </a:xfrm>
          <a:prstGeom prst="rect">
            <a:avLst/>
          </a:prstGeom>
          <a:noFill/>
        </p:spPr>
        <p:txBody>
          <a:bodyPr wrap="square" rtlCol="0">
            <a:spAutoFit/>
          </a:bodyPr>
          <a:lstStyle/>
          <a:p>
            <a:pPr algn="ctr"/>
            <a:r>
              <a:rPr lang="en-US" sz="2000" b="1">
                <a:solidFill>
                  <a:srgbClr val="FFFFFF"/>
                </a:solidFill>
                <a:cs typeface="Calibri" panose="020F0502020204030204" pitchFamily="34" charset="0"/>
              </a:rPr>
              <a:t>DO</a:t>
            </a:r>
          </a:p>
        </p:txBody>
      </p:sp>
      <p:sp>
        <p:nvSpPr>
          <p:cNvPr id="20" name="TextBox 19">
            <a:extLst>
              <a:ext uri="{FF2B5EF4-FFF2-40B4-BE49-F238E27FC236}">
                <a16:creationId xmlns:a16="http://schemas.microsoft.com/office/drawing/2014/main" id="{10031563-97A0-7984-B912-074BD4A7C4B5}"/>
              </a:ext>
            </a:extLst>
          </p:cNvPr>
          <p:cNvSpPr txBox="1"/>
          <p:nvPr/>
        </p:nvSpPr>
        <p:spPr>
          <a:xfrm>
            <a:off x="7930902" y="1982465"/>
            <a:ext cx="2665852" cy="1585049"/>
          </a:xfrm>
          <a:prstGeom prst="rect">
            <a:avLst/>
          </a:prstGeom>
          <a:noFill/>
        </p:spPr>
        <p:txBody>
          <a:bodyPr wrap="square" rtlCol="0">
            <a:spAutoFit/>
          </a:bodyPr>
          <a:lstStyle/>
          <a:p>
            <a:pPr marL="285750" indent="-285750">
              <a:spcAft>
                <a:spcPts val="600"/>
              </a:spcAft>
              <a:buFont typeface="Courier New" panose="02070309020205020404" pitchFamily="49" charset="0"/>
              <a:buChar char="o"/>
            </a:pPr>
            <a:r>
              <a:rPr lang="en-US" sz="1200">
                <a:solidFill>
                  <a:srgbClr val="FFFFFF"/>
                </a:solidFill>
                <a:cs typeface="Calibri" panose="020F0502020204030204" pitchFamily="34" charset="0"/>
              </a:rPr>
              <a:t>DO </a:t>
            </a:r>
            <a:r>
              <a:rPr lang="en-US" sz="1200" b="1">
                <a:solidFill>
                  <a:srgbClr val="FFFFFF"/>
                </a:solidFill>
                <a:cs typeface="Calibri" panose="020F0502020204030204" pitchFamily="34" charset="0"/>
              </a:rPr>
              <a:t>Expect a Positive Outcome</a:t>
            </a:r>
          </a:p>
          <a:p>
            <a:pPr marL="285750" indent="-285750">
              <a:spcAft>
                <a:spcPts val="600"/>
              </a:spcAft>
              <a:buFont typeface="Courier New" panose="02070309020205020404" pitchFamily="49" charset="0"/>
              <a:buChar char="o"/>
            </a:pPr>
            <a:r>
              <a:rPr lang="en-US" sz="1200">
                <a:solidFill>
                  <a:srgbClr val="FFFFFF"/>
                </a:solidFill>
                <a:cs typeface="Calibri" panose="020F0502020204030204" pitchFamily="34" charset="0"/>
              </a:rPr>
              <a:t>DO </a:t>
            </a:r>
            <a:r>
              <a:rPr lang="en-US" sz="1200" b="1">
                <a:solidFill>
                  <a:srgbClr val="FFFFFF"/>
                </a:solidFill>
                <a:cs typeface="Calibri" panose="020F0502020204030204" pitchFamily="34" charset="0"/>
              </a:rPr>
              <a:t>Prepare Important Topics</a:t>
            </a:r>
          </a:p>
          <a:p>
            <a:pPr marL="285750" indent="-285750">
              <a:spcAft>
                <a:spcPts val="600"/>
              </a:spcAft>
              <a:buFont typeface="Courier New" panose="02070309020205020404" pitchFamily="49" charset="0"/>
              <a:buChar char="o"/>
            </a:pPr>
            <a:r>
              <a:rPr lang="en-US" sz="1200">
                <a:solidFill>
                  <a:srgbClr val="FFFFFF"/>
                </a:solidFill>
                <a:cs typeface="Calibri" panose="020F0502020204030204" pitchFamily="34" charset="0"/>
              </a:rPr>
              <a:t>DO </a:t>
            </a:r>
            <a:r>
              <a:rPr lang="en-US" sz="1200" b="1">
                <a:solidFill>
                  <a:srgbClr val="FFFFFF"/>
                </a:solidFill>
                <a:cs typeface="Calibri" panose="020F0502020204030204" pitchFamily="34" charset="0"/>
              </a:rPr>
              <a:t>Be Direct and Respectful </a:t>
            </a:r>
          </a:p>
          <a:p>
            <a:pPr marL="285750" indent="-285750">
              <a:spcAft>
                <a:spcPts val="600"/>
              </a:spcAft>
              <a:buFont typeface="Courier New" panose="02070309020205020404" pitchFamily="49" charset="0"/>
              <a:buChar char="o"/>
            </a:pPr>
            <a:r>
              <a:rPr lang="en-US" sz="1200">
                <a:solidFill>
                  <a:srgbClr val="FFFFFF"/>
                </a:solidFill>
                <a:cs typeface="Calibri" panose="020F0502020204030204" pitchFamily="34" charset="0"/>
              </a:rPr>
              <a:t>DO </a:t>
            </a:r>
            <a:r>
              <a:rPr lang="en-US" sz="1200" b="1">
                <a:solidFill>
                  <a:srgbClr val="FFFFFF"/>
                </a:solidFill>
                <a:cs typeface="Calibri" panose="020F0502020204030204" pitchFamily="34" charset="0"/>
              </a:rPr>
              <a:t>Be Curious and Empathetic </a:t>
            </a:r>
          </a:p>
          <a:p>
            <a:pPr marL="285750" indent="-285750">
              <a:spcAft>
                <a:spcPts val="600"/>
              </a:spcAft>
              <a:buFont typeface="Courier New" panose="02070309020205020404" pitchFamily="49" charset="0"/>
              <a:buChar char="o"/>
            </a:pPr>
            <a:r>
              <a:rPr lang="en-US" sz="1200">
                <a:solidFill>
                  <a:srgbClr val="FFFFFF"/>
                </a:solidFill>
                <a:cs typeface="Calibri" panose="020F0502020204030204" pitchFamily="34" charset="0"/>
              </a:rPr>
              <a:t>DO </a:t>
            </a:r>
            <a:r>
              <a:rPr lang="en-US" sz="1200" b="1">
                <a:solidFill>
                  <a:srgbClr val="FFFFFF"/>
                </a:solidFill>
                <a:cs typeface="Calibri" panose="020F0502020204030204" pitchFamily="34" charset="0"/>
              </a:rPr>
              <a:t>Slow Down and Speak Clearly</a:t>
            </a:r>
          </a:p>
          <a:p>
            <a:pPr marL="285750" indent="-285750">
              <a:spcAft>
                <a:spcPts val="600"/>
              </a:spcAft>
              <a:buFont typeface="Courier New" panose="02070309020205020404" pitchFamily="49" charset="0"/>
              <a:buChar char="o"/>
            </a:pPr>
            <a:r>
              <a:rPr lang="en-US" sz="1200">
                <a:solidFill>
                  <a:srgbClr val="FFFFFF"/>
                </a:solidFill>
                <a:cs typeface="Calibri" panose="020F0502020204030204" pitchFamily="34" charset="0"/>
              </a:rPr>
              <a:t>DO </a:t>
            </a:r>
            <a:r>
              <a:rPr lang="en-US" sz="1200" b="1">
                <a:solidFill>
                  <a:srgbClr val="FFFFFF"/>
                </a:solidFill>
                <a:cs typeface="Calibri" panose="020F0502020204030204" pitchFamily="34" charset="0"/>
              </a:rPr>
              <a:t>Sit in an Open Posture </a:t>
            </a:r>
          </a:p>
        </p:txBody>
      </p:sp>
      <p:sp>
        <p:nvSpPr>
          <p:cNvPr id="3" name="TextBox 2">
            <a:extLst>
              <a:ext uri="{FF2B5EF4-FFF2-40B4-BE49-F238E27FC236}">
                <a16:creationId xmlns:a16="http://schemas.microsoft.com/office/drawing/2014/main" id="{3533A8D1-FFD8-EB66-AB4B-5985C9F63435}"/>
              </a:ext>
            </a:extLst>
          </p:cNvPr>
          <p:cNvSpPr txBox="1"/>
          <p:nvPr/>
        </p:nvSpPr>
        <p:spPr>
          <a:xfrm>
            <a:off x="3017520" y="6273225"/>
            <a:ext cx="3384658" cy="584775"/>
          </a:xfrm>
          <a:prstGeom prst="rect">
            <a:avLst/>
          </a:prstGeom>
          <a:noFill/>
        </p:spPr>
        <p:txBody>
          <a:bodyPr wrap="square">
            <a:spAutoFit/>
          </a:bodyPr>
          <a:lstStyle/>
          <a:p>
            <a:r>
              <a:rPr lang="en-US" sz="800">
                <a:latin typeface="Calibri" panose="020F0502020204030204" pitchFamily="34" charset="0"/>
                <a:cs typeface="Calibri" panose="020F0502020204030204" pitchFamily="34" charset="0"/>
                <a:hlinkClick r:id="rId5"/>
              </a:rPr>
              <a:t>How to Have Difficult Conversations When You Don’t Like Conflict (hbr.org)</a:t>
            </a:r>
            <a:endParaRPr lang="en-US" sz="800">
              <a:latin typeface="Calibri" panose="020F0502020204030204" pitchFamily="34" charset="0"/>
              <a:cs typeface="Calibri" panose="020F0502020204030204" pitchFamily="34" charset="0"/>
            </a:endParaRPr>
          </a:p>
          <a:p>
            <a:r>
              <a:rPr lang="en-US" sz="800">
                <a:latin typeface="Calibri" panose="020F0502020204030204" pitchFamily="34" charset="0"/>
                <a:cs typeface="Calibri" panose="020F0502020204030204" pitchFamily="34" charset="0"/>
                <a:hlinkClick r:id="rId6"/>
              </a:rPr>
              <a:t>4 Things to Do Before a Tough Conversation (hbr.org)</a:t>
            </a:r>
            <a:endParaRPr lang="en-US" sz="800">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800">
                <a:latin typeface="Calibri" panose="020F0502020204030204" pitchFamily="34" charset="0"/>
                <a:cs typeface="Calibri" panose="020F0502020204030204" pitchFamily="34" charset="0"/>
                <a:hlinkClick r:id="rId7"/>
              </a:rPr>
              <a:t>How to Handle Difficult Conversations at Work (hbr.org)</a:t>
            </a:r>
            <a:endParaRPr lang="en-US" sz="800">
              <a:latin typeface="Calibri" panose="020F0502020204030204" pitchFamily="34" charset="0"/>
              <a:cs typeface="Calibri" panose="020F0502020204030204" pitchFamily="34" charset="0"/>
            </a:endParaRPr>
          </a:p>
          <a:p>
            <a:r>
              <a:rPr lang="en-US" sz="800">
                <a:latin typeface="Calibri" panose="020F0502020204030204" pitchFamily="34" charset="0"/>
                <a:cs typeface="Calibri" panose="020F0502020204030204" pitchFamily="34" charset="0"/>
                <a:hlinkClick r:id="rId8"/>
              </a:rPr>
              <a:t>Words and Phrases to Avoid in a Difficult Conversation (hbr.org)</a:t>
            </a:r>
            <a:endParaRPr lang="en-US" sz="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2092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8622" y="41710"/>
            <a:ext cx="11416982" cy="570107"/>
          </a:xfrm>
          <a:prstGeom prst="rect">
            <a:avLst/>
          </a:prstGeom>
        </p:spPr>
        <p:txBody>
          <a:bodyPr vert="horz" wrap="square" lIns="0" tIns="198833" rIns="0" bIns="0" rtlCol="0" anchor="t">
            <a:spAutoFit/>
          </a:bodyPr>
          <a:lstStyle/>
          <a:p>
            <a:pPr marL="1371600" algn="r">
              <a:spcBef>
                <a:spcPts val="100"/>
              </a:spcBef>
            </a:pPr>
            <a:r>
              <a:rPr lang="en-US" spc="-10">
                <a:latin typeface="Arial Black"/>
              </a:rPr>
              <a:t>Discussion: Use annotation, chat, or come off mute</a:t>
            </a:r>
          </a:p>
        </p:txBody>
      </p:sp>
      <p:sp>
        <p:nvSpPr>
          <p:cNvPr id="6" name="Rectangle: Rounded Corners 5">
            <a:extLst>
              <a:ext uri="{FF2B5EF4-FFF2-40B4-BE49-F238E27FC236}">
                <a16:creationId xmlns:a16="http://schemas.microsoft.com/office/drawing/2014/main" id="{8D6642DD-E585-A30D-FF7B-8F075798A2B3}"/>
              </a:ext>
              <a:ext uri="{C183D7F6-B498-43B3-948B-1728B52AA6E4}">
                <adec:decorative xmlns:adec="http://schemas.microsoft.com/office/drawing/2017/decorative" val="1"/>
              </a:ext>
            </a:extLst>
          </p:cNvPr>
          <p:cNvSpPr/>
          <p:nvPr/>
        </p:nvSpPr>
        <p:spPr>
          <a:xfrm>
            <a:off x="180392" y="993494"/>
            <a:ext cx="11831216" cy="1252995"/>
          </a:xfrm>
          <a:prstGeom prst="roundRect">
            <a:avLst/>
          </a:prstGeom>
          <a:solidFill>
            <a:srgbClr val="D4EAFE"/>
          </a:solidFill>
          <a:ln>
            <a:solidFill>
              <a:schemeClr val="tx1"/>
            </a:solidFill>
          </a:ln>
          <a:effectLst>
            <a:outerShdw blurRad="635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616A34F-136C-4D8B-AB0B-134FF1DF1BC3}"/>
              </a:ext>
            </a:extLst>
          </p:cNvPr>
          <p:cNvSpPr txBox="1"/>
          <p:nvPr/>
        </p:nvSpPr>
        <p:spPr>
          <a:xfrm>
            <a:off x="566285" y="1081518"/>
            <a:ext cx="11059431" cy="1077218"/>
          </a:xfrm>
          <a:prstGeom prst="rect">
            <a:avLst/>
          </a:prstGeom>
          <a:noFill/>
          <a:ln>
            <a:noFill/>
          </a:ln>
        </p:spPr>
        <p:txBody>
          <a:bodyPr wrap="square" rtlCol="0">
            <a:spAutoFit/>
          </a:bodyPr>
          <a:lstStyle/>
          <a:p>
            <a:pPr algn="ctr"/>
            <a:r>
              <a:rPr lang="en-US" sz="3200" i="0">
                <a:solidFill>
                  <a:srgbClr val="000000"/>
                </a:solidFill>
                <a:effectLst/>
                <a:latin typeface="Arial" panose="020B0604020202020204" pitchFamily="34" charset="0"/>
                <a:cs typeface="Arial" panose="020B0604020202020204" pitchFamily="34" charset="0"/>
              </a:rPr>
              <a:t>What are tips that you have found helpful in striving for Work-Life Balance?</a:t>
            </a:r>
          </a:p>
        </p:txBody>
      </p:sp>
      <p:pic>
        <p:nvPicPr>
          <p:cNvPr id="5" name="object 3">
            <a:extLst>
              <a:ext uri="{FF2B5EF4-FFF2-40B4-BE49-F238E27FC236}">
                <a16:creationId xmlns:a16="http://schemas.microsoft.com/office/drawing/2014/main" id="{5C8FD60A-AA82-F2DE-2510-9CB4696EDFC2}"/>
              </a:ext>
              <a:ext uri="{C183D7F6-B498-43B3-948B-1728B52AA6E4}">
                <adec:decorative xmlns:adec="http://schemas.microsoft.com/office/drawing/2017/decorative" val="1"/>
              </a:ext>
            </a:extLst>
          </p:cNvPr>
          <p:cNvPicPr/>
          <p:nvPr/>
        </p:nvPicPr>
        <p:blipFill>
          <a:blip r:embed="rId2"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55634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CFCD4F-7507-18AB-6341-BBE636277AA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3382" b="13382"/>
          <a:stretch/>
        </p:blipFill>
        <p:spPr>
          <a:xfrm>
            <a:off x="0" y="905311"/>
            <a:ext cx="12192000" cy="5952689"/>
          </a:xfrm>
          <a:prstGeom prst="rect">
            <a:avLst/>
          </a:prstGeom>
          <a:effectLst/>
        </p:spPr>
      </p:pic>
      <p:sp>
        <p:nvSpPr>
          <p:cNvPr id="6" name="object 2">
            <a:extLst>
              <a:ext uri="{FF2B5EF4-FFF2-40B4-BE49-F238E27FC236}">
                <a16:creationId xmlns:a16="http://schemas.microsoft.com/office/drawing/2014/main" id="{1F63846F-D5BD-BF56-752B-6908E13986C5}"/>
              </a:ext>
            </a:extLst>
          </p:cNvPr>
          <p:cNvSpPr txBox="1">
            <a:spLocks noGrp="1"/>
          </p:cNvSpPr>
          <p:nvPr>
            <p:ph type="title"/>
          </p:nvPr>
        </p:nvSpPr>
        <p:spPr>
          <a:xfrm>
            <a:off x="5701410" y="41710"/>
            <a:ext cx="6404194" cy="570107"/>
          </a:xfrm>
          <a:prstGeom prst="rect">
            <a:avLst/>
          </a:prstGeom>
        </p:spPr>
        <p:txBody>
          <a:bodyPr vert="horz" wrap="square" lIns="0" tIns="198833" rIns="0" bIns="0" rtlCol="0" anchor="t">
            <a:spAutoFit/>
          </a:bodyPr>
          <a:lstStyle/>
          <a:p>
            <a:pPr marL="1371600" algn="r">
              <a:spcBef>
                <a:spcPts val="100"/>
              </a:spcBef>
            </a:pPr>
            <a:r>
              <a:rPr lang="en-US" spc="-10">
                <a:latin typeface="Arial Black"/>
              </a:rPr>
              <a:t>A Mindful Moment</a:t>
            </a:r>
          </a:p>
        </p:txBody>
      </p:sp>
    </p:spTree>
    <p:extLst>
      <p:ext uri="{BB962C8B-B14F-4D97-AF65-F5344CB8AC3E}">
        <p14:creationId xmlns:p14="http://schemas.microsoft.com/office/powerpoint/2010/main" val="248751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E11FFD7-1D16-D029-9D65-D8EF9E74FBF3}"/>
              </a:ext>
            </a:extLst>
          </p:cNvPr>
          <p:cNvSpPr>
            <a:spLocks noGrp="1"/>
          </p:cNvSpPr>
          <p:nvPr>
            <p:ph type="title" idx="4294967295"/>
          </p:nvPr>
        </p:nvSpPr>
        <p:spPr>
          <a:xfrm>
            <a:off x="1828800" y="3840163"/>
            <a:ext cx="8534400" cy="492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tx1"/>
                </a:solidFill>
                <a:effectLst/>
                <a:uLnTx/>
                <a:uFillTx/>
                <a:latin typeface="Arial"/>
                <a:ea typeface="+mn-ea"/>
                <a:cs typeface="Arial"/>
              </a:rPr>
              <a:t>Resources</a:t>
            </a:r>
          </a:p>
        </p:txBody>
      </p:sp>
      <p:pic>
        <p:nvPicPr>
          <p:cNvPr id="2" name="object 3">
            <a:extLst>
              <a:ext uri="{FF2B5EF4-FFF2-40B4-BE49-F238E27FC236}">
                <a16:creationId xmlns:a16="http://schemas.microsoft.com/office/drawing/2014/main" id="{ED8CB2B9-8E0E-0AAA-E3CA-8A332090C418}"/>
              </a:ext>
              <a:ext uri="{C183D7F6-B498-43B3-948B-1728B52AA6E4}">
                <adec:decorative xmlns:adec="http://schemas.microsoft.com/office/drawing/2017/decorative" val="1"/>
              </a:ext>
            </a:extLst>
          </p:cNvPr>
          <p:cNvPicPr/>
          <p:nvPr/>
        </p:nvPicPr>
        <p:blipFill>
          <a:blip r:embed="rId2"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1805435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01410" y="41710"/>
            <a:ext cx="6404194"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Self-Care Wheel</a:t>
            </a:r>
          </a:p>
        </p:txBody>
      </p:sp>
      <p:grpSp>
        <p:nvGrpSpPr>
          <p:cNvPr id="50" name="Group 49" descr="The Exercise">
            <a:extLst>
              <a:ext uri="{FF2B5EF4-FFF2-40B4-BE49-F238E27FC236}">
                <a16:creationId xmlns:a16="http://schemas.microsoft.com/office/drawing/2014/main" id="{2337BE9E-C6E6-B317-3500-0C45192AC2FC}"/>
              </a:ext>
            </a:extLst>
          </p:cNvPr>
          <p:cNvGrpSpPr/>
          <p:nvPr/>
        </p:nvGrpSpPr>
        <p:grpSpPr>
          <a:xfrm>
            <a:off x="396734" y="1092590"/>
            <a:ext cx="4720592" cy="369332"/>
            <a:chOff x="396734" y="1321187"/>
            <a:chExt cx="4720592" cy="369332"/>
          </a:xfrm>
        </p:grpSpPr>
        <p:cxnSp>
          <p:nvCxnSpPr>
            <p:cNvPr id="12" name="Straight Connector 11">
              <a:extLst>
                <a:ext uri="{FF2B5EF4-FFF2-40B4-BE49-F238E27FC236}">
                  <a16:creationId xmlns:a16="http://schemas.microsoft.com/office/drawing/2014/main" id="{27EE9066-01C4-AA03-C91F-F0A8BC107678}"/>
                </a:ext>
              </a:extLst>
            </p:cNvPr>
            <p:cNvCxnSpPr>
              <a:cxnSpLocks/>
            </p:cNvCxnSpPr>
            <p:nvPr/>
          </p:nvCxnSpPr>
          <p:spPr>
            <a:xfrm>
              <a:off x="453886" y="1661340"/>
              <a:ext cx="4663440" cy="0"/>
            </a:xfrm>
            <a:prstGeom prst="line">
              <a:avLst/>
            </a:prstGeom>
            <a:ln w="28575">
              <a:solidFill>
                <a:srgbClr val="A9AB8F"/>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8262C9-C3B1-3792-A19A-850D1C692C77}"/>
                </a:ext>
              </a:extLst>
            </p:cNvPr>
            <p:cNvSpPr/>
            <p:nvPr/>
          </p:nvSpPr>
          <p:spPr>
            <a:xfrm>
              <a:off x="396734" y="1321187"/>
              <a:ext cx="206979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30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The Exercise</a:t>
              </a:r>
            </a:p>
          </p:txBody>
        </p:sp>
      </p:grpSp>
      <p:grpSp>
        <p:nvGrpSpPr>
          <p:cNvPr id="49" name="Group 48" descr="Chart where you are today&#10;Using a 1-10 rating, connect the dots, visualize strengths and areas to improve &#10;&#10;">
            <a:extLst>
              <a:ext uri="{FF2B5EF4-FFF2-40B4-BE49-F238E27FC236}">
                <a16:creationId xmlns:a16="http://schemas.microsoft.com/office/drawing/2014/main" id="{6477E000-E4DC-7D55-F140-02377120ED11}"/>
              </a:ext>
            </a:extLst>
          </p:cNvPr>
          <p:cNvGrpSpPr/>
          <p:nvPr/>
        </p:nvGrpSpPr>
        <p:grpSpPr>
          <a:xfrm>
            <a:off x="428232" y="1783305"/>
            <a:ext cx="4771012" cy="912818"/>
            <a:chOff x="428232" y="2011902"/>
            <a:chExt cx="4771012" cy="912818"/>
          </a:xfrm>
        </p:grpSpPr>
        <p:sp>
          <p:nvSpPr>
            <p:cNvPr id="17" name="Content Placeholder 8">
              <a:extLst>
                <a:ext uri="{FF2B5EF4-FFF2-40B4-BE49-F238E27FC236}">
                  <a16:creationId xmlns:a16="http://schemas.microsoft.com/office/drawing/2014/main" id="{B3AAA64C-8F50-3A40-6850-2F0791DD5C21}"/>
                </a:ext>
              </a:extLst>
            </p:cNvPr>
            <p:cNvSpPr txBox="1">
              <a:spLocks/>
            </p:cNvSpPr>
            <p:nvPr/>
          </p:nvSpPr>
          <p:spPr>
            <a:xfrm>
              <a:off x="1340244" y="2011902"/>
              <a:ext cx="3859000" cy="912818"/>
            </a:xfrm>
            <a:prstGeom prst="rect">
              <a:avLst/>
            </a:prstGeom>
          </p:spPr>
          <p:txBody>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4BACC6"/>
                </a:buClr>
                <a:buSzPct val="75000"/>
                <a:buFont typeface="Arial" panose="020B0604020202020204" pitchFamily="34" charset="0"/>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Chart where you are today</a:t>
              </a:r>
            </a:p>
            <a:p>
              <a:pPr marL="0" marR="0" lvl="0" indent="0" algn="l" defTabSz="914400" rtl="0" eaLnBrk="1" fontAlgn="auto" latinLnBrk="0" hangingPunct="1">
                <a:lnSpc>
                  <a:spcPct val="100000"/>
                </a:lnSpc>
                <a:spcBef>
                  <a:spcPts val="0"/>
                </a:spcBef>
                <a:spcAft>
                  <a:spcPts val="0"/>
                </a:spcAft>
                <a:buClr>
                  <a:srgbClr val="4BACC6"/>
                </a:buClr>
                <a:buSzPct val="75000"/>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Using a 1-10 rating, connect the dots, visualize strengths and areas to improve </a:t>
              </a:r>
            </a:p>
            <a:p>
              <a:pPr marL="0" marR="0" lvl="0" indent="0" algn="l" defTabSz="914400" rtl="0" eaLnBrk="1" fontAlgn="auto" latinLnBrk="0" hangingPunct="1">
                <a:lnSpc>
                  <a:spcPct val="100000"/>
                </a:lnSpc>
                <a:spcBef>
                  <a:spcPts val="0"/>
                </a:spcBef>
                <a:spcAft>
                  <a:spcPts val="0"/>
                </a:spcAft>
                <a:buClr>
                  <a:srgbClr val="4BACC6"/>
                </a:buClr>
                <a:buSzPct val="75000"/>
                <a:buFont typeface="Arial" panose="020B0604020202020204" pitchFamily="34" charset="0"/>
                <a:buNone/>
                <a:tabLst/>
                <a:defRPr/>
              </a:pPr>
              <a:endParaRPr kumimoji="0" lang="en-GB" sz="1600" b="1"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endParaRPr>
            </a:p>
          </p:txBody>
        </p:sp>
        <p:grpSp>
          <p:nvGrpSpPr>
            <p:cNvPr id="44" name="Group 432">
              <a:extLst>
                <a:ext uri="{FF2B5EF4-FFF2-40B4-BE49-F238E27FC236}">
                  <a16:creationId xmlns:a16="http://schemas.microsoft.com/office/drawing/2014/main" id="{8BE1B270-58C7-B084-B72F-9C7A3684FF70}"/>
                </a:ext>
              </a:extLst>
            </p:cNvPr>
            <p:cNvGrpSpPr>
              <a:grpSpLocks noChangeAspect="1"/>
            </p:cNvGrpSpPr>
            <p:nvPr/>
          </p:nvGrpSpPr>
          <p:grpSpPr bwMode="auto">
            <a:xfrm>
              <a:off x="428232" y="2125415"/>
              <a:ext cx="683790" cy="685801"/>
              <a:chOff x="3505" y="1546"/>
              <a:chExt cx="340" cy="341"/>
            </a:xfrm>
            <a:solidFill>
              <a:schemeClr val="tx1"/>
            </a:solidFill>
          </p:grpSpPr>
          <p:sp>
            <p:nvSpPr>
              <p:cNvPr id="45" name="Freeform 433">
                <a:extLst>
                  <a:ext uri="{FF2B5EF4-FFF2-40B4-BE49-F238E27FC236}">
                    <a16:creationId xmlns:a16="http://schemas.microsoft.com/office/drawing/2014/main" id="{D6E8CD6D-66DA-DE10-24E1-22DD6FEEE078}"/>
                  </a:ext>
                </a:extLst>
              </p:cNvPr>
              <p:cNvSpPr>
                <a:spLocks noEditPoints="1"/>
              </p:cNvSpPr>
              <p:nvPr/>
            </p:nvSpPr>
            <p:spPr bwMode="auto">
              <a:xfrm>
                <a:off x="3569" y="1610"/>
                <a:ext cx="212" cy="213"/>
              </a:xfrm>
              <a:custGeom>
                <a:avLst/>
                <a:gdLst>
                  <a:gd name="T0" fmla="*/ 309 w 320"/>
                  <a:gd name="T1" fmla="*/ 149 h 320"/>
                  <a:gd name="T2" fmla="*/ 287 w 320"/>
                  <a:gd name="T3" fmla="*/ 149 h 320"/>
                  <a:gd name="T4" fmla="*/ 170 w 320"/>
                  <a:gd name="T5" fmla="*/ 32 h 320"/>
                  <a:gd name="T6" fmla="*/ 170 w 320"/>
                  <a:gd name="T7" fmla="*/ 10 h 320"/>
                  <a:gd name="T8" fmla="*/ 160 w 320"/>
                  <a:gd name="T9" fmla="*/ 0 h 320"/>
                  <a:gd name="T10" fmla="*/ 149 w 320"/>
                  <a:gd name="T11" fmla="*/ 10 h 320"/>
                  <a:gd name="T12" fmla="*/ 149 w 320"/>
                  <a:gd name="T13" fmla="*/ 32 h 320"/>
                  <a:gd name="T14" fmla="*/ 32 w 320"/>
                  <a:gd name="T15" fmla="*/ 149 h 320"/>
                  <a:gd name="T16" fmla="*/ 10 w 320"/>
                  <a:gd name="T17" fmla="*/ 149 h 320"/>
                  <a:gd name="T18" fmla="*/ 0 w 320"/>
                  <a:gd name="T19" fmla="*/ 160 h 320"/>
                  <a:gd name="T20" fmla="*/ 10 w 320"/>
                  <a:gd name="T21" fmla="*/ 170 h 320"/>
                  <a:gd name="T22" fmla="*/ 32 w 320"/>
                  <a:gd name="T23" fmla="*/ 170 h 320"/>
                  <a:gd name="T24" fmla="*/ 149 w 320"/>
                  <a:gd name="T25" fmla="*/ 287 h 320"/>
                  <a:gd name="T26" fmla="*/ 149 w 320"/>
                  <a:gd name="T27" fmla="*/ 309 h 320"/>
                  <a:gd name="T28" fmla="*/ 160 w 320"/>
                  <a:gd name="T29" fmla="*/ 320 h 320"/>
                  <a:gd name="T30" fmla="*/ 170 w 320"/>
                  <a:gd name="T31" fmla="*/ 309 h 320"/>
                  <a:gd name="T32" fmla="*/ 170 w 320"/>
                  <a:gd name="T33" fmla="*/ 287 h 320"/>
                  <a:gd name="T34" fmla="*/ 287 w 320"/>
                  <a:gd name="T35" fmla="*/ 170 h 320"/>
                  <a:gd name="T36" fmla="*/ 309 w 320"/>
                  <a:gd name="T37" fmla="*/ 170 h 320"/>
                  <a:gd name="T38" fmla="*/ 320 w 320"/>
                  <a:gd name="T39" fmla="*/ 160 h 320"/>
                  <a:gd name="T40" fmla="*/ 309 w 320"/>
                  <a:gd name="T41" fmla="*/ 149 h 320"/>
                  <a:gd name="T42" fmla="*/ 266 w 320"/>
                  <a:gd name="T43" fmla="*/ 149 h 320"/>
                  <a:gd name="T44" fmla="*/ 233 w 320"/>
                  <a:gd name="T45" fmla="*/ 149 h 320"/>
                  <a:gd name="T46" fmla="*/ 170 w 320"/>
                  <a:gd name="T47" fmla="*/ 86 h 320"/>
                  <a:gd name="T48" fmla="*/ 170 w 320"/>
                  <a:gd name="T49" fmla="*/ 54 h 320"/>
                  <a:gd name="T50" fmla="*/ 266 w 320"/>
                  <a:gd name="T51" fmla="*/ 149 h 320"/>
                  <a:gd name="T52" fmla="*/ 149 w 320"/>
                  <a:gd name="T53" fmla="*/ 149 h 320"/>
                  <a:gd name="T54" fmla="*/ 107 w 320"/>
                  <a:gd name="T55" fmla="*/ 149 h 320"/>
                  <a:gd name="T56" fmla="*/ 149 w 320"/>
                  <a:gd name="T57" fmla="*/ 107 h 320"/>
                  <a:gd name="T58" fmla="*/ 149 w 320"/>
                  <a:gd name="T59" fmla="*/ 149 h 320"/>
                  <a:gd name="T60" fmla="*/ 149 w 320"/>
                  <a:gd name="T61" fmla="*/ 170 h 320"/>
                  <a:gd name="T62" fmla="*/ 149 w 320"/>
                  <a:gd name="T63" fmla="*/ 212 h 320"/>
                  <a:gd name="T64" fmla="*/ 107 w 320"/>
                  <a:gd name="T65" fmla="*/ 170 h 320"/>
                  <a:gd name="T66" fmla="*/ 149 w 320"/>
                  <a:gd name="T67" fmla="*/ 170 h 320"/>
                  <a:gd name="T68" fmla="*/ 170 w 320"/>
                  <a:gd name="T69" fmla="*/ 170 h 320"/>
                  <a:gd name="T70" fmla="*/ 212 w 320"/>
                  <a:gd name="T71" fmla="*/ 170 h 320"/>
                  <a:gd name="T72" fmla="*/ 170 w 320"/>
                  <a:gd name="T73" fmla="*/ 212 h 320"/>
                  <a:gd name="T74" fmla="*/ 170 w 320"/>
                  <a:gd name="T75" fmla="*/ 170 h 320"/>
                  <a:gd name="T76" fmla="*/ 170 w 320"/>
                  <a:gd name="T77" fmla="*/ 149 h 320"/>
                  <a:gd name="T78" fmla="*/ 170 w 320"/>
                  <a:gd name="T79" fmla="*/ 107 h 320"/>
                  <a:gd name="T80" fmla="*/ 212 w 320"/>
                  <a:gd name="T81" fmla="*/ 149 h 320"/>
                  <a:gd name="T82" fmla="*/ 170 w 320"/>
                  <a:gd name="T83" fmla="*/ 149 h 320"/>
                  <a:gd name="T84" fmla="*/ 149 w 320"/>
                  <a:gd name="T85" fmla="*/ 54 h 320"/>
                  <a:gd name="T86" fmla="*/ 149 w 320"/>
                  <a:gd name="T87" fmla="*/ 86 h 320"/>
                  <a:gd name="T88" fmla="*/ 86 w 320"/>
                  <a:gd name="T89" fmla="*/ 149 h 320"/>
                  <a:gd name="T90" fmla="*/ 54 w 320"/>
                  <a:gd name="T91" fmla="*/ 149 h 320"/>
                  <a:gd name="T92" fmla="*/ 149 w 320"/>
                  <a:gd name="T93" fmla="*/ 54 h 320"/>
                  <a:gd name="T94" fmla="*/ 54 w 320"/>
                  <a:gd name="T95" fmla="*/ 170 h 320"/>
                  <a:gd name="T96" fmla="*/ 86 w 320"/>
                  <a:gd name="T97" fmla="*/ 170 h 320"/>
                  <a:gd name="T98" fmla="*/ 149 w 320"/>
                  <a:gd name="T99" fmla="*/ 233 h 320"/>
                  <a:gd name="T100" fmla="*/ 149 w 320"/>
                  <a:gd name="T101" fmla="*/ 266 h 320"/>
                  <a:gd name="T102" fmla="*/ 54 w 320"/>
                  <a:gd name="T103" fmla="*/ 170 h 320"/>
                  <a:gd name="T104" fmla="*/ 170 w 320"/>
                  <a:gd name="T105" fmla="*/ 266 h 320"/>
                  <a:gd name="T106" fmla="*/ 170 w 320"/>
                  <a:gd name="T107" fmla="*/ 233 h 320"/>
                  <a:gd name="T108" fmla="*/ 233 w 320"/>
                  <a:gd name="T109" fmla="*/ 170 h 320"/>
                  <a:gd name="T110" fmla="*/ 266 w 320"/>
                  <a:gd name="T111" fmla="*/ 170 h 320"/>
                  <a:gd name="T112" fmla="*/ 170 w 320"/>
                  <a:gd name="T113" fmla="*/ 26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 h="320">
                    <a:moveTo>
                      <a:pt x="309" y="149"/>
                    </a:moveTo>
                    <a:cubicBezTo>
                      <a:pt x="287" y="149"/>
                      <a:pt x="287" y="149"/>
                      <a:pt x="287" y="149"/>
                    </a:cubicBezTo>
                    <a:cubicBezTo>
                      <a:pt x="282" y="87"/>
                      <a:pt x="232" y="37"/>
                      <a:pt x="170" y="32"/>
                    </a:cubicBezTo>
                    <a:cubicBezTo>
                      <a:pt x="170" y="10"/>
                      <a:pt x="170" y="10"/>
                      <a:pt x="170" y="10"/>
                    </a:cubicBezTo>
                    <a:cubicBezTo>
                      <a:pt x="170" y="4"/>
                      <a:pt x="166" y="0"/>
                      <a:pt x="160" y="0"/>
                    </a:cubicBezTo>
                    <a:cubicBezTo>
                      <a:pt x="154" y="0"/>
                      <a:pt x="149" y="4"/>
                      <a:pt x="149" y="10"/>
                    </a:cubicBezTo>
                    <a:cubicBezTo>
                      <a:pt x="149" y="32"/>
                      <a:pt x="149" y="32"/>
                      <a:pt x="149" y="32"/>
                    </a:cubicBezTo>
                    <a:cubicBezTo>
                      <a:pt x="87" y="37"/>
                      <a:pt x="37" y="87"/>
                      <a:pt x="32" y="149"/>
                    </a:cubicBezTo>
                    <a:cubicBezTo>
                      <a:pt x="10" y="149"/>
                      <a:pt x="10" y="149"/>
                      <a:pt x="10" y="149"/>
                    </a:cubicBezTo>
                    <a:cubicBezTo>
                      <a:pt x="4" y="149"/>
                      <a:pt x="0" y="154"/>
                      <a:pt x="0" y="160"/>
                    </a:cubicBezTo>
                    <a:cubicBezTo>
                      <a:pt x="0" y="166"/>
                      <a:pt x="4" y="170"/>
                      <a:pt x="10" y="170"/>
                    </a:cubicBezTo>
                    <a:cubicBezTo>
                      <a:pt x="32" y="170"/>
                      <a:pt x="32" y="170"/>
                      <a:pt x="32" y="170"/>
                    </a:cubicBezTo>
                    <a:cubicBezTo>
                      <a:pt x="37" y="232"/>
                      <a:pt x="87" y="282"/>
                      <a:pt x="149" y="287"/>
                    </a:cubicBezTo>
                    <a:cubicBezTo>
                      <a:pt x="149" y="309"/>
                      <a:pt x="149" y="309"/>
                      <a:pt x="149" y="309"/>
                    </a:cubicBezTo>
                    <a:cubicBezTo>
                      <a:pt x="149" y="315"/>
                      <a:pt x="154" y="320"/>
                      <a:pt x="160" y="320"/>
                    </a:cubicBezTo>
                    <a:cubicBezTo>
                      <a:pt x="166" y="320"/>
                      <a:pt x="170" y="315"/>
                      <a:pt x="170" y="309"/>
                    </a:cubicBezTo>
                    <a:cubicBezTo>
                      <a:pt x="170" y="287"/>
                      <a:pt x="170" y="287"/>
                      <a:pt x="170" y="287"/>
                    </a:cubicBezTo>
                    <a:cubicBezTo>
                      <a:pt x="232" y="282"/>
                      <a:pt x="282" y="232"/>
                      <a:pt x="287" y="170"/>
                    </a:cubicBezTo>
                    <a:cubicBezTo>
                      <a:pt x="309" y="170"/>
                      <a:pt x="309" y="170"/>
                      <a:pt x="309" y="170"/>
                    </a:cubicBezTo>
                    <a:cubicBezTo>
                      <a:pt x="315" y="170"/>
                      <a:pt x="320" y="166"/>
                      <a:pt x="320" y="160"/>
                    </a:cubicBezTo>
                    <a:cubicBezTo>
                      <a:pt x="320" y="154"/>
                      <a:pt x="315" y="149"/>
                      <a:pt x="309" y="149"/>
                    </a:cubicBezTo>
                    <a:close/>
                    <a:moveTo>
                      <a:pt x="266" y="149"/>
                    </a:moveTo>
                    <a:cubicBezTo>
                      <a:pt x="233" y="149"/>
                      <a:pt x="233" y="149"/>
                      <a:pt x="233" y="149"/>
                    </a:cubicBezTo>
                    <a:cubicBezTo>
                      <a:pt x="229" y="116"/>
                      <a:pt x="203" y="91"/>
                      <a:pt x="170" y="86"/>
                    </a:cubicBezTo>
                    <a:cubicBezTo>
                      <a:pt x="170" y="54"/>
                      <a:pt x="170" y="54"/>
                      <a:pt x="170" y="54"/>
                    </a:cubicBezTo>
                    <a:cubicBezTo>
                      <a:pt x="221" y="59"/>
                      <a:pt x="261" y="99"/>
                      <a:pt x="266" y="149"/>
                    </a:cubicBezTo>
                    <a:close/>
                    <a:moveTo>
                      <a:pt x="149" y="149"/>
                    </a:moveTo>
                    <a:cubicBezTo>
                      <a:pt x="107" y="149"/>
                      <a:pt x="107" y="149"/>
                      <a:pt x="107" y="149"/>
                    </a:cubicBezTo>
                    <a:cubicBezTo>
                      <a:pt x="112" y="128"/>
                      <a:pt x="128" y="112"/>
                      <a:pt x="149" y="107"/>
                    </a:cubicBezTo>
                    <a:lnTo>
                      <a:pt x="149" y="149"/>
                    </a:lnTo>
                    <a:close/>
                    <a:moveTo>
                      <a:pt x="149" y="170"/>
                    </a:moveTo>
                    <a:cubicBezTo>
                      <a:pt x="149" y="212"/>
                      <a:pt x="149" y="212"/>
                      <a:pt x="149" y="212"/>
                    </a:cubicBezTo>
                    <a:cubicBezTo>
                      <a:pt x="128" y="208"/>
                      <a:pt x="112" y="191"/>
                      <a:pt x="107" y="170"/>
                    </a:cubicBezTo>
                    <a:lnTo>
                      <a:pt x="149" y="170"/>
                    </a:lnTo>
                    <a:close/>
                    <a:moveTo>
                      <a:pt x="170" y="170"/>
                    </a:moveTo>
                    <a:cubicBezTo>
                      <a:pt x="212" y="170"/>
                      <a:pt x="212" y="170"/>
                      <a:pt x="212" y="170"/>
                    </a:cubicBezTo>
                    <a:cubicBezTo>
                      <a:pt x="208" y="191"/>
                      <a:pt x="191" y="208"/>
                      <a:pt x="170" y="212"/>
                    </a:cubicBezTo>
                    <a:lnTo>
                      <a:pt x="170" y="170"/>
                    </a:lnTo>
                    <a:close/>
                    <a:moveTo>
                      <a:pt x="170" y="149"/>
                    </a:moveTo>
                    <a:cubicBezTo>
                      <a:pt x="170" y="107"/>
                      <a:pt x="170" y="107"/>
                      <a:pt x="170" y="107"/>
                    </a:cubicBezTo>
                    <a:cubicBezTo>
                      <a:pt x="191" y="112"/>
                      <a:pt x="208" y="128"/>
                      <a:pt x="212" y="149"/>
                    </a:cubicBezTo>
                    <a:lnTo>
                      <a:pt x="170" y="149"/>
                    </a:lnTo>
                    <a:close/>
                    <a:moveTo>
                      <a:pt x="149" y="54"/>
                    </a:moveTo>
                    <a:cubicBezTo>
                      <a:pt x="149" y="86"/>
                      <a:pt x="149" y="86"/>
                      <a:pt x="149" y="86"/>
                    </a:cubicBezTo>
                    <a:cubicBezTo>
                      <a:pt x="116" y="91"/>
                      <a:pt x="91" y="116"/>
                      <a:pt x="86" y="149"/>
                    </a:cubicBezTo>
                    <a:cubicBezTo>
                      <a:pt x="54" y="149"/>
                      <a:pt x="54" y="149"/>
                      <a:pt x="54" y="149"/>
                    </a:cubicBezTo>
                    <a:cubicBezTo>
                      <a:pt x="59" y="99"/>
                      <a:pt x="99" y="59"/>
                      <a:pt x="149" y="54"/>
                    </a:cubicBezTo>
                    <a:close/>
                    <a:moveTo>
                      <a:pt x="54" y="170"/>
                    </a:moveTo>
                    <a:cubicBezTo>
                      <a:pt x="86" y="170"/>
                      <a:pt x="86" y="170"/>
                      <a:pt x="86" y="170"/>
                    </a:cubicBezTo>
                    <a:cubicBezTo>
                      <a:pt x="91" y="203"/>
                      <a:pt x="116" y="229"/>
                      <a:pt x="149" y="233"/>
                    </a:cubicBezTo>
                    <a:cubicBezTo>
                      <a:pt x="149" y="266"/>
                      <a:pt x="149" y="266"/>
                      <a:pt x="149" y="266"/>
                    </a:cubicBezTo>
                    <a:cubicBezTo>
                      <a:pt x="99" y="261"/>
                      <a:pt x="59" y="221"/>
                      <a:pt x="54" y="170"/>
                    </a:cubicBezTo>
                    <a:close/>
                    <a:moveTo>
                      <a:pt x="170" y="266"/>
                    </a:moveTo>
                    <a:cubicBezTo>
                      <a:pt x="170" y="233"/>
                      <a:pt x="170" y="233"/>
                      <a:pt x="170" y="233"/>
                    </a:cubicBezTo>
                    <a:cubicBezTo>
                      <a:pt x="203" y="229"/>
                      <a:pt x="229" y="203"/>
                      <a:pt x="233" y="170"/>
                    </a:cubicBezTo>
                    <a:cubicBezTo>
                      <a:pt x="266" y="170"/>
                      <a:pt x="266" y="170"/>
                      <a:pt x="266" y="170"/>
                    </a:cubicBezTo>
                    <a:cubicBezTo>
                      <a:pt x="261" y="221"/>
                      <a:pt x="221" y="261"/>
                      <a:pt x="170"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sp>
            <p:nvSpPr>
              <p:cNvPr id="46" name="Freeform 434">
                <a:extLst>
                  <a:ext uri="{FF2B5EF4-FFF2-40B4-BE49-F238E27FC236}">
                    <a16:creationId xmlns:a16="http://schemas.microsoft.com/office/drawing/2014/main" id="{9B52CBA7-6AC6-54E5-7121-828AC92EF630}"/>
                  </a:ext>
                </a:extLst>
              </p:cNvPr>
              <p:cNvSpPr>
                <a:spLocks noEditPoints="1"/>
              </p:cNvSpPr>
              <p:nvPr/>
            </p:nvSpPr>
            <p:spPr bwMode="auto">
              <a:xfrm>
                <a:off x="3505" y="1546"/>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a:ea typeface="+mn-ea"/>
                  <a:cs typeface="+mn-cs"/>
                </a:endParaRPr>
              </a:p>
            </p:txBody>
          </p:sp>
        </p:grpSp>
      </p:grpSp>
      <p:grpSp>
        <p:nvGrpSpPr>
          <p:cNvPr id="48" name="Group 47" descr="Reflect and set goals&#10;Create three SMART goals and place the wheel somewhere you see it often&#10;&#10;">
            <a:extLst>
              <a:ext uri="{FF2B5EF4-FFF2-40B4-BE49-F238E27FC236}">
                <a16:creationId xmlns:a16="http://schemas.microsoft.com/office/drawing/2014/main" id="{A47FB1BC-F72B-A9C9-F42B-22AE50C92E8B}"/>
              </a:ext>
            </a:extLst>
          </p:cNvPr>
          <p:cNvGrpSpPr/>
          <p:nvPr/>
        </p:nvGrpSpPr>
        <p:grpSpPr>
          <a:xfrm>
            <a:off x="429305" y="2917898"/>
            <a:ext cx="4769939" cy="912819"/>
            <a:chOff x="429305" y="2964601"/>
            <a:chExt cx="4769939" cy="912819"/>
          </a:xfrm>
        </p:grpSpPr>
        <p:grpSp>
          <p:nvGrpSpPr>
            <p:cNvPr id="30" name="Group 29">
              <a:extLst>
                <a:ext uri="{FF2B5EF4-FFF2-40B4-BE49-F238E27FC236}">
                  <a16:creationId xmlns:a16="http://schemas.microsoft.com/office/drawing/2014/main" id="{E4358ADD-C157-B78D-D27B-35A7CB0BB9D3}"/>
                </a:ext>
              </a:extLst>
            </p:cNvPr>
            <p:cNvGrpSpPr>
              <a:grpSpLocks noChangeAspect="1"/>
            </p:cNvGrpSpPr>
            <p:nvPr/>
          </p:nvGrpSpPr>
          <p:grpSpPr>
            <a:xfrm>
              <a:off x="429305" y="3078110"/>
              <a:ext cx="681644" cy="685800"/>
              <a:chOff x="8469313" y="1664335"/>
              <a:chExt cx="520700" cy="523875"/>
            </a:xfrm>
          </p:grpSpPr>
          <p:sp>
            <p:nvSpPr>
              <p:cNvPr id="31" name="Freeform 25">
                <a:extLst>
                  <a:ext uri="{FF2B5EF4-FFF2-40B4-BE49-F238E27FC236}">
                    <a16:creationId xmlns:a16="http://schemas.microsoft.com/office/drawing/2014/main" id="{7C643FA6-613F-B6BC-0271-0740BE9A045B}"/>
                  </a:ext>
                </a:extLst>
              </p:cNvPr>
              <p:cNvSpPr>
                <a:spLocks noEditPoints="1"/>
              </p:cNvSpPr>
              <p:nvPr/>
            </p:nvSpPr>
            <p:spPr bwMode="auto">
              <a:xfrm>
                <a:off x="8469313" y="1664335"/>
                <a:ext cx="520700" cy="523875"/>
              </a:xfrm>
              <a:custGeom>
                <a:avLst/>
                <a:gdLst>
                  <a:gd name="T0" fmla="*/ 312 w 657"/>
                  <a:gd name="T1" fmla="*/ 659 h 659"/>
                  <a:gd name="T2" fmla="*/ 262 w 657"/>
                  <a:gd name="T3" fmla="*/ 652 h 659"/>
                  <a:gd name="T4" fmla="*/ 200 w 657"/>
                  <a:gd name="T5" fmla="*/ 634 h 659"/>
                  <a:gd name="T6" fmla="*/ 120 w 657"/>
                  <a:gd name="T7" fmla="*/ 584 h 659"/>
                  <a:gd name="T8" fmla="*/ 56 w 657"/>
                  <a:gd name="T9" fmla="*/ 514 h 659"/>
                  <a:gd name="T10" fmla="*/ 15 w 657"/>
                  <a:gd name="T11" fmla="*/ 428 h 659"/>
                  <a:gd name="T12" fmla="*/ 4 w 657"/>
                  <a:gd name="T13" fmla="*/ 380 h 659"/>
                  <a:gd name="T14" fmla="*/ 0 w 657"/>
                  <a:gd name="T15" fmla="*/ 330 h 659"/>
                  <a:gd name="T16" fmla="*/ 1 w 657"/>
                  <a:gd name="T17" fmla="*/ 296 h 659"/>
                  <a:gd name="T18" fmla="*/ 11 w 657"/>
                  <a:gd name="T19" fmla="*/ 248 h 659"/>
                  <a:gd name="T20" fmla="*/ 39 w 657"/>
                  <a:gd name="T21" fmla="*/ 174 h 659"/>
                  <a:gd name="T22" fmla="*/ 97 w 657"/>
                  <a:gd name="T23" fmla="*/ 97 h 659"/>
                  <a:gd name="T24" fmla="*/ 172 w 657"/>
                  <a:gd name="T25" fmla="*/ 41 h 659"/>
                  <a:gd name="T26" fmla="*/ 246 w 657"/>
                  <a:gd name="T27" fmla="*/ 11 h 659"/>
                  <a:gd name="T28" fmla="*/ 296 w 657"/>
                  <a:gd name="T29" fmla="*/ 3 h 659"/>
                  <a:gd name="T30" fmla="*/ 329 w 657"/>
                  <a:gd name="T31" fmla="*/ 0 h 659"/>
                  <a:gd name="T32" fmla="*/ 379 w 657"/>
                  <a:gd name="T33" fmla="*/ 5 h 659"/>
                  <a:gd name="T34" fmla="*/ 426 w 657"/>
                  <a:gd name="T35" fmla="*/ 15 h 659"/>
                  <a:gd name="T36" fmla="*/ 512 w 657"/>
                  <a:gd name="T37" fmla="*/ 57 h 659"/>
                  <a:gd name="T38" fmla="*/ 582 w 657"/>
                  <a:gd name="T39" fmla="*/ 121 h 659"/>
                  <a:gd name="T40" fmla="*/ 632 w 657"/>
                  <a:gd name="T41" fmla="*/ 202 h 659"/>
                  <a:gd name="T42" fmla="*/ 651 w 657"/>
                  <a:gd name="T43" fmla="*/ 264 h 659"/>
                  <a:gd name="T44" fmla="*/ 657 w 657"/>
                  <a:gd name="T45" fmla="*/ 314 h 659"/>
                  <a:gd name="T46" fmla="*/ 657 w 657"/>
                  <a:gd name="T47" fmla="*/ 347 h 659"/>
                  <a:gd name="T48" fmla="*/ 651 w 657"/>
                  <a:gd name="T49" fmla="*/ 396 h 659"/>
                  <a:gd name="T50" fmla="*/ 632 w 657"/>
                  <a:gd name="T51" fmla="*/ 457 h 659"/>
                  <a:gd name="T52" fmla="*/ 582 w 657"/>
                  <a:gd name="T53" fmla="*/ 539 h 659"/>
                  <a:gd name="T54" fmla="*/ 512 w 657"/>
                  <a:gd name="T55" fmla="*/ 603 h 659"/>
                  <a:gd name="T56" fmla="*/ 426 w 657"/>
                  <a:gd name="T57" fmla="*/ 644 h 659"/>
                  <a:gd name="T58" fmla="*/ 379 w 657"/>
                  <a:gd name="T59" fmla="*/ 655 h 659"/>
                  <a:gd name="T60" fmla="*/ 329 w 657"/>
                  <a:gd name="T61" fmla="*/ 659 h 659"/>
                  <a:gd name="T62" fmla="*/ 329 w 657"/>
                  <a:gd name="T63" fmla="*/ 38 h 659"/>
                  <a:gd name="T64" fmla="*/ 242 w 657"/>
                  <a:gd name="T65" fmla="*/ 52 h 659"/>
                  <a:gd name="T66" fmla="*/ 165 w 657"/>
                  <a:gd name="T67" fmla="*/ 89 h 659"/>
                  <a:gd name="T68" fmla="*/ 104 w 657"/>
                  <a:gd name="T69" fmla="*/ 144 h 659"/>
                  <a:gd name="T70" fmla="*/ 61 w 657"/>
                  <a:gd name="T71" fmla="*/ 217 h 659"/>
                  <a:gd name="T72" fmla="*/ 39 w 657"/>
                  <a:gd name="T73" fmla="*/ 300 h 659"/>
                  <a:gd name="T74" fmla="*/ 39 w 657"/>
                  <a:gd name="T75" fmla="*/ 359 h 659"/>
                  <a:gd name="T76" fmla="*/ 61 w 657"/>
                  <a:gd name="T77" fmla="*/ 444 h 659"/>
                  <a:gd name="T78" fmla="*/ 104 w 657"/>
                  <a:gd name="T79" fmla="*/ 515 h 659"/>
                  <a:gd name="T80" fmla="*/ 165 w 657"/>
                  <a:gd name="T81" fmla="*/ 572 h 659"/>
                  <a:gd name="T82" fmla="*/ 242 w 657"/>
                  <a:gd name="T83" fmla="*/ 608 h 659"/>
                  <a:gd name="T84" fmla="*/ 329 w 657"/>
                  <a:gd name="T85" fmla="*/ 621 h 659"/>
                  <a:gd name="T86" fmla="*/ 387 w 657"/>
                  <a:gd name="T87" fmla="*/ 616 h 659"/>
                  <a:gd name="T88" fmla="*/ 468 w 657"/>
                  <a:gd name="T89" fmla="*/ 586 h 659"/>
                  <a:gd name="T90" fmla="*/ 535 w 657"/>
                  <a:gd name="T91" fmla="*/ 535 h 659"/>
                  <a:gd name="T92" fmla="*/ 585 w 657"/>
                  <a:gd name="T93" fmla="*/ 468 h 659"/>
                  <a:gd name="T94" fmla="*/ 614 w 657"/>
                  <a:gd name="T95" fmla="*/ 389 h 659"/>
                  <a:gd name="T96" fmla="*/ 620 w 657"/>
                  <a:gd name="T97" fmla="*/ 330 h 659"/>
                  <a:gd name="T98" fmla="*/ 608 w 657"/>
                  <a:gd name="T99" fmla="*/ 244 h 659"/>
                  <a:gd name="T100" fmla="*/ 570 w 657"/>
                  <a:gd name="T101" fmla="*/ 167 h 659"/>
                  <a:gd name="T102" fmla="*/ 513 w 657"/>
                  <a:gd name="T103" fmla="*/ 105 h 659"/>
                  <a:gd name="T104" fmla="*/ 442 w 657"/>
                  <a:gd name="T105" fmla="*/ 62 h 659"/>
                  <a:gd name="T106" fmla="*/ 359 w 657"/>
                  <a:gd name="T107" fmla="*/ 41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9">
                    <a:moveTo>
                      <a:pt x="329" y="659"/>
                    </a:moveTo>
                    <a:lnTo>
                      <a:pt x="329" y="659"/>
                    </a:lnTo>
                    <a:lnTo>
                      <a:pt x="312" y="659"/>
                    </a:lnTo>
                    <a:lnTo>
                      <a:pt x="296" y="658"/>
                    </a:lnTo>
                    <a:lnTo>
                      <a:pt x="278" y="655"/>
                    </a:lnTo>
                    <a:lnTo>
                      <a:pt x="262" y="652"/>
                    </a:lnTo>
                    <a:lnTo>
                      <a:pt x="246" y="648"/>
                    </a:lnTo>
                    <a:lnTo>
                      <a:pt x="231" y="644"/>
                    </a:lnTo>
                    <a:lnTo>
                      <a:pt x="200" y="634"/>
                    </a:lnTo>
                    <a:lnTo>
                      <a:pt x="172" y="619"/>
                    </a:lnTo>
                    <a:lnTo>
                      <a:pt x="145" y="603"/>
                    </a:lnTo>
                    <a:lnTo>
                      <a:pt x="120" y="584"/>
                    </a:lnTo>
                    <a:lnTo>
                      <a:pt x="97" y="562"/>
                    </a:lnTo>
                    <a:lnTo>
                      <a:pt x="75" y="539"/>
                    </a:lnTo>
                    <a:lnTo>
                      <a:pt x="56" y="514"/>
                    </a:lnTo>
                    <a:lnTo>
                      <a:pt x="39" y="487"/>
                    </a:lnTo>
                    <a:lnTo>
                      <a:pt x="26" y="457"/>
                    </a:lnTo>
                    <a:lnTo>
                      <a:pt x="15" y="428"/>
                    </a:lnTo>
                    <a:lnTo>
                      <a:pt x="11" y="412"/>
                    </a:lnTo>
                    <a:lnTo>
                      <a:pt x="7" y="396"/>
                    </a:lnTo>
                    <a:lnTo>
                      <a:pt x="4" y="380"/>
                    </a:lnTo>
                    <a:lnTo>
                      <a:pt x="1" y="363"/>
                    </a:lnTo>
                    <a:lnTo>
                      <a:pt x="0" y="347"/>
                    </a:lnTo>
                    <a:lnTo>
                      <a:pt x="0" y="330"/>
                    </a:lnTo>
                    <a:lnTo>
                      <a:pt x="0" y="330"/>
                    </a:lnTo>
                    <a:lnTo>
                      <a:pt x="0" y="314"/>
                    </a:lnTo>
                    <a:lnTo>
                      <a:pt x="1" y="296"/>
                    </a:lnTo>
                    <a:lnTo>
                      <a:pt x="4" y="280"/>
                    </a:lnTo>
                    <a:lnTo>
                      <a:pt x="7" y="264"/>
                    </a:lnTo>
                    <a:lnTo>
                      <a:pt x="11" y="248"/>
                    </a:lnTo>
                    <a:lnTo>
                      <a:pt x="15" y="233"/>
                    </a:lnTo>
                    <a:lnTo>
                      <a:pt x="26" y="202"/>
                    </a:lnTo>
                    <a:lnTo>
                      <a:pt x="39" y="174"/>
                    </a:lnTo>
                    <a:lnTo>
                      <a:pt x="56" y="146"/>
                    </a:lnTo>
                    <a:lnTo>
                      <a:pt x="75" y="121"/>
                    </a:lnTo>
                    <a:lnTo>
                      <a:pt x="97" y="97"/>
                    </a:lnTo>
                    <a:lnTo>
                      <a:pt x="120" y="76"/>
                    </a:lnTo>
                    <a:lnTo>
                      <a:pt x="145" y="57"/>
                    </a:lnTo>
                    <a:lnTo>
                      <a:pt x="172" y="41"/>
                    </a:lnTo>
                    <a:lnTo>
                      <a:pt x="200" y="27"/>
                    </a:lnTo>
                    <a:lnTo>
                      <a:pt x="231" y="15"/>
                    </a:lnTo>
                    <a:lnTo>
                      <a:pt x="246" y="11"/>
                    </a:lnTo>
                    <a:lnTo>
                      <a:pt x="262" y="7"/>
                    </a:lnTo>
                    <a:lnTo>
                      <a:pt x="278" y="5"/>
                    </a:lnTo>
                    <a:lnTo>
                      <a:pt x="296" y="3"/>
                    </a:lnTo>
                    <a:lnTo>
                      <a:pt x="312" y="2"/>
                    </a:lnTo>
                    <a:lnTo>
                      <a:pt x="329" y="0"/>
                    </a:lnTo>
                    <a:lnTo>
                      <a:pt x="329" y="0"/>
                    </a:lnTo>
                    <a:lnTo>
                      <a:pt x="345" y="2"/>
                    </a:lnTo>
                    <a:lnTo>
                      <a:pt x="363" y="3"/>
                    </a:lnTo>
                    <a:lnTo>
                      <a:pt x="379" y="5"/>
                    </a:lnTo>
                    <a:lnTo>
                      <a:pt x="395" y="7"/>
                    </a:lnTo>
                    <a:lnTo>
                      <a:pt x="411" y="11"/>
                    </a:lnTo>
                    <a:lnTo>
                      <a:pt x="426" y="15"/>
                    </a:lnTo>
                    <a:lnTo>
                      <a:pt x="457" y="27"/>
                    </a:lnTo>
                    <a:lnTo>
                      <a:pt x="485" y="41"/>
                    </a:lnTo>
                    <a:lnTo>
                      <a:pt x="512" y="57"/>
                    </a:lnTo>
                    <a:lnTo>
                      <a:pt x="538" y="76"/>
                    </a:lnTo>
                    <a:lnTo>
                      <a:pt x="562" y="97"/>
                    </a:lnTo>
                    <a:lnTo>
                      <a:pt x="582" y="121"/>
                    </a:lnTo>
                    <a:lnTo>
                      <a:pt x="601" y="146"/>
                    </a:lnTo>
                    <a:lnTo>
                      <a:pt x="618" y="174"/>
                    </a:lnTo>
                    <a:lnTo>
                      <a:pt x="632" y="202"/>
                    </a:lnTo>
                    <a:lnTo>
                      <a:pt x="642" y="233"/>
                    </a:lnTo>
                    <a:lnTo>
                      <a:pt x="648" y="248"/>
                    </a:lnTo>
                    <a:lnTo>
                      <a:pt x="651" y="264"/>
                    </a:lnTo>
                    <a:lnTo>
                      <a:pt x="653" y="280"/>
                    </a:lnTo>
                    <a:lnTo>
                      <a:pt x="656" y="296"/>
                    </a:lnTo>
                    <a:lnTo>
                      <a:pt x="657" y="314"/>
                    </a:lnTo>
                    <a:lnTo>
                      <a:pt x="657" y="330"/>
                    </a:lnTo>
                    <a:lnTo>
                      <a:pt x="657" y="330"/>
                    </a:lnTo>
                    <a:lnTo>
                      <a:pt x="657" y="347"/>
                    </a:lnTo>
                    <a:lnTo>
                      <a:pt x="656" y="363"/>
                    </a:lnTo>
                    <a:lnTo>
                      <a:pt x="653" y="380"/>
                    </a:lnTo>
                    <a:lnTo>
                      <a:pt x="651" y="396"/>
                    </a:lnTo>
                    <a:lnTo>
                      <a:pt x="648" y="412"/>
                    </a:lnTo>
                    <a:lnTo>
                      <a:pt x="642" y="428"/>
                    </a:lnTo>
                    <a:lnTo>
                      <a:pt x="632" y="457"/>
                    </a:lnTo>
                    <a:lnTo>
                      <a:pt x="618" y="487"/>
                    </a:lnTo>
                    <a:lnTo>
                      <a:pt x="601" y="514"/>
                    </a:lnTo>
                    <a:lnTo>
                      <a:pt x="582" y="539"/>
                    </a:lnTo>
                    <a:lnTo>
                      <a:pt x="562" y="562"/>
                    </a:lnTo>
                    <a:lnTo>
                      <a:pt x="538" y="584"/>
                    </a:lnTo>
                    <a:lnTo>
                      <a:pt x="512" y="603"/>
                    </a:lnTo>
                    <a:lnTo>
                      <a:pt x="485" y="619"/>
                    </a:lnTo>
                    <a:lnTo>
                      <a:pt x="457" y="634"/>
                    </a:lnTo>
                    <a:lnTo>
                      <a:pt x="426" y="644"/>
                    </a:lnTo>
                    <a:lnTo>
                      <a:pt x="411" y="648"/>
                    </a:lnTo>
                    <a:lnTo>
                      <a:pt x="395" y="652"/>
                    </a:lnTo>
                    <a:lnTo>
                      <a:pt x="379" y="655"/>
                    </a:lnTo>
                    <a:lnTo>
                      <a:pt x="363" y="658"/>
                    </a:lnTo>
                    <a:lnTo>
                      <a:pt x="345" y="659"/>
                    </a:lnTo>
                    <a:lnTo>
                      <a:pt x="329" y="659"/>
                    </a:lnTo>
                    <a:lnTo>
                      <a:pt x="329" y="659"/>
                    </a:lnTo>
                    <a:close/>
                    <a:moveTo>
                      <a:pt x="329" y="38"/>
                    </a:moveTo>
                    <a:lnTo>
                      <a:pt x="329" y="38"/>
                    </a:lnTo>
                    <a:lnTo>
                      <a:pt x="298" y="41"/>
                    </a:lnTo>
                    <a:lnTo>
                      <a:pt x="270" y="45"/>
                    </a:lnTo>
                    <a:lnTo>
                      <a:pt x="242" y="52"/>
                    </a:lnTo>
                    <a:lnTo>
                      <a:pt x="215" y="62"/>
                    </a:lnTo>
                    <a:lnTo>
                      <a:pt x="190" y="74"/>
                    </a:lnTo>
                    <a:lnTo>
                      <a:pt x="165" y="89"/>
                    </a:lnTo>
                    <a:lnTo>
                      <a:pt x="144" y="105"/>
                    </a:lnTo>
                    <a:lnTo>
                      <a:pt x="122" y="124"/>
                    </a:lnTo>
                    <a:lnTo>
                      <a:pt x="104" y="144"/>
                    </a:lnTo>
                    <a:lnTo>
                      <a:pt x="87" y="167"/>
                    </a:lnTo>
                    <a:lnTo>
                      <a:pt x="73" y="191"/>
                    </a:lnTo>
                    <a:lnTo>
                      <a:pt x="61" y="217"/>
                    </a:lnTo>
                    <a:lnTo>
                      <a:pt x="51" y="244"/>
                    </a:lnTo>
                    <a:lnTo>
                      <a:pt x="43" y="272"/>
                    </a:lnTo>
                    <a:lnTo>
                      <a:pt x="39" y="300"/>
                    </a:lnTo>
                    <a:lnTo>
                      <a:pt x="38" y="330"/>
                    </a:lnTo>
                    <a:lnTo>
                      <a:pt x="38" y="330"/>
                    </a:lnTo>
                    <a:lnTo>
                      <a:pt x="39" y="359"/>
                    </a:lnTo>
                    <a:lnTo>
                      <a:pt x="43" y="389"/>
                    </a:lnTo>
                    <a:lnTo>
                      <a:pt x="51" y="417"/>
                    </a:lnTo>
                    <a:lnTo>
                      <a:pt x="61" y="444"/>
                    </a:lnTo>
                    <a:lnTo>
                      <a:pt x="73" y="468"/>
                    </a:lnTo>
                    <a:lnTo>
                      <a:pt x="87" y="492"/>
                    </a:lnTo>
                    <a:lnTo>
                      <a:pt x="104" y="515"/>
                    </a:lnTo>
                    <a:lnTo>
                      <a:pt x="122" y="535"/>
                    </a:lnTo>
                    <a:lnTo>
                      <a:pt x="144" y="554"/>
                    </a:lnTo>
                    <a:lnTo>
                      <a:pt x="165" y="572"/>
                    </a:lnTo>
                    <a:lnTo>
                      <a:pt x="190" y="586"/>
                    </a:lnTo>
                    <a:lnTo>
                      <a:pt x="215" y="599"/>
                    </a:lnTo>
                    <a:lnTo>
                      <a:pt x="242" y="608"/>
                    </a:lnTo>
                    <a:lnTo>
                      <a:pt x="270" y="616"/>
                    </a:lnTo>
                    <a:lnTo>
                      <a:pt x="298" y="620"/>
                    </a:lnTo>
                    <a:lnTo>
                      <a:pt x="329" y="621"/>
                    </a:lnTo>
                    <a:lnTo>
                      <a:pt x="329" y="621"/>
                    </a:lnTo>
                    <a:lnTo>
                      <a:pt x="359" y="620"/>
                    </a:lnTo>
                    <a:lnTo>
                      <a:pt x="387" y="616"/>
                    </a:lnTo>
                    <a:lnTo>
                      <a:pt x="415" y="608"/>
                    </a:lnTo>
                    <a:lnTo>
                      <a:pt x="442" y="599"/>
                    </a:lnTo>
                    <a:lnTo>
                      <a:pt x="468" y="586"/>
                    </a:lnTo>
                    <a:lnTo>
                      <a:pt x="492" y="572"/>
                    </a:lnTo>
                    <a:lnTo>
                      <a:pt x="513" y="554"/>
                    </a:lnTo>
                    <a:lnTo>
                      <a:pt x="535" y="535"/>
                    </a:lnTo>
                    <a:lnTo>
                      <a:pt x="554" y="515"/>
                    </a:lnTo>
                    <a:lnTo>
                      <a:pt x="570" y="492"/>
                    </a:lnTo>
                    <a:lnTo>
                      <a:pt x="585" y="468"/>
                    </a:lnTo>
                    <a:lnTo>
                      <a:pt x="597" y="444"/>
                    </a:lnTo>
                    <a:lnTo>
                      <a:pt x="608" y="417"/>
                    </a:lnTo>
                    <a:lnTo>
                      <a:pt x="614" y="389"/>
                    </a:lnTo>
                    <a:lnTo>
                      <a:pt x="618" y="359"/>
                    </a:lnTo>
                    <a:lnTo>
                      <a:pt x="620" y="330"/>
                    </a:lnTo>
                    <a:lnTo>
                      <a:pt x="620" y="330"/>
                    </a:lnTo>
                    <a:lnTo>
                      <a:pt x="618" y="300"/>
                    </a:lnTo>
                    <a:lnTo>
                      <a:pt x="614" y="272"/>
                    </a:lnTo>
                    <a:lnTo>
                      <a:pt x="608" y="244"/>
                    </a:lnTo>
                    <a:lnTo>
                      <a:pt x="597" y="217"/>
                    </a:lnTo>
                    <a:lnTo>
                      <a:pt x="585" y="191"/>
                    </a:lnTo>
                    <a:lnTo>
                      <a:pt x="570" y="167"/>
                    </a:lnTo>
                    <a:lnTo>
                      <a:pt x="554" y="144"/>
                    </a:lnTo>
                    <a:lnTo>
                      <a:pt x="535" y="124"/>
                    </a:lnTo>
                    <a:lnTo>
                      <a:pt x="513" y="105"/>
                    </a:lnTo>
                    <a:lnTo>
                      <a:pt x="492" y="89"/>
                    </a:lnTo>
                    <a:lnTo>
                      <a:pt x="468" y="74"/>
                    </a:lnTo>
                    <a:lnTo>
                      <a:pt x="442" y="62"/>
                    </a:lnTo>
                    <a:lnTo>
                      <a:pt x="415" y="52"/>
                    </a:lnTo>
                    <a:lnTo>
                      <a:pt x="387" y="45"/>
                    </a:lnTo>
                    <a:lnTo>
                      <a:pt x="359" y="41"/>
                    </a:lnTo>
                    <a:lnTo>
                      <a:pt x="329" y="38"/>
                    </a:lnTo>
                    <a:lnTo>
                      <a:pt x="329"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129">
                <a:extLst>
                  <a:ext uri="{FF2B5EF4-FFF2-40B4-BE49-F238E27FC236}">
                    <a16:creationId xmlns:a16="http://schemas.microsoft.com/office/drawing/2014/main" id="{D5E2B68F-3453-F2E2-5AB4-7759A319434E}"/>
                  </a:ext>
                </a:extLst>
              </p:cNvPr>
              <p:cNvSpPr>
                <a:spLocks/>
              </p:cNvSpPr>
              <p:nvPr/>
            </p:nvSpPr>
            <p:spPr bwMode="auto">
              <a:xfrm>
                <a:off x="8677276" y="1884998"/>
                <a:ext cx="115888" cy="144463"/>
              </a:xfrm>
              <a:custGeom>
                <a:avLst/>
                <a:gdLst>
                  <a:gd name="T0" fmla="*/ 34 w 147"/>
                  <a:gd name="T1" fmla="*/ 87 h 181"/>
                  <a:gd name="T2" fmla="*/ 34 w 147"/>
                  <a:gd name="T3" fmla="*/ 176 h 181"/>
                  <a:gd name="T4" fmla="*/ 34 w 147"/>
                  <a:gd name="T5" fmla="*/ 176 h 181"/>
                  <a:gd name="T6" fmla="*/ 35 w 147"/>
                  <a:gd name="T7" fmla="*/ 177 h 181"/>
                  <a:gd name="T8" fmla="*/ 35 w 147"/>
                  <a:gd name="T9" fmla="*/ 180 h 181"/>
                  <a:gd name="T10" fmla="*/ 38 w 147"/>
                  <a:gd name="T11" fmla="*/ 181 h 181"/>
                  <a:gd name="T12" fmla="*/ 39 w 147"/>
                  <a:gd name="T13" fmla="*/ 181 h 181"/>
                  <a:gd name="T14" fmla="*/ 108 w 147"/>
                  <a:gd name="T15" fmla="*/ 181 h 181"/>
                  <a:gd name="T16" fmla="*/ 108 w 147"/>
                  <a:gd name="T17" fmla="*/ 181 h 181"/>
                  <a:gd name="T18" fmla="*/ 110 w 147"/>
                  <a:gd name="T19" fmla="*/ 181 h 181"/>
                  <a:gd name="T20" fmla="*/ 112 w 147"/>
                  <a:gd name="T21" fmla="*/ 180 h 181"/>
                  <a:gd name="T22" fmla="*/ 113 w 147"/>
                  <a:gd name="T23" fmla="*/ 177 h 181"/>
                  <a:gd name="T24" fmla="*/ 113 w 147"/>
                  <a:gd name="T25" fmla="*/ 176 h 181"/>
                  <a:gd name="T26" fmla="*/ 113 w 147"/>
                  <a:gd name="T27" fmla="*/ 87 h 181"/>
                  <a:gd name="T28" fmla="*/ 145 w 147"/>
                  <a:gd name="T29" fmla="*/ 55 h 181"/>
                  <a:gd name="T30" fmla="*/ 145 w 147"/>
                  <a:gd name="T31" fmla="*/ 55 h 181"/>
                  <a:gd name="T32" fmla="*/ 147 w 147"/>
                  <a:gd name="T33" fmla="*/ 53 h 181"/>
                  <a:gd name="T34" fmla="*/ 147 w 147"/>
                  <a:gd name="T35" fmla="*/ 51 h 181"/>
                  <a:gd name="T36" fmla="*/ 147 w 147"/>
                  <a:gd name="T37" fmla="*/ 6 h 181"/>
                  <a:gd name="T38" fmla="*/ 147 w 147"/>
                  <a:gd name="T39" fmla="*/ 6 h 181"/>
                  <a:gd name="T40" fmla="*/ 147 w 147"/>
                  <a:gd name="T41" fmla="*/ 4 h 181"/>
                  <a:gd name="T42" fmla="*/ 145 w 147"/>
                  <a:gd name="T43" fmla="*/ 2 h 181"/>
                  <a:gd name="T44" fmla="*/ 144 w 147"/>
                  <a:gd name="T45" fmla="*/ 1 h 181"/>
                  <a:gd name="T46" fmla="*/ 141 w 147"/>
                  <a:gd name="T47" fmla="*/ 0 h 181"/>
                  <a:gd name="T48" fmla="*/ 5 w 147"/>
                  <a:gd name="T49" fmla="*/ 0 h 181"/>
                  <a:gd name="T50" fmla="*/ 5 w 147"/>
                  <a:gd name="T51" fmla="*/ 0 h 181"/>
                  <a:gd name="T52" fmla="*/ 3 w 147"/>
                  <a:gd name="T53" fmla="*/ 1 h 181"/>
                  <a:gd name="T54" fmla="*/ 1 w 147"/>
                  <a:gd name="T55" fmla="*/ 2 h 181"/>
                  <a:gd name="T56" fmla="*/ 0 w 147"/>
                  <a:gd name="T57" fmla="*/ 4 h 181"/>
                  <a:gd name="T58" fmla="*/ 0 w 147"/>
                  <a:gd name="T59" fmla="*/ 6 h 181"/>
                  <a:gd name="T60" fmla="*/ 0 w 147"/>
                  <a:gd name="T61" fmla="*/ 51 h 181"/>
                  <a:gd name="T62" fmla="*/ 0 w 147"/>
                  <a:gd name="T63" fmla="*/ 51 h 181"/>
                  <a:gd name="T64" fmla="*/ 0 w 147"/>
                  <a:gd name="T65" fmla="*/ 53 h 181"/>
                  <a:gd name="T66" fmla="*/ 1 w 147"/>
                  <a:gd name="T67" fmla="*/ 55 h 181"/>
                  <a:gd name="T68" fmla="*/ 34 w 147"/>
                  <a:gd name="T69" fmla="*/ 8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 h="181">
                    <a:moveTo>
                      <a:pt x="34" y="87"/>
                    </a:moveTo>
                    <a:lnTo>
                      <a:pt x="34" y="176"/>
                    </a:lnTo>
                    <a:lnTo>
                      <a:pt x="34" y="176"/>
                    </a:lnTo>
                    <a:lnTo>
                      <a:pt x="35" y="177"/>
                    </a:lnTo>
                    <a:lnTo>
                      <a:pt x="35" y="180"/>
                    </a:lnTo>
                    <a:lnTo>
                      <a:pt x="38" y="181"/>
                    </a:lnTo>
                    <a:lnTo>
                      <a:pt x="39" y="181"/>
                    </a:lnTo>
                    <a:lnTo>
                      <a:pt x="108" y="181"/>
                    </a:lnTo>
                    <a:lnTo>
                      <a:pt x="108" y="181"/>
                    </a:lnTo>
                    <a:lnTo>
                      <a:pt x="110" y="181"/>
                    </a:lnTo>
                    <a:lnTo>
                      <a:pt x="112" y="180"/>
                    </a:lnTo>
                    <a:lnTo>
                      <a:pt x="113" y="177"/>
                    </a:lnTo>
                    <a:lnTo>
                      <a:pt x="113" y="176"/>
                    </a:lnTo>
                    <a:lnTo>
                      <a:pt x="113" y="87"/>
                    </a:lnTo>
                    <a:lnTo>
                      <a:pt x="145" y="55"/>
                    </a:lnTo>
                    <a:lnTo>
                      <a:pt x="145" y="55"/>
                    </a:lnTo>
                    <a:lnTo>
                      <a:pt x="147" y="53"/>
                    </a:lnTo>
                    <a:lnTo>
                      <a:pt x="147" y="51"/>
                    </a:lnTo>
                    <a:lnTo>
                      <a:pt x="147" y="6"/>
                    </a:lnTo>
                    <a:lnTo>
                      <a:pt x="147" y="6"/>
                    </a:lnTo>
                    <a:lnTo>
                      <a:pt x="147" y="4"/>
                    </a:lnTo>
                    <a:lnTo>
                      <a:pt x="145" y="2"/>
                    </a:lnTo>
                    <a:lnTo>
                      <a:pt x="144" y="1"/>
                    </a:lnTo>
                    <a:lnTo>
                      <a:pt x="141" y="0"/>
                    </a:lnTo>
                    <a:lnTo>
                      <a:pt x="5" y="0"/>
                    </a:lnTo>
                    <a:lnTo>
                      <a:pt x="5" y="0"/>
                    </a:lnTo>
                    <a:lnTo>
                      <a:pt x="3" y="1"/>
                    </a:lnTo>
                    <a:lnTo>
                      <a:pt x="1" y="2"/>
                    </a:lnTo>
                    <a:lnTo>
                      <a:pt x="0" y="4"/>
                    </a:lnTo>
                    <a:lnTo>
                      <a:pt x="0" y="6"/>
                    </a:lnTo>
                    <a:lnTo>
                      <a:pt x="0" y="51"/>
                    </a:lnTo>
                    <a:lnTo>
                      <a:pt x="0" y="51"/>
                    </a:lnTo>
                    <a:lnTo>
                      <a:pt x="0" y="53"/>
                    </a:lnTo>
                    <a:lnTo>
                      <a:pt x="1" y="55"/>
                    </a:lnTo>
                    <a:lnTo>
                      <a:pt x="34"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130">
                <a:extLst>
                  <a:ext uri="{FF2B5EF4-FFF2-40B4-BE49-F238E27FC236}">
                    <a16:creationId xmlns:a16="http://schemas.microsoft.com/office/drawing/2014/main" id="{D9C8F9BB-955E-1B06-9DA5-EF421FB4EC55}"/>
                  </a:ext>
                </a:extLst>
              </p:cNvPr>
              <p:cNvSpPr>
                <a:spLocks/>
              </p:cNvSpPr>
              <p:nvPr/>
            </p:nvSpPr>
            <p:spPr bwMode="auto">
              <a:xfrm>
                <a:off x="8694738" y="1788160"/>
                <a:ext cx="80963" cy="79375"/>
              </a:xfrm>
              <a:custGeom>
                <a:avLst/>
                <a:gdLst>
                  <a:gd name="T0" fmla="*/ 51 w 102"/>
                  <a:gd name="T1" fmla="*/ 101 h 101"/>
                  <a:gd name="T2" fmla="*/ 51 w 102"/>
                  <a:gd name="T3" fmla="*/ 101 h 101"/>
                  <a:gd name="T4" fmla="*/ 60 w 102"/>
                  <a:gd name="T5" fmla="*/ 101 h 101"/>
                  <a:gd name="T6" fmla="*/ 70 w 102"/>
                  <a:gd name="T7" fmla="*/ 98 h 101"/>
                  <a:gd name="T8" fmla="*/ 79 w 102"/>
                  <a:gd name="T9" fmla="*/ 93 h 101"/>
                  <a:gd name="T10" fmla="*/ 86 w 102"/>
                  <a:gd name="T11" fmla="*/ 86 h 101"/>
                  <a:gd name="T12" fmla="*/ 93 w 102"/>
                  <a:gd name="T13" fmla="*/ 79 h 101"/>
                  <a:gd name="T14" fmla="*/ 98 w 102"/>
                  <a:gd name="T15" fmla="*/ 70 h 101"/>
                  <a:gd name="T16" fmla="*/ 101 w 102"/>
                  <a:gd name="T17" fmla="*/ 61 h 101"/>
                  <a:gd name="T18" fmla="*/ 102 w 102"/>
                  <a:gd name="T19" fmla="*/ 51 h 101"/>
                  <a:gd name="T20" fmla="*/ 102 w 102"/>
                  <a:gd name="T21" fmla="*/ 51 h 101"/>
                  <a:gd name="T22" fmla="*/ 101 w 102"/>
                  <a:gd name="T23" fmla="*/ 40 h 101"/>
                  <a:gd name="T24" fmla="*/ 98 w 102"/>
                  <a:gd name="T25" fmla="*/ 31 h 101"/>
                  <a:gd name="T26" fmla="*/ 93 w 102"/>
                  <a:gd name="T27" fmla="*/ 22 h 101"/>
                  <a:gd name="T28" fmla="*/ 86 w 102"/>
                  <a:gd name="T29" fmla="*/ 15 h 101"/>
                  <a:gd name="T30" fmla="*/ 79 w 102"/>
                  <a:gd name="T31" fmla="*/ 8 h 101"/>
                  <a:gd name="T32" fmla="*/ 70 w 102"/>
                  <a:gd name="T33" fmla="*/ 4 h 101"/>
                  <a:gd name="T34" fmla="*/ 60 w 102"/>
                  <a:gd name="T35" fmla="*/ 0 h 101"/>
                  <a:gd name="T36" fmla="*/ 51 w 102"/>
                  <a:gd name="T37" fmla="*/ 0 h 101"/>
                  <a:gd name="T38" fmla="*/ 51 w 102"/>
                  <a:gd name="T39" fmla="*/ 0 h 101"/>
                  <a:gd name="T40" fmla="*/ 40 w 102"/>
                  <a:gd name="T41" fmla="*/ 0 h 101"/>
                  <a:gd name="T42" fmla="*/ 31 w 102"/>
                  <a:gd name="T43" fmla="*/ 4 h 101"/>
                  <a:gd name="T44" fmla="*/ 21 w 102"/>
                  <a:gd name="T45" fmla="*/ 8 h 101"/>
                  <a:gd name="T46" fmla="*/ 15 w 102"/>
                  <a:gd name="T47" fmla="*/ 15 h 101"/>
                  <a:gd name="T48" fmla="*/ 8 w 102"/>
                  <a:gd name="T49" fmla="*/ 22 h 101"/>
                  <a:gd name="T50" fmla="*/ 4 w 102"/>
                  <a:gd name="T51" fmla="*/ 31 h 101"/>
                  <a:gd name="T52" fmla="*/ 1 w 102"/>
                  <a:gd name="T53" fmla="*/ 40 h 101"/>
                  <a:gd name="T54" fmla="*/ 0 w 102"/>
                  <a:gd name="T55" fmla="*/ 51 h 101"/>
                  <a:gd name="T56" fmla="*/ 0 w 102"/>
                  <a:gd name="T57" fmla="*/ 51 h 101"/>
                  <a:gd name="T58" fmla="*/ 1 w 102"/>
                  <a:gd name="T59" fmla="*/ 61 h 101"/>
                  <a:gd name="T60" fmla="*/ 4 w 102"/>
                  <a:gd name="T61" fmla="*/ 70 h 101"/>
                  <a:gd name="T62" fmla="*/ 8 w 102"/>
                  <a:gd name="T63" fmla="*/ 79 h 101"/>
                  <a:gd name="T64" fmla="*/ 15 w 102"/>
                  <a:gd name="T65" fmla="*/ 86 h 101"/>
                  <a:gd name="T66" fmla="*/ 21 w 102"/>
                  <a:gd name="T67" fmla="*/ 93 h 101"/>
                  <a:gd name="T68" fmla="*/ 31 w 102"/>
                  <a:gd name="T69" fmla="*/ 98 h 101"/>
                  <a:gd name="T70" fmla="*/ 40 w 102"/>
                  <a:gd name="T71" fmla="*/ 101 h 101"/>
                  <a:gd name="T72" fmla="*/ 51 w 102"/>
                  <a:gd name="T73" fmla="*/ 101 h 101"/>
                  <a:gd name="T74" fmla="*/ 51 w 102"/>
                  <a:gd name="T7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 h="101">
                    <a:moveTo>
                      <a:pt x="51" y="101"/>
                    </a:moveTo>
                    <a:lnTo>
                      <a:pt x="51" y="101"/>
                    </a:lnTo>
                    <a:lnTo>
                      <a:pt x="60" y="101"/>
                    </a:lnTo>
                    <a:lnTo>
                      <a:pt x="70" y="98"/>
                    </a:lnTo>
                    <a:lnTo>
                      <a:pt x="79" y="93"/>
                    </a:lnTo>
                    <a:lnTo>
                      <a:pt x="86" y="86"/>
                    </a:lnTo>
                    <a:lnTo>
                      <a:pt x="93" y="79"/>
                    </a:lnTo>
                    <a:lnTo>
                      <a:pt x="98" y="70"/>
                    </a:lnTo>
                    <a:lnTo>
                      <a:pt x="101" y="61"/>
                    </a:lnTo>
                    <a:lnTo>
                      <a:pt x="102" y="51"/>
                    </a:lnTo>
                    <a:lnTo>
                      <a:pt x="102" y="51"/>
                    </a:lnTo>
                    <a:lnTo>
                      <a:pt x="101" y="40"/>
                    </a:lnTo>
                    <a:lnTo>
                      <a:pt x="98" y="31"/>
                    </a:lnTo>
                    <a:lnTo>
                      <a:pt x="93" y="22"/>
                    </a:lnTo>
                    <a:lnTo>
                      <a:pt x="86" y="15"/>
                    </a:lnTo>
                    <a:lnTo>
                      <a:pt x="79" y="8"/>
                    </a:lnTo>
                    <a:lnTo>
                      <a:pt x="70" y="4"/>
                    </a:lnTo>
                    <a:lnTo>
                      <a:pt x="60" y="0"/>
                    </a:lnTo>
                    <a:lnTo>
                      <a:pt x="51" y="0"/>
                    </a:lnTo>
                    <a:lnTo>
                      <a:pt x="51" y="0"/>
                    </a:lnTo>
                    <a:lnTo>
                      <a:pt x="40" y="0"/>
                    </a:lnTo>
                    <a:lnTo>
                      <a:pt x="31" y="4"/>
                    </a:lnTo>
                    <a:lnTo>
                      <a:pt x="21" y="8"/>
                    </a:lnTo>
                    <a:lnTo>
                      <a:pt x="15" y="15"/>
                    </a:lnTo>
                    <a:lnTo>
                      <a:pt x="8" y="22"/>
                    </a:lnTo>
                    <a:lnTo>
                      <a:pt x="4" y="31"/>
                    </a:lnTo>
                    <a:lnTo>
                      <a:pt x="1" y="40"/>
                    </a:lnTo>
                    <a:lnTo>
                      <a:pt x="0" y="51"/>
                    </a:lnTo>
                    <a:lnTo>
                      <a:pt x="0" y="51"/>
                    </a:lnTo>
                    <a:lnTo>
                      <a:pt x="1" y="61"/>
                    </a:lnTo>
                    <a:lnTo>
                      <a:pt x="4" y="70"/>
                    </a:lnTo>
                    <a:lnTo>
                      <a:pt x="8" y="79"/>
                    </a:lnTo>
                    <a:lnTo>
                      <a:pt x="15" y="86"/>
                    </a:lnTo>
                    <a:lnTo>
                      <a:pt x="21" y="93"/>
                    </a:lnTo>
                    <a:lnTo>
                      <a:pt x="31" y="98"/>
                    </a:lnTo>
                    <a:lnTo>
                      <a:pt x="40" y="101"/>
                    </a:lnTo>
                    <a:lnTo>
                      <a:pt x="51" y="101"/>
                    </a:lnTo>
                    <a:lnTo>
                      <a:pt x="51"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131">
                <a:extLst>
                  <a:ext uri="{FF2B5EF4-FFF2-40B4-BE49-F238E27FC236}">
                    <a16:creationId xmlns:a16="http://schemas.microsoft.com/office/drawing/2014/main" id="{5022B963-0700-BA23-DAB8-CF3D9BB69A5B}"/>
                  </a:ext>
                </a:extLst>
              </p:cNvPr>
              <p:cNvSpPr>
                <a:spLocks/>
              </p:cNvSpPr>
              <p:nvPr/>
            </p:nvSpPr>
            <p:spPr bwMode="auto">
              <a:xfrm>
                <a:off x="8602663" y="1992948"/>
                <a:ext cx="266700" cy="76200"/>
              </a:xfrm>
              <a:custGeom>
                <a:avLst/>
                <a:gdLst>
                  <a:gd name="T0" fmla="*/ 228 w 336"/>
                  <a:gd name="T1" fmla="*/ 19 h 97"/>
                  <a:gd name="T2" fmla="*/ 254 w 336"/>
                  <a:gd name="T3" fmla="*/ 22 h 97"/>
                  <a:gd name="T4" fmla="*/ 289 w 336"/>
                  <a:gd name="T5" fmla="*/ 30 h 97"/>
                  <a:gd name="T6" fmla="*/ 308 w 336"/>
                  <a:gd name="T7" fmla="*/ 38 h 97"/>
                  <a:gd name="T8" fmla="*/ 316 w 336"/>
                  <a:gd name="T9" fmla="*/ 44 h 97"/>
                  <a:gd name="T10" fmla="*/ 316 w 336"/>
                  <a:gd name="T11" fmla="*/ 47 h 97"/>
                  <a:gd name="T12" fmla="*/ 315 w 336"/>
                  <a:gd name="T13" fmla="*/ 51 h 97"/>
                  <a:gd name="T14" fmla="*/ 296 w 336"/>
                  <a:gd name="T15" fmla="*/ 61 h 97"/>
                  <a:gd name="T16" fmla="*/ 258 w 336"/>
                  <a:gd name="T17" fmla="*/ 70 h 97"/>
                  <a:gd name="T18" fmla="*/ 202 w 336"/>
                  <a:gd name="T19" fmla="*/ 77 h 97"/>
                  <a:gd name="T20" fmla="*/ 168 w 336"/>
                  <a:gd name="T21" fmla="*/ 77 h 97"/>
                  <a:gd name="T22" fmla="*/ 104 w 336"/>
                  <a:gd name="T23" fmla="*/ 74 h 97"/>
                  <a:gd name="T24" fmla="*/ 56 w 336"/>
                  <a:gd name="T25" fmla="*/ 66 h 97"/>
                  <a:gd name="T26" fmla="*/ 28 w 336"/>
                  <a:gd name="T27" fmla="*/ 55 h 97"/>
                  <a:gd name="T28" fmla="*/ 19 w 336"/>
                  <a:gd name="T29" fmla="*/ 48 h 97"/>
                  <a:gd name="T30" fmla="*/ 19 w 336"/>
                  <a:gd name="T31" fmla="*/ 47 h 97"/>
                  <a:gd name="T32" fmla="*/ 22 w 336"/>
                  <a:gd name="T33" fmla="*/ 42 h 97"/>
                  <a:gd name="T34" fmla="*/ 35 w 336"/>
                  <a:gd name="T35" fmla="*/ 34 h 97"/>
                  <a:gd name="T36" fmla="*/ 60 w 336"/>
                  <a:gd name="T37" fmla="*/ 26 h 97"/>
                  <a:gd name="T38" fmla="*/ 106 w 336"/>
                  <a:gd name="T39" fmla="*/ 19 h 97"/>
                  <a:gd name="T40" fmla="*/ 105 w 336"/>
                  <a:gd name="T41" fmla="*/ 0 h 97"/>
                  <a:gd name="T42" fmla="*/ 56 w 336"/>
                  <a:gd name="T43" fmla="*/ 7 h 97"/>
                  <a:gd name="T44" fmla="*/ 24 w 336"/>
                  <a:gd name="T45" fmla="*/ 18 h 97"/>
                  <a:gd name="T46" fmla="*/ 11 w 336"/>
                  <a:gd name="T47" fmla="*/ 26 h 97"/>
                  <a:gd name="T48" fmla="*/ 3 w 336"/>
                  <a:gd name="T49" fmla="*/ 35 h 97"/>
                  <a:gd name="T50" fmla="*/ 0 w 336"/>
                  <a:gd name="T51" fmla="*/ 47 h 97"/>
                  <a:gd name="T52" fmla="*/ 0 w 336"/>
                  <a:gd name="T53" fmla="*/ 54 h 97"/>
                  <a:gd name="T54" fmla="*/ 8 w 336"/>
                  <a:gd name="T55" fmla="*/ 65 h 97"/>
                  <a:gd name="T56" fmla="*/ 22 w 336"/>
                  <a:gd name="T57" fmla="*/ 74 h 97"/>
                  <a:gd name="T58" fmla="*/ 54 w 336"/>
                  <a:gd name="T59" fmla="*/ 85 h 97"/>
                  <a:gd name="T60" fmla="*/ 108 w 336"/>
                  <a:gd name="T61" fmla="*/ 94 h 97"/>
                  <a:gd name="T62" fmla="*/ 168 w 336"/>
                  <a:gd name="T63" fmla="*/ 97 h 97"/>
                  <a:gd name="T64" fmla="*/ 198 w 336"/>
                  <a:gd name="T65" fmla="*/ 96 h 97"/>
                  <a:gd name="T66" fmla="*/ 257 w 336"/>
                  <a:gd name="T67" fmla="*/ 90 h 97"/>
                  <a:gd name="T68" fmla="*/ 304 w 336"/>
                  <a:gd name="T69" fmla="*/ 78 h 97"/>
                  <a:gd name="T70" fmla="*/ 321 w 336"/>
                  <a:gd name="T71" fmla="*/ 69 h 97"/>
                  <a:gd name="T72" fmla="*/ 332 w 336"/>
                  <a:gd name="T73" fmla="*/ 59 h 97"/>
                  <a:gd name="T74" fmla="*/ 336 w 336"/>
                  <a:gd name="T75" fmla="*/ 47 h 97"/>
                  <a:gd name="T76" fmla="*/ 335 w 336"/>
                  <a:gd name="T77" fmla="*/ 42 h 97"/>
                  <a:gd name="T78" fmla="*/ 329 w 336"/>
                  <a:gd name="T79" fmla="*/ 31 h 97"/>
                  <a:gd name="T80" fmla="*/ 319 w 336"/>
                  <a:gd name="T81" fmla="*/ 22 h 97"/>
                  <a:gd name="T82" fmla="*/ 296 w 336"/>
                  <a:gd name="T83" fmla="*/ 12 h 97"/>
                  <a:gd name="T84" fmla="*/ 261 w 336"/>
                  <a:gd name="T85" fmla="*/ 4 h 97"/>
                  <a:gd name="T86" fmla="*/ 230 w 336"/>
                  <a:gd name="T8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6" h="97">
                    <a:moveTo>
                      <a:pt x="230" y="0"/>
                    </a:moveTo>
                    <a:lnTo>
                      <a:pt x="228" y="19"/>
                    </a:lnTo>
                    <a:lnTo>
                      <a:pt x="228" y="19"/>
                    </a:lnTo>
                    <a:lnTo>
                      <a:pt x="254" y="22"/>
                    </a:lnTo>
                    <a:lnTo>
                      <a:pt x="274" y="26"/>
                    </a:lnTo>
                    <a:lnTo>
                      <a:pt x="289" y="30"/>
                    </a:lnTo>
                    <a:lnTo>
                      <a:pt x="301" y="34"/>
                    </a:lnTo>
                    <a:lnTo>
                      <a:pt x="308" y="38"/>
                    </a:lnTo>
                    <a:lnTo>
                      <a:pt x="313" y="42"/>
                    </a:lnTo>
                    <a:lnTo>
                      <a:pt x="316" y="44"/>
                    </a:lnTo>
                    <a:lnTo>
                      <a:pt x="316" y="47"/>
                    </a:lnTo>
                    <a:lnTo>
                      <a:pt x="316" y="47"/>
                    </a:lnTo>
                    <a:lnTo>
                      <a:pt x="316" y="48"/>
                    </a:lnTo>
                    <a:lnTo>
                      <a:pt x="315" y="51"/>
                    </a:lnTo>
                    <a:lnTo>
                      <a:pt x="306" y="55"/>
                    </a:lnTo>
                    <a:lnTo>
                      <a:pt x="296" y="61"/>
                    </a:lnTo>
                    <a:lnTo>
                      <a:pt x="278" y="66"/>
                    </a:lnTo>
                    <a:lnTo>
                      <a:pt x="258" y="70"/>
                    </a:lnTo>
                    <a:lnTo>
                      <a:pt x="233" y="74"/>
                    </a:lnTo>
                    <a:lnTo>
                      <a:pt x="202" y="77"/>
                    </a:lnTo>
                    <a:lnTo>
                      <a:pt x="168" y="77"/>
                    </a:lnTo>
                    <a:lnTo>
                      <a:pt x="168" y="77"/>
                    </a:lnTo>
                    <a:lnTo>
                      <a:pt x="133" y="77"/>
                    </a:lnTo>
                    <a:lnTo>
                      <a:pt x="104" y="74"/>
                    </a:lnTo>
                    <a:lnTo>
                      <a:pt x="78" y="70"/>
                    </a:lnTo>
                    <a:lnTo>
                      <a:pt x="56" y="66"/>
                    </a:lnTo>
                    <a:lnTo>
                      <a:pt x="40" y="61"/>
                    </a:lnTo>
                    <a:lnTo>
                      <a:pt x="28" y="55"/>
                    </a:lnTo>
                    <a:lnTo>
                      <a:pt x="22" y="51"/>
                    </a:lnTo>
                    <a:lnTo>
                      <a:pt x="19" y="48"/>
                    </a:lnTo>
                    <a:lnTo>
                      <a:pt x="19" y="47"/>
                    </a:lnTo>
                    <a:lnTo>
                      <a:pt x="19" y="47"/>
                    </a:lnTo>
                    <a:lnTo>
                      <a:pt x="20" y="44"/>
                    </a:lnTo>
                    <a:lnTo>
                      <a:pt x="22" y="42"/>
                    </a:lnTo>
                    <a:lnTo>
                      <a:pt x="27" y="38"/>
                    </a:lnTo>
                    <a:lnTo>
                      <a:pt x="35" y="34"/>
                    </a:lnTo>
                    <a:lnTo>
                      <a:pt x="46" y="30"/>
                    </a:lnTo>
                    <a:lnTo>
                      <a:pt x="60" y="26"/>
                    </a:lnTo>
                    <a:lnTo>
                      <a:pt x="81" y="22"/>
                    </a:lnTo>
                    <a:lnTo>
                      <a:pt x="106" y="19"/>
                    </a:lnTo>
                    <a:lnTo>
                      <a:pt x="105" y="0"/>
                    </a:lnTo>
                    <a:lnTo>
                      <a:pt x="105" y="0"/>
                    </a:lnTo>
                    <a:lnTo>
                      <a:pt x="74" y="4"/>
                    </a:lnTo>
                    <a:lnTo>
                      <a:pt x="56" y="7"/>
                    </a:lnTo>
                    <a:lnTo>
                      <a:pt x="39" y="12"/>
                    </a:lnTo>
                    <a:lnTo>
                      <a:pt x="24" y="18"/>
                    </a:lnTo>
                    <a:lnTo>
                      <a:pt x="17" y="22"/>
                    </a:lnTo>
                    <a:lnTo>
                      <a:pt x="11" y="26"/>
                    </a:lnTo>
                    <a:lnTo>
                      <a:pt x="7" y="31"/>
                    </a:lnTo>
                    <a:lnTo>
                      <a:pt x="3" y="35"/>
                    </a:lnTo>
                    <a:lnTo>
                      <a:pt x="0" y="42"/>
                    </a:lnTo>
                    <a:lnTo>
                      <a:pt x="0" y="47"/>
                    </a:lnTo>
                    <a:lnTo>
                      <a:pt x="0" y="47"/>
                    </a:lnTo>
                    <a:lnTo>
                      <a:pt x="0" y="54"/>
                    </a:lnTo>
                    <a:lnTo>
                      <a:pt x="3" y="59"/>
                    </a:lnTo>
                    <a:lnTo>
                      <a:pt x="8" y="65"/>
                    </a:lnTo>
                    <a:lnTo>
                      <a:pt x="15" y="69"/>
                    </a:lnTo>
                    <a:lnTo>
                      <a:pt x="22" y="74"/>
                    </a:lnTo>
                    <a:lnTo>
                      <a:pt x="31" y="78"/>
                    </a:lnTo>
                    <a:lnTo>
                      <a:pt x="54" y="85"/>
                    </a:lnTo>
                    <a:lnTo>
                      <a:pt x="79" y="90"/>
                    </a:lnTo>
                    <a:lnTo>
                      <a:pt x="108" y="94"/>
                    </a:lnTo>
                    <a:lnTo>
                      <a:pt x="137" y="96"/>
                    </a:lnTo>
                    <a:lnTo>
                      <a:pt x="168" y="97"/>
                    </a:lnTo>
                    <a:lnTo>
                      <a:pt x="168" y="97"/>
                    </a:lnTo>
                    <a:lnTo>
                      <a:pt x="198" y="96"/>
                    </a:lnTo>
                    <a:lnTo>
                      <a:pt x="228" y="94"/>
                    </a:lnTo>
                    <a:lnTo>
                      <a:pt x="257" y="90"/>
                    </a:lnTo>
                    <a:lnTo>
                      <a:pt x="282" y="85"/>
                    </a:lnTo>
                    <a:lnTo>
                      <a:pt x="304" y="78"/>
                    </a:lnTo>
                    <a:lnTo>
                      <a:pt x="313" y="74"/>
                    </a:lnTo>
                    <a:lnTo>
                      <a:pt x="321" y="69"/>
                    </a:lnTo>
                    <a:lnTo>
                      <a:pt x="327" y="65"/>
                    </a:lnTo>
                    <a:lnTo>
                      <a:pt x="332" y="59"/>
                    </a:lnTo>
                    <a:lnTo>
                      <a:pt x="335" y="54"/>
                    </a:lnTo>
                    <a:lnTo>
                      <a:pt x="336" y="47"/>
                    </a:lnTo>
                    <a:lnTo>
                      <a:pt x="336" y="47"/>
                    </a:lnTo>
                    <a:lnTo>
                      <a:pt x="335" y="42"/>
                    </a:lnTo>
                    <a:lnTo>
                      <a:pt x="332" y="35"/>
                    </a:lnTo>
                    <a:lnTo>
                      <a:pt x="329" y="31"/>
                    </a:lnTo>
                    <a:lnTo>
                      <a:pt x="324" y="26"/>
                    </a:lnTo>
                    <a:lnTo>
                      <a:pt x="319" y="22"/>
                    </a:lnTo>
                    <a:lnTo>
                      <a:pt x="312" y="18"/>
                    </a:lnTo>
                    <a:lnTo>
                      <a:pt x="296" y="12"/>
                    </a:lnTo>
                    <a:lnTo>
                      <a:pt x="278" y="7"/>
                    </a:lnTo>
                    <a:lnTo>
                      <a:pt x="261" y="4"/>
                    </a:lnTo>
                    <a:lnTo>
                      <a:pt x="230" y="0"/>
                    </a:lnTo>
                    <a:lnTo>
                      <a:pt x="2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Content Placeholder 8">
              <a:extLst>
                <a:ext uri="{FF2B5EF4-FFF2-40B4-BE49-F238E27FC236}">
                  <a16:creationId xmlns:a16="http://schemas.microsoft.com/office/drawing/2014/main" id="{25F03381-999A-E9AF-2700-C99E16A80FC2}"/>
                </a:ext>
              </a:extLst>
            </p:cNvPr>
            <p:cNvSpPr txBox="1">
              <a:spLocks/>
            </p:cNvSpPr>
            <p:nvPr/>
          </p:nvSpPr>
          <p:spPr>
            <a:xfrm>
              <a:off x="1340244" y="2964601"/>
              <a:ext cx="3859000" cy="912819"/>
            </a:xfrm>
            <a:prstGeom prst="rect">
              <a:avLst/>
            </a:prstGeom>
          </p:spPr>
          <p:txBody>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4BACC6"/>
                </a:buClr>
                <a:buSzPct val="75000"/>
                <a:buFont typeface="Arial" panose="020B0604020202020204" pitchFamily="34" charset="0"/>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Reflect and set goals</a:t>
              </a:r>
            </a:p>
            <a:p>
              <a:pPr marL="0" marR="0" lvl="0" indent="0" algn="l" defTabSz="914400" rtl="0" eaLnBrk="1" fontAlgn="auto" latinLnBrk="0" hangingPunct="1">
                <a:lnSpc>
                  <a:spcPct val="100000"/>
                </a:lnSpc>
                <a:spcBef>
                  <a:spcPts val="0"/>
                </a:spcBef>
                <a:spcAft>
                  <a:spcPts val="0"/>
                </a:spcAft>
                <a:buClr>
                  <a:srgbClr val="4BACC6"/>
                </a:buClr>
                <a:buSzPct val="75000"/>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Create three SMART goals and place the wheel somewhere you see it often</a:t>
              </a: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4BACC6"/>
                </a:buClr>
                <a:buSzPct val="75000"/>
                <a:buFont typeface="Arial" panose="020B0604020202020204" pitchFamily="34" charset="0"/>
                <a:buNone/>
                <a:tabLst/>
                <a:defRPr/>
              </a:pPr>
              <a:endParaRPr kumimoji="0" lang="en-GB" sz="1600" b="1"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endParaRPr>
            </a:p>
          </p:txBody>
        </p:sp>
      </p:grpSp>
      <p:grpSp>
        <p:nvGrpSpPr>
          <p:cNvPr id="47" name="Group 46" descr="Check progress&#10;Check in with yourself monthly and repeat the process&#10;">
            <a:extLst>
              <a:ext uri="{FF2B5EF4-FFF2-40B4-BE49-F238E27FC236}">
                <a16:creationId xmlns:a16="http://schemas.microsoft.com/office/drawing/2014/main" id="{812843A1-7F98-069B-5F5C-2225F99EDF44}"/>
              </a:ext>
            </a:extLst>
          </p:cNvPr>
          <p:cNvGrpSpPr/>
          <p:nvPr/>
        </p:nvGrpSpPr>
        <p:grpSpPr>
          <a:xfrm>
            <a:off x="427227" y="4052491"/>
            <a:ext cx="4772017" cy="912818"/>
            <a:chOff x="427227" y="4008712"/>
            <a:chExt cx="4772017" cy="912818"/>
          </a:xfrm>
        </p:grpSpPr>
        <p:grpSp>
          <p:nvGrpSpPr>
            <p:cNvPr id="35" name="Group 34">
              <a:extLst>
                <a:ext uri="{FF2B5EF4-FFF2-40B4-BE49-F238E27FC236}">
                  <a16:creationId xmlns:a16="http://schemas.microsoft.com/office/drawing/2014/main" id="{8B5BE147-88E8-29F8-F44E-A6E59EFCB887}"/>
                </a:ext>
              </a:extLst>
            </p:cNvPr>
            <p:cNvGrpSpPr>
              <a:grpSpLocks noChangeAspect="1"/>
            </p:cNvGrpSpPr>
            <p:nvPr/>
          </p:nvGrpSpPr>
          <p:grpSpPr>
            <a:xfrm>
              <a:off x="427227" y="4122221"/>
              <a:ext cx="685800" cy="685800"/>
              <a:chOff x="4071938" y="1660525"/>
              <a:chExt cx="522288" cy="522288"/>
            </a:xfrm>
          </p:grpSpPr>
          <p:sp>
            <p:nvSpPr>
              <p:cNvPr id="36" name="Freeform 20">
                <a:extLst>
                  <a:ext uri="{FF2B5EF4-FFF2-40B4-BE49-F238E27FC236}">
                    <a16:creationId xmlns:a16="http://schemas.microsoft.com/office/drawing/2014/main" id="{219978A4-4A29-C51E-4F24-E2315DE8A4CA}"/>
                  </a:ext>
                </a:extLst>
              </p:cNvPr>
              <p:cNvSpPr>
                <a:spLocks noEditPoints="1"/>
              </p:cNvSpPr>
              <p:nvPr/>
            </p:nvSpPr>
            <p:spPr bwMode="auto">
              <a:xfrm>
                <a:off x="4071938" y="1660525"/>
                <a:ext cx="522288" cy="522288"/>
              </a:xfrm>
              <a:custGeom>
                <a:avLst/>
                <a:gdLst>
                  <a:gd name="T0" fmla="*/ 313 w 658"/>
                  <a:gd name="T1" fmla="*/ 657 h 658"/>
                  <a:gd name="T2" fmla="*/ 263 w 658"/>
                  <a:gd name="T3" fmla="*/ 651 h 658"/>
                  <a:gd name="T4" fmla="*/ 201 w 658"/>
                  <a:gd name="T5" fmla="*/ 631 h 658"/>
                  <a:gd name="T6" fmla="*/ 120 w 658"/>
                  <a:gd name="T7" fmla="*/ 583 h 658"/>
                  <a:gd name="T8" fmla="*/ 56 w 658"/>
                  <a:gd name="T9" fmla="*/ 513 h 658"/>
                  <a:gd name="T10" fmla="*/ 14 w 658"/>
                  <a:gd name="T11" fmla="*/ 426 h 658"/>
                  <a:gd name="T12" fmla="*/ 4 w 658"/>
                  <a:gd name="T13" fmla="*/ 379 h 658"/>
                  <a:gd name="T14" fmla="*/ 0 w 658"/>
                  <a:gd name="T15" fmla="*/ 329 h 658"/>
                  <a:gd name="T16" fmla="*/ 2 w 658"/>
                  <a:gd name="T17" fmla="*/ 295 h 658"/>
                  <a:gd name="T18" fmla="*/ 10 w 658"/>
                  <a:gd name="T19" fmla="*/ 247 h 658"/>
                  <a:gd name="T20" fmla="*/ 40 w 658"/>
                  <a:gd name="T21" fmla="*/ 172 h 658"/>
                  <a:gd name="T22" fmla="*/ 96 w 658"/>
                  <a:gd name="T23" fmla="*/ 96 h 658"/>
                  <a:gd name="T24" fmla="*/ 173 w 658"/>
                  <a:gd name="T25" fmla="*/ 40 h 658"/>
                  <a:gd name="T26" fmla="*/ 247 w 658"/>
                  <a:gd name="T27" fmla="*/ 10 h 658"/>
                  <a:gd name="T28" fmla="*/ 295 w 658"/>
                  <a:gd name="T29" fmla="*/ 1 h 658"/>
                  <a:gd name="T30" fmla="*/ 329 w 658"/>
                  <a:gd name="T31" fmla="*/ 0 h 658"/>
                  <a:gd name="T32" fmla="*/ 378 w 658"/>
                  <a:gd name="T33" fmla="*/ 4 h 658"/>
                  <a:gd name="T34" fmla="*/ 427 w 658"/>
                  <a:gd name="T35" fmla="*/ 15 h 658"/>
                  <a:gd name="T36" fmla="*/ 513 w 658"/>
                  <a:gd name="T37" fmla="*/ 56 h 658"/>
                  <a:gd name="T38" fmla="*/ 583 w 658"/>
                  <a:gd name="T39" fmla="*/ 119 h 658"/>
                  <a:gd name="T40" fmla="*/ 632 w 658"/>
                  <a:gd name="T41" fmla="*/ 201 h 658"/>
                  <a:gd name="T42" fmla="*/ 651 w 658"/>
                  <a:gd name="T43" fmla="*/ 263 h 658"/>
                  <a:gd name="T44" fmla="*/ 658 w 658"/>
                  <a:gd name="T45" fmla="*/ 311 h 658"/>
                  <a:gd name="T46" fmla="*/ 658 w 658"/>
                  <a:gd name="T47" fmla="*/ 345 h 658"/>
                  <a:gd name="T48" fmla="*/ 651 w 658"/>
                  <a:gd name="T49" fmla="*/ 395 h 658"/>
                  <a:gd name="T50" fmla="*/ 632 w 658"/>
                  <a:gd name="T51" fmla="*/ 456 h 658"/>
                  <a:gd name="T52" fmla="*/ 583 w 658"/>
                  <a:gd name="T53" fmla="*/ 537 h 658"/>
                  <a:gd name="T54" fmla="*/ 513 w 658"/>
                  <a:gd name="T55" fmla="*/ 601 h 658"/>
                  <a:gd name="T56" fmla="*/ 427 w 658"/>
                  <a:gd name="T57" fmla="*/ 643 h 658"/>
                  <a:gd name="T58" fmla="*/ 378 w 658"/>
                  <a:gd name="T59" fmla="*/ 654 h 658"/>
                  <a:gd name="T60" fmla="*/ 329 w 658"/>
                  <a:gd name="T61" fmla="*/ 658 h 658"/>
                  <a:gd name="T62" fmla="*/ 329 w 658"/>
                  <a:gd name="T63" fmla="*/ 37 h 658"/>
                  <a:gd name="T64" fmla="*/ 243 w 658"/>
                  <a:gd name="T65" fmla="*/ 51 h 658"/>
                  <a:gd name="T66" fmla="*/ 166 w 658"/>
                  <a:gd name="T67" fmla="*/ 87 h 658"/>
                  <a:gd name="T68" fmla="*/ 104 w 658"/>
                  <a:gd name="T69" fmla="*/ 143 h 658"/>
                  <a:gd name="T70" fmla="*/ 61 w 658"/>
                  <a:gd name="T71" fmla="*/ 215 h 658"/>
                  <a:gd name="T72" fmla="*/ 40 w 658"/>
                  <a:gd name="T73" fmla="*/ 299 h 658"/>
                  <a:gd name="T74" fmla="*/ 40 w 658"/>
                  <a:gd name="T75" fmla="*/ 358 h 658"/>
                  <a:gd name="T76" fmla="*/ 61 w 658"/>
                  <a:gd name="T77" fmla="*/ 442 h 658"/>
                  <a:gd name="T78" fmla="*/ 104 w 658"/>
                  <a:gd name="T79" fmla="*/ 514 h 658"/>
                  <a:gd name="T80" fmla="*/ 166 w 658"/>
                  <a:gd name="T81" fmla="*/ 569 h 658"/>
                  <a:gd name="T82" fmla="*/ 243 w 658"/>
                  <a:gd name="T83" fmla="*/ 607 h 658"/>
                  <a:gd name="T84" fmla="*/ 329 w 658"/>
                  <a:gd name="T85" fmla="*/ 620 h 658"/>
                  <a:gd name="T86" fmla="*/ 388 w 658"/>
                  <a:gd name="T87" fmla="*/ 614 h 658"/>
                  <a:gd name="T88" fmla="*/ 467 w 658"/>
                  <a:gd name="T89" fmla="*/ 584 h 658"/>
                  <a:gd name="T90" fmla="*/ 534 w 658"/>
                  <a:gd name="T91" fmla="*/ 534 h 658"/>
                  <a:gd name="T92" fmla="*/ 585 w 658"/>
                  <a:gd name="T93" fmla="*/ 467 h 658"/>
                  <a:gd name="T94" fmla="*/ 615 w 658"/>
                  <a:gd name="T95" fmla="*/ 387 h 658"/>
                  <a:gd name="T96" fmla="*/ 620 w 658"/>
                  <a:gd name="T97" fmla="*/ 329 h 658"/>
                  <a:gd name="T98" fmla="*/ 607 w 658"/>
                  <a:gd name="T99" fmla="*/ 242 h 658"/>
                  <a:gd name="T100" fmla="*/ 570 w 658"/>
                  <a:gd name="T101" fmla="*/ 166 h 658"/>
                  <a:gd name="T102" fmla="*/ 514 w 658"/>
                  <a:gd name="T103" fmla="*/ 105 h 658"/>
                  <a:gd name="T104" fmla="*/ 443 w 658"/>
                  <a:gd name="T105" fmla="*/ 60 h 658"/>
                  <a:gd name="T106" fmla="*/ 358 w 658"/>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8">
                    <a:moveTo>
                      <a:pt x="329" y="658"/>
                    </a:moveTo>
                    <a:lnTo>
                      <a:pt x="329" y="658"/>
                    </a:lnTo>
                    <a:lnTo>
                      <a:pt x="313" y="657"/>
                    </a:lnTo>
                    <a:lnTo>
                      <a:pt x="295" y="655"/>
                    </a:lnTo>
                    <a:lnTo>
                      <a:pt x="279" y="654"/>
                    </a:lnTo>
                    <a:lnTo>
                      <a:pt x="263" y="651"/>
                    </a:lnTo>
                    <a:lnTo>
                      <a:pt x="247" y="647"/>
                    </a:lnTo>
                    <a:lnTo>
                      <a:pt x="232" y="643"/>
                    </a:lnTo>
                    <a:lnTo>
                      <a:pt x="201" y="631"/>
                    </a:lnTo>
                    <a:lnTo>
                      <a:pt x="173" y="618"/>
                    </a:lnTo>
                    <a:lnTo>
                      <a:pt x="145" y="601"/>
                    </a:lnTo>
                    <a:lnTo>
                      <a:pt x="120" y="583"/>
                    </a:lnTo>
                    <a:lnTo>
                      <a:pt x="96" y="561"/>
                    </a:lnTo>
                    <a:lnTo>
                      <a:pt x="75" y="537"/>
                    </a:lnTo>
                    <a:lnTo>
                      <a:pt x="56" y="513"/>
                    </a:lnTo>
                    <a:lnTo>
                      <a:pt x="40" y="485"/>
                    </a:lnTo>
                    <a:lnTo>
                      <a:pt x="26" y="456"/>
                    </a:lnTo>
                    <a:lnTo>
                      <a:pt x="14" y="426"/>
                    </a:lnTo>
                    <a:lnTo>
                      <a:pt x="10" y="411"/>
                    </a:lnTo>
                    <a:lnTo>
                      <a:pt x="6" y="395"/>
                    </a:lnTo>
                    <a:lnTo>
                      <a:pt x="4" y="379"/>
                    </a:lnTo>
                    <a:lnTo>
                      <a:pt x="2" y="362"/>
                    </a:lnTo>
                    <a:lnTo>
                      <a:pt x="1" y="345"/>
                    </a:lnTo>
                    <a:lnTo>
                      <a:pt x="0" y="329"/>
                    </a:lnTo>
                    <a:lnTo>
                      <a:pt x="0" y="329"/>
                    </a:lnTo>
                    <a:lnTo>
                      <a:pt x="1" y="311"/>
                    </a:lnTo>
                    <a:lnTo>
                      <a:pt x="2" y="295"/>
                    </a:lnTo>
                    <a:lnTo>
                      <a:pt x="4" y="279"/>
                    </a:lnTo>
                    <a:lnTo>
                      <a:pt x="6" y="263"/>
                    </a:lnTo>
                    <a:lnTo>
                      <a:pt x="10" y="247"/>
                    </a:lnTo>
                    <a:lnTo>
                      <a:pt x="14" y="231"/>
                    </a:lnTo>
                    <a:lnTo>
                      <a:pt x="26" y="201"/>
                    </a:lnTo>
                    <a:lnTo>
                      <a:pt x="40" y="172"/>
                    </a:lnTo>
                    <a:lnTo>
                      <a:pt x="56" y="145"/>
                    </a:lnTo>
                    <a:lnTo>
                      <a:pt x="75" y="119"/>
                    </a:lnTo>
                    <a:lnTo>
                      <a:pt x="96" y="96"/>
                    </a:lnTo>
                    <a:lnTo>
                      <a:pt x="120" y="75"/>
                    </a:lnTo>
                    <a:lnTo>
                      <a:pt x="145" y="56"/>
                    </a:lnTo>
                    <a:lnTo>
                      <a:pt x="173" y="40"/>
                    </a:lnTo>
                    <a:lnTo>
                      <a:pt x="201" y="25"/>
                    </a:lnTo>
                    <a:lnTo>
                      <a:pt x="232" y="15"/>
                    </a:lnTo>
                    <a:lnTo>
                      <a:pt x="247" y="10"/>
                    </a:lnTo>
                    <a:lnTo>
                      <a:pt x="263" y="6"/>
                    </a:lnTo>
                    <a:lnTo>
                      <a:pt x="279" y="4"/>
                    </a:lnTo>
                    <a:lnTo>
                      <a:pt x="295" y="1"/>
                    </a:lnTo>
                    <a:lnTo>
                      <a:pt x="313" y="0"/>
                    </a:lnTo>
                    <a:lnTo>
                      <a:pt x="329" y="0"/>
                    </a:lnTo>
                    <a:lnTo>
                      <a:pt x="329" y="0"/>
                    </a:lnTo>
                    <a:lnTo>
                      <a:pt x="346" y="0"/>
                    </a:lnTo>
                    <a:lnTo>
                      <a:pt x="362" y="1"/>
                    </a:lnTo>
                    <a:lnTo>
                      <a:pt x="378" y="4"/>
                    </a:lnTo>
                    <a:lnTo>
                      <a:pt x="396" y="6"/>
                    </a:lnTo>
                    <a:lnTo>
                      <a:pt x="411" y="10"/>
                    </a:lnTo>
                    <a:lnTo>
                      <a:pt x="427" y="15"/>
                    </a:lnTo>
                    <a:lnTo>
                      <a:pt x="456" y="25"/>
                    </a:lnTo>
                    <a:lnTo>
                      <a:pt x="486" y="40"/>
                    </a:lnTo>
                    <a:lnTo>
                      <a:pt x="513" y="56"/>
                    </a:lnTo>
                    <a:lnTo>
                      <a:pt x="538" y="75"/>
                    </a:lnTo>
                    <a:lnTo>
                      <a:pt x="561" y="96"/>
                    </a:lnTo>
                    <a:lnTo>
                      <a:pt x="583" y="119"/>
                    </a:lnTo>
                    <a:lnTo>
                      <a:pt x="601" y="145"/>
                    </a:lnTo>
                    <a:lnTo>
                      <a:pt x="617" y="172"/>
                    </a:lnTo>
                    <a:lnTo>
                      <a:pt x="632" y="201"/>
                    </a:lnTo>
                    <a:lnTo>
                      <a:pt x="643" y="231"/>
                    </a:lnTo>
                    <a:lnTo>
                      <a:pt x="647" y="247"/>
                    </a:lnTo>
                    <a:lnTo>
                      <a:pt x="651" y="263"/>
                    </a:lnTo>
                    <a:lnTo>
                      <a:pt x="654" y="279"/>
                    </a:lnTo>
                    <a:lnTo>
                      <a:pt x="656" y="295"/>
                    </a:lnTo>
                    <a:lnTo>
                      <a:pt x="658" y="311"/>
                    </a:lnTo>
                    <a:lnTo>
                      <a:pt x="658" y="329"/>
                    </a:lnTo>
                    <a:lnTo>
                      <a:pt x="658" y="329"/>
                    </a:lnTo>
                    <a:lnTo>
                      <a:pt x="658" y="345"/>
                    </a:lnTo>
                    <a:lnTo>
                      <a:pt x="656" y="362"/>
                    </a:lnTo>
                    <a:lnTo>
                      <a:pt x="654" y="379"/>
                    </a:lnTo>
                    <a:lnTo>
                      <a:pt x="651" y="395"/>
                    </a:lnTo>
                    <a:lnTo>
                      <a:pt x="647" y="411"/>
                    </a:lnTo>
                    <a:lnTo>
                      <a:pt x="643" y="426"/>
                    </a:lnTo>
                    <a:lnTo>
                      <a:pt x="632" y="456"/>
                    </a:lnTo>
                    <a:lnTo>
                      <a:pt x="617" y="485"/>
                    </a:lnTo>
                    <a:lnTo>
                      <a:pt x="601" y="513"/>
                    </a:lnTo>
                    <a:lnTo>
                      <a:pt x="583" y="537"/>
                    </a:lnTo>
                    <a:lnTo>
                      <a:pt x="561" y="561"/>
                    </a:lnTo>
                    <a:lnTo>
                      <a:pt x="538" y="583"/>
                    </a:lnTo>
                    <a:lnTo>
                      <a:pt x="513" y="601"/>
                    </a:lnTo>
                    <a:lnTo>
                      <a:pt x="486" y="618"/>
                    </a:lnTo>
                    <a:lnTo>
                      <a:pt x="456" y="631"/>
                    </a:lnTo>
                    <a:lnTo>
                      <a:pt x="427" y="643"/>
                    </a:lnTo>
                    <a:lnTo>
                      <a:pt x="411" y="647"/>
                    </a:lnTo>
                    <a:lnTo>
                      <a:pt x="396" y="651"/>
                    </a:lnTo>
                    <a:lnTo>
                      <a:pt x="378" y="654"/>
                    </a:lnTo>
                    <a:lnTo>
                      <a:pt x="362" y="655"/>
                    </a:lnTo>
                    <a:lnTo>
                      <a:pt x="346" y="657"/>
                    </a:lnTo>
                    <a:lnTo>
                      <a:pt x="329" y="658"/>
                    </a:lnTo>
                    <a:lnTo>
                      <a:pt x="329" y="658"/>
                    </a:lnTo>
                    <a:close/>
                    <a:moveTo>
                      <a:pt x="329" y="37"/>
                    </a:moveTo>
                    <a:lnTo>
                      <a:pt x="329" y="37"/>
                    </a:lnTo>
                    <a:lnTo>
                      <a:pt x="299" y="39"/>
                    </a:lnTo>
                    <a:lnTo>
                      <a:pt x="271" y="43"/>
                    </a:lnTo>
                    <a:lnTo>
                      <a:pt x="243" y="51"/>
                    </a:lnTo>
                    <a:lnTo>
                      <a:pt x="216" y="60"/>
                    </a:lnTo>
                    <a:lnTo>
                      <a:pt x="190" y="72"/>
                    </a:lnTo>
                    <a:lnTo>
                      <a:pt x="166" y="87"/>
                    </a:lnTo>
                    <a:lnTo>
                      <a:pt x="143" y="105"/>
                    </a:lnTo>
                    <a:lnTo>
                      <a:pt x="123" y="123"/>
                    </a:lnTo>
                    <a:lnTo>
                      <a:pt x="104" y="143"/>
                    </a:lnTo>
                    <a:lnTo>
                      <a:pt x="88" y="166"/>
                    </a:lnTo>
                    <a:lnTo>
                      <a:pt x="73" y="190"/>
                    </a:lnTo>
                    <a:lnTo>
                      <a:pt x="61" y="215"/>
                    </a:lnTo>
                    <a:lnTo>
                      <a:pt x="51" y="242"/>
                    </a:lnTo>
                    <a:lnTo>
                      <a:pt x="44" y="270"/>
                    </a:lnTo>
                    <a:lnTo>
                      <a:pt x="40" y="299"/>
                    </a:lnTo>
                    <a:lnTo>
                      <a:pt x="37" y="329"/>
                    </a:lnTo>
                    <a:lnTo>
                      <a:pt x="37" y="329"/>
                    </a:lnTo>
                    <a:lnTo>
                      <a:pt x="40" y="358"/>
                    </a:lnTo>
                    <a:lnTo>
                      <a:pt x="44" y="387"/>
                    </a:lnTo>
                    <a:lnTo>
                      <a:pt x="51" y="415"/>
                    </a:lnTo>
                    <a:lnTo>
                      <a:pt x="61" y="442"/>
                    </a:lnTo>
                    <a:lnTo>
                      <a:pt x="73" y="467"/>
                    </a:lnTo>
                    <a:lnTo>
                      <a:pt x="88" y="491"/>
                    </a:lnTo>
                    <a:lnTo>
                      <a:pt x="104" y="514"/>
                    </a:lnTo>
                    <a:lnTo>
                      <a:pt x="123" y="534"/>
                    </a:lnTo>
                    <a:lnTo>
                      <a:pt x="143" y="553"/>
                    </a:lnTo>
                    <a:lnTo>
                      <a:pt x="166" y="569"/>
                    </a:lnTo>
                    <a:lnTo>
                      <a:pt x="190" y="584"/>
                    </a:lnTo>
                    <a:lnTo>
                      <a:pt x="216" y="596"/>
                    </a:lnTo>
                    <a:lnTo>
                      <a:pt x="243" y="607"/>
                    </a:lnTo>
                    <a:lnTo>
                      <a:pt x="271" y="614"/>
                    </a:lnTo>
                    <a:lnTo>
                      <a:pt x="299" y="618"/>
                    </a:lnTo>
                    <a:lnTo>
                      <a:pt x="329" y="620"/>
                    </a:lnTo>
                    <a:lnTo>
                      <a:pt x="329" y="620"/>
                    </a:lnTo>
                    <a:lnTo>
                      <a:pt x="358" y="618"/>
                    </a:lnTo>
                    <a:lnTo>
                      <a:pt x="388" y="614"/>
                    </a:lnTo>
                    <a:lnTo>
                      <a:pt x="416" y="607"/>
                    </a:lnTo>
                    <a:lnTo>
                      <a:pt x="443" y="596"/>
                    </a:lnTo>
                    <a:lnTo>
                      <a:pt x="467" y="584"/>
                    </a:lnTo>
                    <a:lnTo>
                      <a:pt x="491" y="569"/>
                    </a:lnTo>
                    <a:lnTo>
                      <a:pt x="514" y="553"/>
                    </a:lnTo>
                    <a:lnTo>
                      <a:pt x="534" y="534"/>
                    </a:lnTo>
                    <a:lnTo>
                      <a:pt x="553" y="514"/>
                    </a:lnTo>
                    <a:lnTo>
                      <a:pt x="570" y="491"/>
                    </a:lnTo>
                    <a:lnTo>
                      <a:pt x="585" y="467"/>
                    </a:lnTo>
                    <a:lnTo>
                      <a:pt x="597" y="442"/>
                    </a:lnTo>
                    <a:lnTo>
                      <a:pt x="607" y="415"/>
                    </a:lnTo>
                    <a:lnTo>
                      <a:pt x="615" y="387"/>
                    </a:lnTo>
                    <a:lnTo>
                      <a:pt x="619" y="358"/>
                    </a:lnTo>
                    <a:lnTo>
                      <a:pt x="620" y="329"/>
                    </a:lnTo>
                    <a:lnTo>
                      <a:pt x="620" y="329"/>
                    </a:lnTo>
                    <a:lnTo>
                      <a:pt x="619" y="299"/>
                    </a:lnTo>
                    <a:lnTo>
                      <a:pt x="615" y="270"/>
                    </a:lnTo>
                    <a:lnTo>
                      <a:pt x="607" y="242"/>
                    </a:lnTo>
                    <a:lnTo>
                      <a:pt x="597" y="215"/>
                    </a:lnTo>
                    <a:lnTo>
                      <a:pt x="585" y="190"/>
                    </a:lnTo>
                    <a:lnTo>
                      <a:pt x="570" y="166"/>
                    </a:lnTo>
                    <a:lnTo>
                      <a:pt x="553" y="143"/>
                    </a:lnTo>
                    <a:lnTo>
                      <a:pt x="534" y="123"/>
                    </a:lnTo>
                    <a:lnTo>
                      <a:pt x="514" y="105"/>
                    </a:lnTo>
                    <a:lnTo>
                      <a:pt x="491" y="87"/>
                    </a:lnTo>
                    <a:lnTo>
                      <a:pt x="467" y="72"/>
                    </a:lnTo>
                    <a:lnTo>
                      <a:pt x="443" y="60"/>
                    </a:lnTo>
                    <a:lnTo>
                      <a:pt x="416" y="51"/>
                    </a:lnTo>
                    <a:lnTo>
                      <a:pt x="388" y="43"/>
                    </a:lnTo>
                    <a:lnTo>
                      <a:pt x="358" y="39"/>
                    </a:lnTo>
                    <a:lnTo>
                      <a:pt x="329" y="37"/>
                    </a:lnTo>
                    <a:lnTo>
                      <a:pt x="329"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82">
                <a:extLst>
                  <a:ext uri="{FF2B5EF4-FFF2-40B4-BE49-F238E27FC236}">
                    <a16:creationId xmlns:a16="http://schemas.microsoft.com/office/drawing/2014/main" id="{7F9D612E-033E-9DB0-EE21-D1E29243F09E}"/>
                  </a:ext>
                </a:extLst>
              </p:cNvPr>
              <p:cNvSpPr>
                <a:spLocks/>
              </p:cNvSpPr>
              <p:nvPr/>
            </p:nvSpPr>
            <p:spPr bwMode="auto">
              <a:xfrm>
                <a:off x="4303713" y="1920875"/>
                <a:ext cx="60325" cy="104775"/>
              </a:xfrm>
              <a:custGeom>
                <a:avLst/>
                <a:gdLst>
                  <a:gd name="T0" fmla="*/ 71 w 75"/>
                  <a:gd name="T1" fmla="*/ 0 h 131"/>
                  <a:gd name="T2" fmla="*/ 5 w 75"/>
                  <a:gd name="T3" fmla="*/ 0 h 131"/>
                  <a:gd name="T4" fmla="*/ 5 w 75"/>
                  <a:gd name="T5" fmla="*/ 0 h 131"/>
                  <a:gd name="T6" fmla="*/ 1 w 75"/>
                  <a:gd name="T7" fmla="*/ 1 h 131"/>
                  <a:gd name="T8" fmla="*/ 0 w 75"/>
                  <a:gd name="T9" fmla="*/ 5 h 131"/>
                  <a:gd name="T10" fmla="*/ 0 w 75"/>
                  <a:gd name="T11" fmla="*/ 127 h 131"/>
                  <a:gd name="T12" fmla="*/ 0 w 75"/>
                  <a:gd name="T13" fmla="*/ 127 h 131"/>
                  <a:gd name="T14" fmla="*/ 1 w 75"/>
                  <a:gd name="T15" fmla="*/ 130 h 131"/>
                  <a:gd name="T16" fmla="*/ 5 w 75"/>
                  <a:gd name="T17" fmla="*/ 131 h 131"/>
                  <a:gd name="T18" fmla="*/ 71 w 75"/>
                  <a:gd name="T19" fmla="*/ 131 h 131"/>
                  <a:gd name="T20" fmla="*/ 71 w 75"/>
                  <a:gd name="T21" fmla="*/ 131 h 131"/>
                  <a:gd name="T22" fmla="*/ 74 w 75"/>
                  <a:gd name="T23" fmla="*/ 130 h 131"/>
                  <a:gd name="T24" fmla="*/ 75 w 75"/>
                  <a:gd name="T25" fmla="*/ 127 h 131"/>
                  <a:gd name="T26" fmla="*/ 75 w 75"/>
                  <a:gd name="T27" fmla="*/ 5 h 131"/>
                  <a:gd name="T28" fmla="*/ 75 w 75"/>
                  <a:gd name="T29" fmla="*/ 5 h 131"/>
                  <a:gd name="T30" fmla="*/ 74 w 75"/>
                  <a:gd name="T31" fmla="*/ 1 h 131"/>
                  <a:gd name="T32" fmla="*/ 71 w 75"/>
                  <a:gd name="T33" fmla="*/ 0 h 131"/>
                  <a:gd name="T34" fmla="*/ 71 w 75"/>
                  <a:gd name="T3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131">
                    <a:moveTo>
                      <a:pt x="71" y="0"/>
                    </a:moveTo>
                    <a:lnTo>
                      <a:pt x="5" y="0"/>
                    </a:lnTo>
                    <a:lnTo>
                      <a:pt x="5" y="0"/>
                    </a:lnTo>
                    <a:lnTo>
                      <a:pt x="1" y="1"/>
                    </a:lnTo>
                    <a:lnTo>
                      <a:pt x="0" y="5"/>
                    </a:lnTo>
                    <a:lnTo>
                      <a:pt x="0" y="127"/>
                    </a:lnTo>
                    <a:lnTo>
                      <a:pt x="0" y="127"/>
                    </a:lnTo>
                    <a:lnTo>
                      <a:pt x="1" y="130"/>
                    </a:lnTo>
                    <a:lnTo>
                      <a:pt x="5" y="131"/>
                    </a:lnTo>
                    <a:lnTo>
                      <a:pt x="71" y="131"/>
                    </a:lnTo>
                    <a:lnTo>
                      <a:pt x="71" y="131"/>
                    </a:lnTo>
                    <a:lnTo>
                      <a:pt x="74" y="130"/>
                    </a:lnTo>
                    <a:lnTo>
                      <a:pt x="75" y="127"/>
                    </a:lnTo>
                    <a:lnTo>
                      <a:pt x="75" y="5"/>
                    </a:lnTo>
                    <a:lnTo>
                      <a:pt x="75" y="5"/>
                    </a:lnTo>
                    <a:lnTo>
                      <a:pt x="74" y="1"/>
                    </a:lnTo>
                    <a:lnTo>
                      <a:pt x="71" y="0"/>
                    </a:lnTo>
                    <a:lnTo>
                      <a:pt x="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183">
                <a:extLst>
                  <a:ext uri="{FF2B5EF4-FFF2-40B4-BE49-F238E27FC236}">
                    <a16:creationId xmlns:a16="http://schemas.microsoft.com/office/drawing/2014/main" id="{9AAB6B5F-7FCC-3415-D691-8F0189EA4738}"/>
                  </a:ext>
                </a:extLst>
              </p:cNvPr>
              <p:cNvSpPr>
                <a:spLocks/>
              </p:cNvSpPr>
              <p:nvPr/>
            </p:nvSpPr>
            <p:spPr bwMode="auto">
              <a:xfrm>
                <a:off x="4222751" y="1966913"/>
                <a:ext cx="58738" cy="58738"/>
              </a:xfrm>
              <a:custGeom>
                <a:avLst/>
                <a:gdLst>
                  <a:gd name="T0" fmla="*/ 70 w 74"/>
                  <a:gd name="T1" fmla="*/ 0 h 75"/>
                  <a:gd name="T2" fmla="*/ 4 w 74"/>
                  <a:gd name="T3" fmla="*/ 0 h 75"/>
                  <a:gd name="T4" fmla="*/ 4 w 74"/>
                  <a:gd name="T5" fmla="*/ 0 h 75"/>
                  <a:gd name="T6" fmla="*/ 1 w 74"/>
                  <a:gd name="T7" fmla="*/ 2 h 75"/>
                  <a:gd name="T8" fmla="*/ 0 w 74"/>
                  <a:gd name="T9" fmla="*/ 6 h 75"/>
                  <a:gd name="T10" fmla="*/ 0 w 74"/>
                  <a:gd name="T11" fmla="*/ 71 h 75"/>
                  <a:gd name="T12" fmla="*/ 0 w 74"/>
                  <a:gd name="T13" fmla="*/ 71 h 75"/>
                  <a:gd name="T14" fmla="*/ 1 w 74"/>
                  <a:gd name="T15" fmla="*/ 74 h 75"/>
                  <a:gd name="T16" fmla="*/ 4 w 74"/>
                  <a:gd name="T17" fmla="*/ 75 h 75"/>
                  <a:gd name="T18" fmla="*/ 70 w 74"/>
                  <a:gd name="T19" fmla="*/ 75 h 75"/>
                  <a:gd name="T20" fmla="*/ 70 w 74"/>
                  <a:gd name="T21" fmla="*/ 75 h 75"/>
                  <a:gd name="T22" fmla="*/ 73 w 74"/>
                  <a:gd name="T23" fmla="*/ 74 h 75"/>
                  <a:gd name="T24" fmla="*/ 74 w 74"/>
                  <a:gd name="T25" fmla="*/ 71 h 75"/>
                  <a:gd name="T26" fmla="*/ 74 w 74"/>
                  <a:gd name="T27" fmla="*/ 6 h 75"/>
                  <a:gd name="T28" fmla="*/ 74 w 74"/>
                  <a:gd name="T29" fmla="*/ 6 h 75"/>
                  <a:gd name="T30" fmla="*/ 73 w 74"/>
                  <a:gd name="T31" fmla="*/ 2 h 75"/>
                  <a:gd name="T32" fmla="*/ 70 w 74"/>
                  <a:gd name="T33" fmla="*/ 0 h 75"/>
                  <a:gd name="T34" fmla="*/ 70 w 74"/>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75">
                    <a:moveTo>
                      <a:pt x="70" y="0"/>
                    </a:moveTo>
                    <a:lnTo>
                      <a:pt x="4" y="0"/>
                    </a:lnTo>
                    <a:lnTo>
                      <a:pt x="4" y="0"/>
                    </a:lnTo>
                    <a:lnTo>
                      <a:pt x="1" y="2"/>
                    </a:lnTo>
                    <a:lnTo>
                      <a:pt x="0" y="6"/>
                    </a:lnTo>
                    <a:lnTo>
                      <a:pt x="0" y="71"/>
                    </a:lnTo>
                    <a:lnTo>
                      <a:pt x="0" y="71"/>
                    </a:lnTo>
                    <a:lnTo>
                      <a:pt x="1" y="74"/>
                    </a:lnTo>
                    <a:lnTo>
                      <a:pt x="4" y="75"/>
                    </a:lnTo>
                    <a:lnTo>
                      <a:pt x="70" y="75"/>
                    </a:lnTo>
                    <a:lnTo>
                      <a:pt x="70" y="75"/>
                    </a:lnTo>
                    <a:lnTo>
                      <a:pt x="73" y="74"/>
                    </a:lnTo>
                    <a:lnTo>
                      <a:pt x="74" y="71"/>
                    </a:lnTo>
                    <a:lnTo>
                      <a:pt x="74" y="6"/>
                    </a:lnTo>
                    <a:lnTo>
                      <a:pt x="74" y="6"/>
                    </a:lnTo>
                    <a:lnTo>
                      <a:pt x="73" y="2"/>
                    </a:lnTo>
                    <a:lnTo>
                      <a:pt x="70" y="0"/>
                    </a:lnTo>
                    <a:lnTo>
                      <a:pt x="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84">
                <a:extLst>
                  <a:ext uri="{FF2B5EF4-FFF2-40B4-BE49-F238E27FC236}">
                    <a16:creationId xmlns:a16="http://schemas.microsoft.com/office/drawing/2014/main" id="{69A4C553-AAFE-1DC0-D9B0-6DEFF7599032}"/>
                  </a:ext>
                </a:extLst>
              </p:cNvPr>
              <p:cNvSpPr>
                <a:spLocks/>
              </p:cNvSpPr>
              <p:nvPr/>
            </p:nvSpPr>
            <p:spPr bwMode="auto">
              <a:xfrm>
                <a:off x="4386263" y="1876425"/>
                <a:ext cx="58738" cy="149225"/>
              </a:xfrm>
              <a:custGeom>
                <a:avLst/>
                <a:gdLst>
                  <a:gd name="T0" fmla="*/ 70 w 76"/>
                  <a:gd name="T1" fmla="*/ 0 h 188"/>
                  <a:gd name="T2" fmla="*/ 6 w 76"/>
                  <a:gd name="T3" fmla="*/ 0 h 188"/>
                  <a:gd name="T4" fmla="*/ 6 w 76"/>
                  <a:gd name="T5" fmla="*/ 0 h 188"/>
                  <a:gd name="T6" fmla="*/ 2 w 76"/>
                  <a:gd name="T7" fmla="*/ 2 h 188"/>
                  <a:gd name="T8" fmla="*/ 0 w 76"/>
                  <a:gd name="T9" fmla="*/ 6 h 188"/>
                  <a:gd name="T10" fmla="*/ 0 w 76"/>
                  <a:gd name="T11" fmla="*/ 184 h 188"/>
                  <a:gd name="T12" fmla="*/ 0 w 76"/>
                  <a:gd name="T13" fmla="*/ 184 h 188"/>
                  <a:gd name="T14" fmla="*/ 2 w 76"/>
                  <a:gd name="T15" fmla="*/ 187 h 188"/>
                  <a:gd name="T16" fmla="*/ 6 w 76"/>
                  <a:gd name="T17" fmla="*/ 188 h 188"/>
                  <a:gd name="T18" fmla="*/ 70 w 76"/>
                  <a:gd name="T19" fmla="*/ 188 h 188"/>
                  <a:gd name="T20" fmla="*/ 70 w 76"/>
                  <a:gd name="T21" fmla="*/ 188 h 188"/>
                  <a:gd name="T22" fmla="*/ 74 w 76"/>
                  <a:gd name="T23" fmla="*/ 187 h 188"/>
                  <a:gd name="T24" fmla="*/ 76 w 76"/>
                  <a:gd name="T25" fmla="*/ 184 h 188"/>
                  <a:gd name="T26" fmla="*/ 76 w 76"/>
                  <a:gd name="T27" fmla="*/ 6 h 188"/>
                  <a:gd name="T28" fmla="*/ 76 w 76"/>
                  <a:gd name="T29" fmla="*/ 6 h 188"/>
                  <a:gd name="T30" fmla="*/ 74 w 76"/>
                  <a:gd name="T31" fmla="*/ 2 h 188"/>
                  <a:gd name="T32" fmla="*/ 70 w 76"/>
                  <a:gd name="T33" fmla="*/ 0 h 188"/>
                  <a:gd name="T34" fmla="*/ 70 w 76"/>
                  <a:gd name="T35"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88">
                    <a:moveTo>
                      <a:pt x="70" y="0"/>
                    </a:moveTo>
                    <a:lnTo>
                      <a:pt x="6" y="0"/>
                    </a:lnTo>
                    <a:lnTo>
                      <a:pt x="6" y="0"/>
                    </a:lnTo>
                    <a:lnTo>
                      <a:pt x="2" y="2"/>
                    </a:lnTo>
                    <a:lnTo>
                      <a:pt x="0" y="6"/>
                    </a:lnTo>
                    <a:lnTo>
                      <a:pt x="0" y="184"/>
                    </a:lnTo>
                    <a:lnTo>
                      <a:pt x="0" y="184"/>
                    </a:lnTo>
                    <a:lnTo>
                      <a:pt x="2" y="187"/>
                    </a:lnTo>
                    <a:lnTo>
                      <a:pt x="6" y="188"/>
                    </a:lnTo>
                    <a:lnTo>
                      <a:pt x="70" y="188"/>
                    </a:lnTo>
                    <a:lnTo>
                      <a:pt x="70" y="188"/>
                    </a:lnTo>
                    <a:lnTo>
                      <a:pt x="74" y="187"/>
                    </a:lnTo>
                    <a:lnTo>
                      <a:pt x="76" y="184"/>
                    </a:lnTo>
                    <a:lnTo>
                      <a:pt x="76" y="6"/>
                    </a:lnTo>
                    <a:lnTo>
                      <a:pt x="76" y="6"/>
                    </a:lnTo>
                    <a:lnTo>
                      <a:pt x="74" y="2"/>
                    </a:lnTo>
                    <a:lnTo>
                      <a:pt x="70" y="0"/>
                    </a:lnTo>
                    <a:lnTo>
                      <a:pt x="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185">
                <a:extLst>
                  <a:ext uri="{FF2B5EF4-FFF2-40B4-BE49-F238E27FC236}">
                    <a16:creationId xmlns:a16="http://schemas.microsoft.com/office/drawing/2014/main" id="{5A4982C2-ECDE-F726-206E-17A967C821B6}"/>
                  </a:ext>
                </a:extLst>
              </p:cNvPr>
              <p:cNvSpPr>
                <a:spLocks/>
              </p:cNvSpPr>
              <p:nvPr/>
            </p:nvSpPr>
            <p:spPr bwMode="auto">
              <a:xfrm>
                <a:off x="4252913" y="1792288"/>
                <a:ext cx="163513" cy="87313"/>
              </a:xfrm>
              <a:custGeom>
                <a:avLst/>
                <a:gdLst>
                  <a:gd name="T0" fmla="*/ 102 w 205"/>
                  <a:gd name="T1" fmla="*/ 110 h 110"/>
                  <a:gd name="T2" fmla="*/ 102 w 205"/>
                  <a:gd name="T3" fmla="*/ 110 h 110"/>
                  <a:gd name="T4" fmla="*/ 106 w 205"/>
                  <a:gd name="T5" fmla="*/ 110 h 110"/>
                  <a:gd name="T6" fmla="*/ 108 w 205"/>
                  <a:gd name="T7" fmla="*/ 109 h 110"/>
                  <a:gd name="T8" fmla="*/ 188 w 205"/>
                  <a:gd name="T9" fmla="*/ 30 h 110"/>
                  <a:gd name="T10" fmla="*/ 188 w 205"/>
                  <a:gd name="T11" fmla="*/ 65 h 110"/>
                  <a:gd name="T12" fmla="*/ 188 w 205"/>
                  <a:gd name="T13" fmla="*/ 65 h 110"/>
                  <a:gd name="T14" fmla="*/ 188 w 205"/>
                  <a:gd name="T15" fmla="*/ 69 h 110"/>
                  <a:gd name="T16" fmla="*/ 189 w 205"/>
                  <a:gd name="T17" fmla="*/ 71 h 110"/>
                  <a:gd name="T18" fmla="*/ 192 w 205"/>
                  <a:gd name="T19" fmla="*/ 73 h 110"/>
                  <a:gd name="T20" fmla="*/ 196 w 205"/>
                  <a:gd name="T21" fmla="*/ 74 h 110"/>
                  <a:gd name="T22" fmla="*/ 196 w 205"/>
                  <a:gd name="T23" fmla="*/ 74 h 110"/>
                  <a:gd name="T24" fmla="*/ 200 w 205"/>
                  <a:gd name="T25" fmla="*/ 73 h 110"/>
                  <a:gd name="T26" fmla="*/ 202 w 205"/>
                  <a:gd name="T27" fmla="*/ 71 h 110"/>
                  <a:gd name="T28" fmla="*/ 204 w 205"/>
                  <a:gd name="T29" fmla="*/ 69 h 110"/>
                  <a:gd name="T30" fmla="*/ 205 w 205"/>
                  <a:gd name="T31" fmla="*/ 65 h 110"/>
                  <a:gd name="T32" fmla="*/ 205 w 205"/>
                  <a:gd name="T33" fmla="*/ 8 h 110"/>
                  <a:gd name="T34" fmla="*/ 205 w 205"/>
                  <a:gd name="T35" fmla="*/ 8 h 110"/>
                  <a:gd name="T36" fmla="*/ 204 w 205"/>
                  <a:gd name="T37" fmla="*/ 6 h 110"/>
                  <a:gd name="T38" fmla="*/ 204 w 205"/>
                  <a:gd name="T39" fmla="*/ 6 h 110"/>
                  <a:gd name="T40" fmla="*/ 202 w 205"/>
                  <a:gd name="T41" fmla="*/ 3 h 110"/>
                  <a:gd name="T42" fmla="*/ 198 w 205"/>
                  <a:gd name="T43" fmla="*/ 0 h 110"/>
                  <a:gd name="T44" fmla="*/ 198 w 205"/>
                  <a:gd name="T45" fmla="*/ 0 h 110"/>
                  <a:gd name="T46" fmla="*/ 196 w 205"/>
                  <a:gd name="T47" fmla="*/ 0 h 110"/>
                  <a:gd name="T48" fmla="*/ 139 w 205"/>
                  <a:gd name="T49" fmla="*/ 0 h 110"/>
                  <a:gd name="T50" fmla="*/ 139 w 205"/>
                  <a:gd name="T51" fmla="*/ 0 h 110"/>
                  <a:gd name="T52" fmla="*/ 137 w 205"/>
                  <a:gd name="T53" fmla="*/ 0 h 110"/>
                  <a:gd name="T54" fmla="*/ 134 w 205"/>
                  <a:gd name="T55" fmla="*/ 3 h 110"/>
                  <a:gd name="T56" fmla="*/ 131 w 205"/>
                  <a:gd name="T57" fmla="*/ 6 h 110"/>
                  <a:gd name="T58" fmla="*/ 131 w 205"/>
                  <a:gd name="T59" fmla="*/ 8 h 110"/>
                  <a:gd name="T60" fmla="*/ 131 w 205"/>
                  <a:gd name="T61" fmla="*/ 8 h 110"/>
                  <a:gd name="T62" fmla="*/ 131 w 205"/>
                  <a:gd name="T63" fmla="*/ 12 h 110"/>
                  <a:gd name="T64" fmla="*/ 134 w 205"/>
                  <a:gd name="T65" fmla="*/ 15 h 110"/>
                  <a:gd name="T66" fmla="*/ 137 w 205"/>
                  <a:gd name="T67" fmla="*/ 16 h 110"/>
                  <a:gd name="T68" fmla="*/ 139 w 205"/>
                  <a:gd name="T69" fmla="*/ 18 h 110"/>
                  <a:gd name="T70" fmla="*/ 174 w 205"/>
                  <a:gd name="T71" fmla="*/ 18 h 110"/>
                  <a:gd name="T72" fmla="*/ 102 w 205"/>
                  <a:gd name="T73" fmla="*/ 90 h 110"/>
                  <a:gd name="T74" fmla="*/ 61 w 205"/>
                  <a:gd name="T75" fmla="*/ 50 h 110"/>
                  <a:gd name="T76" fmla="*/ 61 w 205"/>
                  <a:gd name="T77" fmla="*/ 50 h 110"/>
                  <a:gd name="T78" fmla="*/ 59 w 205"/>
                  <a:gd name="T79" fmla="*/ 47 h 110"/>
                  <a:gd name="T80" fmla="*/ 55 w 205"/>
                  <a:gd name="T81" fmla="*/ 47 h 110"/>
                  <a:gd name="T82" fmla="*/ 52 w 205"/>
                  <a:gd name="T83" fmla="*/ 47 h 110"/>
                  <a:gd name="T84" fmla="*/ 49 w 205"/>
                  <a:gd name="T85" fmla="*/ 50 h 110"/>
                  <a:gd name="T86" fmla="*/ 2 w 205"/>
                  <a:gd name="T87" fmla="*/ 96 h 110"/>
                  <a:gd name="T88" fmla="*/ 2 w 205"/>
                  <a:gd name="T89" fmla="*/ 96 h 110"/>
                  <a:gd name="T90" fmla="*/ 0 w 205"/>
                  <a:gd name="T91" fmla="*/ 100 h 110"/>
                  <a:gd name="T92" fmla="*/ 0 w 205"/>
                  <a:gd name="T93" fmla="*/ 102 h 110"/>
                  <a:gd name="T94" fmla="*/ 0 w 205"/>
                  <a:gd name="T95" fmla="*/ 105 h 110"/>
                  <a:gd name="T96" fmla="*/ 2 w 205"/>
                  <a:gd name="T97" fmla="*/ 109 h 110"/>
                  <a:gd name="T98" fmla="*/ 2 w 205"/>
                  <a:gd name="T99" fmla="*/ 109 h 110"/>
                  <a:gd name="T100" fmla="*/ 5 w 205"/>
                  <a:gd name="T101" fmla="*/ 110 h 110"/>
                  <a:gd name="T102" fmla="*/ 8 w 205"/>
                  <a:gd name="T103" fmla="*/ 110 h 110"/>
                  <a:gd name="T104" fmla="*/ 12 w 205"/>
                  <a:gd name="T105" fmla="*/ 110 h 110"/>
                  <a:gd name="T106" fmla="*/ 14 w 205"/>
                  <a:gd name="T107" fmla="*/ 109 h 110"/>
                  <a:gd name="T108" fmla="*/ 55 w 205"/>
                  <a:gd name="T109" fmla="*/ 67 h 110"/>
                  <a:gd name="T110" fmla="*/ 96 w 205"/>
                  <a:gd name="T111" fmla="*/ 109 h 110"/>
                  <a:gd name="T112" fmla="*/ 96 w 205"/>
                  <a:gd name="T113" fmla="*/ 109 h 110"/>
                  <a:gd name="T114" fmla="*/ 99 w 205"/>
                  <a:gd name="T115" fmla="*/ 110 h 110"/>
                  <a:gd name="T116" fmla="*/ 102 w 205"/>
                  <a:gd name="T117" fmla="*/ 110 h 110"/>
                  <a:gd name="T118" fmla="*/ 102 w 205"/>
                  <a:gd name="T11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 h="110">
                    <a:moveTo>
                      <a:pt x="102" y="110"/>
                    </a:moveTo>
                    <a:lnTo>
                      <a:pt x="102" y="110"/>
                    </a:lnTo>
                    <a:lnTo>
                      <a:pt x="106" y="110"/>
                    </a:lnTo>
                    <a:lnTo>
                      <a:pt x="108" y="109"/>
                    </a:lnTo>
                    <a:lnTo>
                      <a:pt x="188" y="30"/>
                    </a:lnTo>
                    <a:lnTo>
                      <a:pt x="188" y="65"/>
                    </a:lnTo>
                    <a:lnTo>
                      <a:pt x="188" y="65"/>
                    </a:lnTo>
                    <a:lnTo>
                      <a:pt x="188" y="69"/>
                    </a:lnTo>
                    <a:lnTo>
                      <a:pt x="189" y="71"/>
                    </a:lnTo>
                    <a:lnTo>
                      <a:pt x="192" y="73"/>
                    </a:lnTo>
                    <a:lnTo>
                      <a:pt x="196" y="74"/>
                    </a:lnTo>
                    <a:lnTo>
                      <a:pt x="196" y="74"/>
                    </a:lnTo>
                    <a:lnTo>
                      <a:pt x="200" y="73"/>
                    </a:lnTo>
                    <a:lnTo>
                      <a:pt x="202" y="71"/>
                    </a:lnTo>
                    <a:lnTo>
                      <a:pt x="204" y="69"/>
                    </a:lnTo>
                    <a:lnTo>
                      <a:pt x="205" y="65"/>
                    </a:lnTo>
                    <a:lnTo>
                      <a:pt x="205" y="8"/>
                    </a:lnTo>
                    <a:lnTo>
                      <a:pt x="205" y="8"/>
                    </a:lnTo>
                    <a:lnTo>
                      <a:pt x="204" y="6"/>
                    </a:lnTo>
                    <a:lnTo>
                      <a:pt x="204" y="6"/>
                    </a:lnTo>
                    <a:lnTo>
                      <a:pt x="202" y="3"/>
                    </a:lnTo>
                    <a:lnTo>
                      <a:pt x="198" y="0"/>
                    </a:lnTo>
                    <a:lnTo>
                      <a:pt x="198" y="0"/>
                    </a:lnTo>
                    <a:lnTo>
                      <a:pt x="196" y="0"/>
                    </a:lnTo>
                    <a:lnTo>
                      <a:pt x="139" y="0"/>
                    </a:lnTo>
                    <a:lnTo>
                      <a:pt x="139" y="0"/>
                    </a:lnTo>
                    <a:lnTo>
                      <a:pt x="137" y="0"/>
                    </a:lnTo>
                    <a:lnTo>
                      <a:pt x="134" y="3"/>
                    </a:lnTo>
                    <a:lnTo>
                      <a:pt x="131" y="6"/>
                    </a:lnTo>
                    <a:lnTo>
                      <a:pt x="131" y="8"/>
                    </a:lnTo>
                    <a:lnTo>
                      <a:pt x="131" y="8"/>
                    </a:lnTo>
                    <a:lnTo>
                      <a:pt x="131" y="12"/>
                    </a:lnTo>
                    <a:lnTo>
                      <a:pt x="134" y="15"/>
                    </a:lnTo>
                    <a:lnTo>
                      <a:pt x="137" y="16"/>
                    </a:lnTo>
                    <a:lnTo>
                      <a:pt x="139" y="18"/>
                    </a:lnTo>
                    <a:lnTo>
                      <a:pt x="174" y="18"/>
                    </a:lnTo>
                    <a:lnTo>
                      <a:pt x="102" y="90"/>
                    </a:lnTo>
                    <a:lnTo>
                      <a:pt x="61" y="50"/>
                    </a:lnTo>
                    <a:lnTo>
                      <a:pt x="61" y="50"/>
                    </a:lnTo>
                    <a:lnTo>
                      <a:pt x="59" y="47"/>
                    </a:lnTo>
                    <a:lnTo>
                      <a:pt x="55" y="47"/>
                    </a:lnTo>
                    <a:lnTo>
                      <a:pt x="52" y="47"/>
                    </a:lnTo>
                    <a:lnTo>
                      <a:pt x="49" y="50"/>
                    </a:lnTo>
                    <a:lnTo>
                      <a:pt x="2" y="96"/>
                    </a:lnTo>
                    <a:lnTo>
                      <a:pt x="2" y="96"/>
                    </a:lnTo>
                    <a:lnTo>
                      <a:pt x="0" y="100"/>
                    </a:lnTo>
                    <a:lnTo>
                      <a:pt x="0" y="102"/>
                    </a:lnTo>
                    <a:lnTo>
                      <a:pt x="0" y="105"/>
                    </a:lnTo>
                    <a:lnTo>
                      <a:pt x="2" y="109"/>
                    </a:lnTo>
                    <a:lnTo>
                      <a:pt x="2" y="109"/>
                    </a:lnTo>
                    <a:lnTo>
                      <a:pt x="5" y="110"/>
                    </a:lnTo>
                    <a:lnTo>
                      <a:pt x="8" y="110"/>
                    </a:lnTo>
                    <a:lnTo>
                      <a:pt x="12" y="110"/>
                    </a:lnTo>
                    <a:lnTo>
                      <a:pt x="14" y="109"/>
                    </a:lnTo>
                    <a:lnTo>
                      <a:pt x="55" y="67"/>
                    </a:lnTo>
                    <a:lnTo>
                      <a:pt x="96" y="109"/>
                    </a:lnTo>
                    <a:lnTo>
                      <a:pt x="96" y="109"/>
                    </a:lnTo>
                    <a:lnTo>
                      <a:pt x="99" y="110"/>
                    </a:lnTo>
                    <a:lnTo>
                      <a:pt x="102" y="110"/>
                    </a:lnTo>
                    <a:lnTo>
                      <a:pt x="102"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 name="Content Placeholder 8">
              <a:extLst>
                <a:ext uri="{FF2B5EF4-FFF2-40B4-BE49-F238E27FC236}">
                  <a16:creationId xmlns:a16="http://schemas.microsoft.com/office/drawing/2014/main" id="{F5D3359B-8F7C-D675-E143-EC0580B427E7}"/>
                </a:ext>
              </a:extLst>
            </p:cNvPr>
            <p:cNvSpPr txBox="1">
              <a:spLocks/>
            </p:cNvSpPr>
            <p:nvPr/>
          </p:nvSpPr>
          <p:spPr>
            <a:xfrm>
              <a:off x="1340244" y="4008712"/>
              <a:ext cx="3859000" cy="912818"/>
            </a:xfrm>
            <a:prstGeom prst="rect">
              <a:avLst/>
            </a:prstGeom>
          </p:spPr>
          <p:txBody>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4BACC6"/>
                </a:buClr>
                <a:buSzPct val="75000"/>
                <a:buFont typeface="Arial" panose="020B0604020202020204" pitchFamily="34" charset="0"/>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Check progress</a:t>
              </a:r>
            </a:p>
            <a:p>
              <a:pPr marL="0" marR="0" lvl="0" indent="0" algn="l" defTabSz="914400" rtl="0" eaLnBrk="1" fontAlgn="auto" latinLnBrk="0" hangingPunct="1">
                <a:lnSpc>
                  <a:spcPct val="100000"/>
                </a:lnSpc>
                <a:spcBef>
                  <a:spcPts val="0"/>
                </a:spcBef>
                <a:spcAft>
                  <a:spcPts val="0"/>
                </a:spcAft>
                <a:buClr>
                  <a:srgbClr val="4BACC6"/>
                </a:buClr>
                <a:buSzPct val="75000"/>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Check in with yourself monthly and repeat the process</a:t>
              </a:r>
            </a:p>
          </p:txBody>
        </p:sp>
      </p:grpSp>
      <p:pic>
        <p:nvPicPr>
          <p:cNvPr id="10" name="Picture 9">
            <a:extLst>
              <a:ext uri="{FF2B5EF4-FFF2-40B4-BE49-F238E27FC236}">
                <a16:creationId xmlns:a16="http://schemas.microsoft.com/office/drawing/2014/main" id="{2C0CA21F-446A-14C3-2132-6DAC37E8CF91}"/>
              </a:ext>
              <a:ext uri="{C183D7F6-B498-43B3-948B-1728B52AA6E4}">
                <adec:decorative xmlns:adec="http://schemas.microsoft.com/office/drawing/2017/decorative" val="1"/>
              </a:ext>
            </a:extLst>
          </p:cNvPr>
          <p:cNvPicPr>
            <a:picLocks noChangeAspect="1"/>
          </p:cNvPicPr>
          <p:nvPr/>
        </p:nvPicPr>
        <p:blipFill rotWithShape="1">
          <a:blip r:embed="rId2"/>
          <a:srcRect b="10095"/>
          <a:stretch/>
        </p:blipFill>
        <p:spPr>
          <a:xfrm>
            <a:off x="6515201" y="1092590"/>
            <a:ext cx="5132953" cy="4038753"/>
          </a:xfrm>
          <a:prstGeom prst="rect">
            <a:avLst/>
          </a:prstGeom>
        </p:spPr>
      </p:pic>
      <p:grpSp>
        <p:nvGrpSpPr>
          <p:cNvPr id="8" name="Group 7" descr="Scan the QR Code &#10;Use this resource in the future ">
            <a:extLst>
              <a:ext uri="{FF2B5EF4-FFF2-40B4-BE49-F238E27FC236}">
                <a16:creationId xmlns:a16="http://schemas.microsoft.com/office/drawing/2014/main" id="{60E0988D-9F1E-36D8-58A1-023939F836E2}"/>
              </a:ext>
            </a:extLst>
          </p:cNvPr>
          <p:cNvGrpSpPr/>
          <p:nvPr/>
        </p:nvGrpSpPr>
        <p:grpSpPr>
          <a:xfrm>
            <a:off x="3352404" y="5131343"/>
            <a:ext cx="5394030" cy="1041775"/>
            <a:chOff x="3352404" y="5131343"/>
            <a:chExt cx="5394030" cy="1041775"/>
          </a:xfrm>
        </p:grpSpPr>
        <p:pic>
          <p:nvPicPr>
            <p:cNvPr id="6" name="Picture 5" descr="Qr code&#10;&#10;Description automatically generated">
              <a:extLst>
                <a:ext uri="{FF2B5EF4-FFF2-40B4-BE49-F238E27FC236}">
                  <a16:creationId xmlns:a16="http://schemas.microsoft.com/office/drawing/2014/main" id="{64771A9E-5D53-1C7D-25BD-61B240DE4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404" y="5131343"/>
              <a:ext cx="1041775" cy="1041775"/>
            </a:xfrm>
            <a:prstGeom prst="rect">
              <a:avLst/>
            </a:prstGeom>
          </p:spPr>
        </p:pic>
        <p:sp>
          <p:nvSpPr>
            <p:cNvPr id="7" name="Content Placeholder 8">
              <a:extLst>
                <a:ext uri="{FF2B5EF4-FFF2-40B4-BE49-F238E27FC236}">
                  <a16:creationId xmlns:a16="http://schemas.microsoft.com/office/drawing/2014/main" id="{8C26B332-8018-0083-4983-59270FFF8A58}"/>
                </a:ext>
              </a:extLst>
            </p:cNvPr>
            <p:cNvSpPr txBox="1">
              <a:spLocks/>
            </p:cNvSpPr>
            <p:nvPr/>
          </p:nvSpPr>
          <p:spPr>
            <a:xfrm>
              <a:off x="4444021" y="5367177"/>
              <a:ext cx="4302413" cy="570107"/>
            </a:xfrm>
            <a:prstGeom prst="rect">
              <a:avLst/>
            </a:prstGeom>
          </p:spPr>
          <p:txBody>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4BACC6"/>
                </a:buClr>
                <a:buSzPct val="75000"/>
                <a:buFont typeface="Arial" panose="020B0604020202020204" pitchFamily="34" charset="0"/>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Scan the QR Code</a:t>
              </a:r>
            </a:p>
            <a:p>
              <a:pPr marL="0" marR="0" lvl="0" indent="0" algn="l" defTabSz="914400" rtl="0" eaLnBrk="1" fontAlgn="auto" latinLnBrk="0" hangingPunct="1">
                <a:lnSpc>
                  <a:spcPct val="100000"/>
                </a:lnSpc>
                <a:spcBef>
                  <a:spcPts val="0"/>
                </a:spcBef>
                <a:spcAft>
                  <a:spcPts val="0"/>
                </a:spcAft>
                <a:buClr>
                  <a:srgbClr val="4BACC6"/>
                </a:buClr>
                <a:buSzPct val="75000"/>
                <a:buFont typeface="Arial" panose="020B0604020202020204" pitchFamily="34" charset="0"/>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Open Sans" charset="0"/>
                  <a:cs typeface="Arial" panose="020B0604020202020204" pitchFamily="34" charset="0"/>
                </a:rPr>
                <a:t>Use this resource in the future</a:t>
              </a:r>
            </a:p>
          </p:txBody>
        </p:sp>
      </p:grpSp>
      <p:pic>
        <p:nvPicPr>
          <p:cNvPr id="3" name="object 3">
            <a:extLst>
              <a:ext uri="{FF2B5EF4-FFF2-40B4-BE49-F238E27FC236}">
                <a16:creationId xmlns:a16="http://schemas.microsoft.com/office/drawing/2014/main" id="{30469A73-9754-7881-3A8E-E77F543C8E07}"/>
              </a:ext>
              <a:ext uri="{C183D7F6-B498-43B3-948B-1728B52AA6E4}">
                <adec:decorative xmlns:adec="http://schemas.microsoft.com/office/drawing/2017/decorative" val="1"/>
              </a:ext>
            </a:extLst>
          </p:cNvPr>
          <p:cNvPicPr/>
          <p:nvPr/>
        </p:nvPicPr>
        <p:blipFill>
          <a:blip r:embed="rId4"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453895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01410" y="41710"/>
            <a:ext cx="6404194"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Drawing Self-Care Wheel</a:t>
            </a:r>
          </a:p>
        </p:txBody>
      </p:sp>
      <p:sp>
        <p:nvSpPr>
          <p:cNvPr id="7" name="object 9">
            <a:extLst>
              <a:ext uri="{FF2B5EF4-FFF2-40B4-BE49-F238E27FC236}">
                <a16:creationId xmlns:a16="http://schemas.microsoft.com/office/drawing/2014/main" id="{278E14CC-5E98-479A-2B15-75C1C88A3131}"/>
              </a:ext>
            </a:extLst>
          </p:cNvPr>
          <p:cNvSpPr txBox="1"/>
          <p:nvPr/>
        </p:nvSpPr>
        <p:spPr>
          <a:xfrm>
            <a:off x="5362893" y="1246172"/>
            <a:ext cx="1466215" cy="255455"/>
          </a:xfrm>
          <a:prstGeom prst="rect">
            <a:avLst/>
          </a:prstGeom>
          <a:noFill/>
        </p:spPr>
        <p:txBody>
          <a:bodyPr vert="horz" wrap="square" lIns="0" tIns="0" rIns="0" bIns="0" rtlCol="0" anchor="t">
            <a:spAutoFit/>
          </a:bodyPr>
          <a:lstStyle/>
          <a:p>
            <a:pPr marL="0" marR="0" lvl="0" indent="0" algn="l" defTabSz="914400" rtl="0" eaLnBrk="1" fontAlgn="auto" latinLnBrk="0" hangingPunct="1">
              <a:lnSpc>
                <a:spcPct val="83333"/>
              </a:lnSpc>
              <a:spcBef>
                <a:spcPts val="0"/>
              </a:spcBef>
              <a:spcAft>
                <a:spcPts val="0"/>
              </a:spcAft>
              <a:buClrTx/>
              <a:buSzTx/>
              <a:buFontTx/>
              <a:buNone/>
              <a:tabLst/>
              <a:defRPr/>
            </a:pPr>
            <a:r>
              <a:rPr kumimoji="0" sz="2000" b="1" i="0" u="none" strike="noStrike" kern="0" cap="none" spc="-35" normalizeH="0" baseline="0" noProof="0">
                <a:ln>
                  <a:noFill/>
                </a:ln>
                <a:solidFill>
                  <a:srgbClr val="404040"/>
                </a:solidFill>
                <a:effectLst/>
                <a:uLnTx/>
                <a:uFillTx/>
                <a:latin typeface="Arial"/>
                <a:ea typeface="+mn-ea"/>
                <a:cs typeface="Arial"/>
              </a:rPr>
              <a:t>You</a:t>
            </a:r>
            <a:r>
              <a:rPr kumimoji="0" sz="2000" b="1" i="0" u="none" strike="noStrike" kern="0" cap="none" spc="-90" normalizeH="0" baseline="0" noProof="0">
                <a:ln>
                  <a:noFill/>
                </a:ln>
                <a:solidFill>
                  <a:srgbClr val="404040"/>
                </a:solidFill>
                <a:effectLst/>
                <a:uLnTx/>
                <a:uFillTx/>
                <a:latin typeface="Arial"/>
                <a:ea typeface="+mn-ea"/>
                <a:cs typeface="Arial"/>
              </a:rPr>
              <a:t> </a:t>
            </a:r>
            <a:r>
              <a:rPr kumimoji="0" sz="2000" b="1" i="0" u="none" strike="noStrike" kern="0" cap="none" spc="-10" normalizeH="0" baseline="0" noProof="0">
                <a:ln>
                  <a:noFill/>
                </a:ln>
                <a:solidFill>
                  <a:srgbClr val="404040"/>
                </a:solidFill>
                <a:effectLst/>
                <a:uLnTx/>
                <a:uFillTx/>
                <a:latin typeface="Arial"/>
                <a:ea typeface="+mn-ea"/>
                <a:cs typeface="Arial"/>
              </a:rPr>
              <a:t>Choose</a:t>
            </a:r>
            <a:endParaRPr kumimoji="0" lang="en-US" sz="2000" b="0" i="0" u="none" strike="noStrike" kern="0" cap="none" spc="0" normalizeH="0" baseline="0" noProof="0">
              <a:ln>
                <a:noFill/>
              </a:ln>
              <a:solidFill>
                <a:srgbClr val="404040"/>
              </a:solidFill>
              <a:effectLst/>
              <a:uLnTx/>
              <a:uFillTx/>
              <a:latin typeface="Arial"/>
              <a:ea typeface="+mn-ea"/>
              <a:cs typeface="Arial"/>
            </a:endParaRPr>
          </a:p>
        </p:txBody>
      </p:sp>
      <p:grpSp>
        <p:nvGrpSpPr>
          <p:cNvPr id="8" name="Group 7" descr="Spider web connecting dots">
            <a:extLst>
              <a:ext uri="{FF2B5EF4-FFF2-40B4-BE49-F238E27FC236}">
                <a16:creationId xmlns:a16="http://schemas.microsoft.com/office/drawing/2014/main" id="{A13C43B4-96E6-AA82-E213-CF584FB50576}"/>
              </a:ext>
            </a:extLst>
          </p:cNvPr>
          <p:cNvGrpSpPr/>
          <p:nvPr/>
        </p:nvGrpSpPr>
        <p:grpSpPr>
          <a:xfrm>
            <a:off x="1662307" y="1558251"/>
            <a:ext cx="4154423" cy="4252760"/>
            <a:chOff x="1662307" y="1558251"/>
            <a:chExt cx="4154423" cy="4252760"/>
          </a:xfrm>
        </p:grpSpPr>
        <p:pic>
          <p:nvPicPr>
            <p:cNvPr id="3" name="object 4">
              <a:extLst>
                <a:ext uri="{FF2B5EF4-FFF2-40B4-BE49-F238E27FC236}">
                  <a16:creationId xmlns:a16="http://schemas.microsoft.com/office/drawing/2014/main" id="{29B2EA6C-B996-68B8-5665-7711BE4CFCD9}"/>
                </a:ext>
              </a:extLst>
            </p:cNvPr>
            <p:cNvPicPr/>
            <p:nvPr/>
          </p:nvPicPr>
          <p:blipFill>
            <a:blip r:embed="rId2" cstate="print"/>
            <a:stretch>
              <a:fillRect/>
            </a:stretch>
          </p:blipFill>
          <p:spPr>
            <a:xfrm>
              <a:off x="1662307" y="2148839"/>
              <a:ext cx="4154423" cy="3662172"/>
            </a:xfrm>
            <a:prstGeom prst="rect">
              <a:avLst/>
            </a:prstGeom>
          </p:spPr>
        </p:pic>
        <p:pic>
          <p:nvPicPr>
            <p:cNvPr id="4" name="object 5">
              <a:extLst>
                <a:ext uri="{FF2B5EF4-FFF2-40B4-BE49-F238E27FC236}">
                  <a16:creationId xmlns:a16="http://schemas.microsoft.com/office/drawing/2014/main" id="{1FA81E69-34BF-41F3-CFD7-F23A64C2F4A7}"/>
                </a:ext>
              </a:extLst>
            </p:cNvPr>
            <p:cNvPicPr/>
            <p:nvPr/>
          </p:nvPicPr>
          <p:blipFill>
            <a:blip r:embed="rId3" cstate="print"/>
            <a:stretch>
              <a:fillRect/>
            </a:stretch>
          </p:blipFill>
          <p:spPr>
            <a:xfrm>
              <a:off x="1768987" y="1558251"/>
              <a:ext cx="3941063" cy="598931"/>
            </a:xfrm>
            <a:prstGeom prst="rect">
              <a:avLst/>
            </a:prstGeom>
          </p:spPr>
        </p:pic>
      </p:grpSp>
      <p:grpSp>
        <p:nvGrpSpPr>
          <p:cNvPr id="9" name="Group 8" descr="Shading of each area">
            <a:extLst>
              <a:ext uri="{FF2B5EF4-FFF2-40B4-BE49-F238E27FC236}">
                <a16:creationId xmlns:a16="http://schemas.microsoft.com/office/drawing/2014/main" id="{3190F4E8-BC13-0DF1-F8CA-6B4194423F91}"/>
              </a:ext>
            </a:extLst>
          </p:cNvPr>
          <p:cNvGrpSpPr/>
          <p:nvPr/>
        </p:nvGrpSpPr>
        <p:grpSpPr>
          <a:xfrm>
            <a:off x="6374891" y="1546059"/>
            <a:ext cx="4061460" cy="4264953"/>
            <a:chOff x="6374891" y="1546059"/>
            <a:chExt cx="4061460" cy="4264953"/>
          </a:xfrm>
        </p:grpSpPr>
        <p:pic>
          <p:nvPicPr>
            <p:cNvPr id="5" name="object 7">
              <a:extLst>
                <a:ext uri="{FF2B5EF4-FFF2-40B4-BE49-F238E27FC236}">
                  <a16:creationId xmlns:a16="http://schemas.microsoft.com/office/drawing/2014/main" id="{F157C42E-5D75-F4B6-5F4B-42D9DDA54AD1}"/>
                </a:ext>
              </a:extLst>
            </p:cNvPr>
            <p:cNvPicPr/>
            <p:nvPr/>
          </p:nvPicPr>
          <p:blipFill>
            <a:blip r:embed="rId4" cstate="print"/>
            <a:stretch>
              <a:fillRect/>
            </a:stretch>
          </p:blipFill>
          <p:spPr>
            <a:xfrm>
              <a:off x="6374891" y="2148841"/>
              <a:ext cx="4061460" cy="3662171"/>
            </a:xfrm>
            <a:prstGeom prst="rect">
              <a:avLst/>
            </a:prstGeom>
          </p:spPr>
        </p:pic>
        <p:pic>
          <p:nvPicPr>
            <p:cNvPr id="6" name="object 8">
              <a:extLst>
                <a:ext uri="{FF2B5EF4-FFF2-40B4-BE49-F238E27FC236}">
                  <a16:creationId xmlns:a16="http://schemas.microsoft.com/office/drawing/2014/main" id="{0A5E4AFF-AD61-FBDB-FC31-3C7262C04E79}"/>
                </a:ext>
              </a:extLst>
            </p:cNvPr>
            <p:cNvPicPr/>
            <p:nvPr/>
          </p:nvPicPr>
          <p:blipFill>
            <a:blip r:embed="rId5" cstate="print"/>
            <a:stretch>
              <a:fillRect/>
            </a:stretch>
          </p:blipFill>
          <p:spPr>
            <a:xfrm>
              <a:off x="6842760" y="1546059"/>
              <a:ext cx="3125723" cy="623315"/>
            </a:xfrm>
            <a:prstGeom prst="rect">
              <a:avLst/>
            </a:prstGeom>
          </p:spPr>
        </p:pic>
      </p:grpSp>
      <p:pic>
        <p:nvPicPr>
          <p:cNvPr id="10" name="object 3">
            <a:extLst>
              <a:ext uri="{FF2B5EF4-FFF2-40B4-BE49-F238E27FC236}">
                <a16:creationId xmlns:a16="http://schemas.microsoft.com/office/drawing/2014/main" id="{111E7ECB-6005-E48A-2BFA-D8CD85202641}"/>
              </a:ext>
              <a:ext uri="{C183D7F6-B498-43B3-948B-1728B52AA6E4}">
                <adec:decorative xmlns:adec="http://schemas.microsoft.com/office/drawing/2017/decorative" val="1"/>
              </a:ext>
            </a:extLst>
          </p:cNvPr>
          <p:cNvPicPr/>
          <p:nvPr/>
        </p:nvPicPr>
        <p:blipFill>
          <a:blip r:embed="rId6"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1991358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E21F4FCB-88E2-681B-EFFB-71B699420D52}"/>
              </a:ext>
            </a:extLst>
          </p:cNvPr>
          <p:cNvSpPr txBox="1">
            <a:spLocks noGrp="1"/>
          </p:cNvSpPr>
          <p:nvPr>
            <p:ph type="title" idx="4294967295"/>
          </p:nvPr>
        </p:nvSpPr>
        <p:spPr>
          <a:xfrm>
            <a:off x="5705856" y="9144"/>
            <a:ext cx="6404194" cy="570107"/>
          </a:xfrm>
          <a:prstGeom prst="rect">
            <a:avLst/>
          </a:prstGeom>
          <a:noFill/>
          <a:ln>
            <a:noFill/>
            <a:prstDash/>
          </a:ln>
          <a:effectLst/>
        </p:spPr>
        <p:txBody>
          <a:bodyPr rot="0" spcFirstLastPara="0" vertOverflow="overflow" horzOverflow="overflow" vert="horz" wrap="square" lIns="0" tIns="198833" rIns="0" bIns="0" numCol="1" spcCol="0" rtlCol="0" fromWordArt="0" anchor="t" anchorCtr="0" forceAA="0" compatLnSpc="1">
            <a:prstTxWarp prst="textNoShape">
              <a:avLst/>
            </a:prstTxWarp>
            <a:spAutoFit/>
          </a:bodyPr>
          <a:lstStyle>
            <a:lvl1pPr>
              <a:defRPr sz="2400" b="1" i="0">
                <a:solidFill>
                  <a:srgbClr val="F1F1F1"/>
                </a:solidFill>
                <a:latin typeface="Arial"/>
                <a:ea typeface="+mj-ea"/>
                <a:cs typeface="Arial"/>
              </a:defRPr>
            </a:lvl1pPr>
          </a:lstStyle>
          <a:p>
            <a:pPr marL="28575" marR="0" lvl="0" indent="0" algn="r" defTabSz="914400" rtl="0" eaLnBrk="1" fontAlgn="auto" latinLnBrk="0" hangingPunct="1">
              <a:lnSpc>
                <a:spcPct val="100000"/>
              </a:lnSpc>
              <a:spcBef>
                <a:spcPts val="100"/>
              </a:spcBef>
              <a:spcAft>
                <a:spcPts val="0"/>
              </a:spcAft>
              <a:buClrTx/>
              <a:buSzTx/>
              <a:buFontTx/>
              <a:buNone/>
              <a:tabLst/>
              <a:defRPr/>
            </a:pPr>
            <a:r>
              <a:rPr kumimoji="0" lang="en-US" sz="2400" b="1" i="0" u="none" strike="noStrike" kern="1200" cap="none" spc="0" normalizeH="0" baseline="0" noProof="0" err="1">
                <a:ln>
                  <a:noFill/>
                </a:ln>
                <a:solidFill>
                  <a:srgbClr val="F1F1F1"/>
                </a:solidFill>
                <a:effectLst/>
                <a:uLnTx/>
                <a:uFillTx/>
                <a:latin typeface="Arial Black"/>
                <a:ea typeface="+mj-ea"/>
                <a:cs typeface="Arial"/>
              </a:rPr>
              <a:t>Wellness@NIH</a:t>
            </a:r>
            <a:r>
              <a:rPr kumimoji="0" lang="en-US" sz="2400" b="1" i="0" u="none" strike="noStrike" kern="1200" cap="none" spc="-55" normalizeH="0" baseline="0" noProof="0">
                <a:ln>
                  <a:noFill/>
                </a:ln>
                <a:solidFill>
                  <a:srgbClr val="F1F1F1"/>
                </a:solidFill>
                <a:effectLst/>
                <a:uLnTx/>
                <a:uFillTx/>
                <a:latin typeface="Arial Black"/>
                <a:ea typeface="+mj-ea"/>
                <a:cs typeface="Arial"/>
              </a:rPr>
              <a:t> Resources</a:t>
            </a:r>
            <a:endParaRPr kumimoji="0" lang="en-US" sz="2400" b="1" i="0" u="none" strike="noStrike" kern="1200" cap="none" spc="-10" normalizeH="0" baseline="0" noProof="0">
              <a:ln>
                <a:noFill/>
              </a:ln>
              <a:solidFill>
                <a:srgbClr val="F1F1F1"/>
              </a:solidFill>
              <a:effectLst/>
              <a:uLnTx/>
              <a:uFillTx/>
              <a:latin typeface="Arial Black"/>
              <a:ea typeface="+mj-ea"/>
              <a:cs typeface="Arial"/>
            </a:endParaRPr>
          </a:p>
        </p:txBody>
      </p:sp>
      <p:sp>
        <p:nvSpPr>
          <p:cNvPr id="33" name="Rectangle: Rounded Corners 32" descr="Wellness@NIH is here to help you achieve your wellness goals and enhance your well-being. &#10;">
            <a:extLst>
              <a:ext uri="{FF2B5EF4-FFF2-40B4-BE49-F238E27FC236}">
                <a16:creationId xmlns:a16="http://schemas.microsoft.com/office/drawing/2014/main" id="{B5E3E72F-A6C9-64A7-1A9F-9BF24D6D44DD}"/>
              </a:ext>
            </a:extLst>
          </p:cNvPr>
          <p:cNvSpPr/>
          <p:nvPr/>
        </p:nvSpPr>
        <p:spPr>
          <a:xfrm>
            <a:off x="410797" y="1061569"/>
            <a:ext cx="11538747" cy="828191"/>
          </a:xfrm>
          <a:prstGeom prst="roundRect">
            <a:avLst/>
          </a:prstGeom>
          <a:solidFill>
            <a:schemeClr val="accent3">
              <a:lumMod val="20000"/>
              <a:lumOff val="80000"/>
            </a:schemeClr>
          </a:solidFill>
          <a:ln>
            <a:solidFill>
              <a:schemeClr val="tx1"/>
            </a:solidFill>
          </a:ln>
          <a:effectLst>
            <a:outerShdw blurRad="635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Wellness@NIH</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is here to help you achieve your wellness goals and enhance your well-being. </a:t>
            </a:r>
          </a:p>
        </p:txBody>
      </p:sp>
      <p:grpSp>
        <p:nvGrpSpPr>
          <p:cNvPr id="8" name="Group 7" descr="Areas of Support from Wellness@NIH">
            <a:extLst>
              <a:ext uri="{FF2B5EF4-FFF2-40B4-BE49-F238E27FC236}">
                <a16:creationId xmlns:a16="http://schemas.microsoft.com/office/drawing/2014/main" id="{426C67E0-5577-D951-BA17-6271E309938D}"/>
              </a:ext>
            </a:extLst>
          </p:cNvPr>
          <p:cNvGrpSpPr/>
          <p:nvPr/>
        </p:nvGrpSpPr>
        <p:grpSpPr>
          <a:xfrm>
            <a:off x="410798" y="2162673"/>
            <a:ext cx="5640877" cy="570107"/>
            <a:chOff x="159756" y="2683384"/>
            <a:chExt cx="5640877" cy="570107"/>
          </a:xfrm>
        </p:grpSpPr>
        <p:sp>
          <p:nvSpPr>
            <p:cNvPr id="3" name="Rectangle: Diagonal Corners Snipped 2">
              <a:extLst>
                <a:ext uri="{FF2B5EF4-FFF2-40B4-BE49-F238E27FC236}">
                  <a16:creationId xmlns:a16="http://schemas.microsoft.com/office/drawing/2014/main" id="{1A4D68FF-42D9-D2E0-C069-28EF0A2E5B10}"/>
                </a:ext>
              </a:extLst>
            </p:cNvPr>
            <p:cNvSpPr/>
            <p:nvPr/>
          </p:nvSpPr>
          <p:spPr>
            <a:xfrm>
              <a:off x="159756" y="2683384"/>
              <a:ext cx="5640877" cy="570107"/>
            </a:xfrm>
            <a:prstGeom prst="rect">
              <a:avLst/>
            </a:prstGeom>
            <a:solidFill>
              <a:srgbClr val="766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231DE1F-0388-7004-9A8E-4BC168F14165}"/>
                </a:ext>
              </a:extLst>
            </p:cNvPr>
            <p:cNvSpPr txBox="1"/>
            <p:nvPr/>
          </p:nvSpPr>
          <p:spPr>
            <a:xfrm>
              <a:off x="450675" y="2768382"/>
              <a:ext cx="5059039"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Areas of Support from </a:t>
              </a:r>
              <a:r>
                <a:rPr kumimoji="0" lang="en-US" sz="2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Wellness@NIH</a:t>
              </a:r>
              <a:endPar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08873D52-A8F1-CADF-D050-2F052B620463}"/>
              </a:ext>
            </a:extLst>
          </p:cNvPr>
          <p:cNvSpPr txBox="1"/>
          <p:nvPr/>
        </p:nvSpPr>
        <p:spPr>
          <a:xfrm>
            <a:off x="494659" y="2787049"/>
            <a:ext cx="5473155" cy="1280160"/>
          </a:xfrm>
          <a:prstGeom prst="rect">
            <a:avLst/>
          </a:prstGeom>
          <a:noFill/>
        </p:spPr>
        <p:txBody>
          <a:bodyPr wrap="square" numCol="2">
            <a:spAutoFit/>
          </a:bodyPr>
          <a:lstStyle/>
          <a:p>
            <a:pPr marL="234950" marR="0" lvl="0" indent="-234950" algn="l" defTabSz="914400" rtl="0" eaLnBrk="1" fontAlgn="auto" latinLnBrk="0" hangingPunct="1">
              <a:lnSpc>
                <a:spcPct val="107000"/>
              </a:lnSpc>
              <a:spcBef>
                <a:spcPts val="0"/>
              </a:spcBef>
              <a:spcAft>
                <a:spcPts val="1200"/>
              </a:spcAft>
              <a:buClrTx/>
              <a:buSzTx/>
              <a:buFont typeface="Symbol" panose="05050102010706020507" pitchFamily="18" charset="2"/>
              <a:buChar char=""/>
              <a:tabLst/>
              <a:defRPr/>
            </a:pPr>
            <a:r>
              <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Fitness</a:t>
            </a:r>
            <a:endPar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marL="234950" marR="0" lvl="0" indent="-234950" algn="l" defTabSz="914400" rtl="0" eaLnBrk="1" fontAlgn="auto" latinLnBrk="0" hangingPunct="1">
              <a:lnSpc>
                <a:spcPct val="107000"/>
              </a:lnSpc>
              <a:spcBef>
                <a:spcPts val="0"/>
              </a:spcBef>
              <a:spcAft>
                <a:spcPts val="1200"/>
              </a:spcAft>
              <a:buClrTx/>
              <a:buSzTx/>
              <a:buFont typeface="Symbol" panose="05050102010706020507" pitchFamily="18" charset="2"/>
              <a:buChar char=""/>
              <a:tabLst/>
              <a:defRPr/>
            </a:pPr>
            <a:r>
              <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Mindfulness &amp; Resiliency </a:t>
            </a:r>
            <a:endPar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marL="234950" marR="0" lvl="0" indent="-234950" algn="l" defTabSz="914400" rtl="0" eaLnBrk="1" fontAlgn="auto" latinLnBrk="0" hangingPunct="1">
              <a:lnSpc>
                <a:spcPct val="107000"/>
              </a:lnSpc>
              <a:spcBef>
                <a:spcPts val="0"/>
              </a:spcBef>
              <a:spcAft>
                <a:spcPts val="1200"/>
              </a:spcAft>
              <a:buClrTx/>
              <a:buSzTx/>
              <a:buFont typeface="Symbol" panose="05050102010706020507" pitchFamily="18" charset="2"/>
              <a:buChar char=""/>
              <a:tabLst/>
              <a:defRPr/>
            </a:pPr>
            <a:r>
              <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Food &amp; Nutrition</a:t>
            </a:r>
            <a:endPar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marL="234950" marR="0" lvl="0" indent="-234950" algn="l" defTabSz="914400" rtl="0" eaLnBrk="1" fontAlgn="auto" latinLnBrk="0" hangingPunct="1">
              <a:lnSpc>
                <a:spcPct val="107000"/>
              </a:lnSpc>
              <a:spcBef>
                <a:spcPts val="0"/>
              </a:spcBef>
              <a:spcAft>
                <a:spcPts val="1200"/>
              </a:spcAft>
              <a:buClrTx/>
              <a:buSzTx/>
              <a:buFont typeface="Symbol" panose="05050102010706020507" pitchFamily="18" charset="2"/>
              <a:buChar char=""/>
              <a:tabLst/>
              <a:defRPr/>
            </a:pPr>
            <a:r>
              <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Work-Life</a:t>
            </a:r>
            <a:endPar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marL="234950" marR="0" lvl="0" indent="-234950" algn="l" defTabSz="914400" rtl="0" eaLnBrk="1" fontAlgn="auto" latinLnBrk="0" hangingPunct="1">
              <a:lnSpc>
                <a:spcPct val="107000"/>
              </a:lnSpc>
              <a:spcBef>
                <a:spcPts val="0"/>
              </a:spcBef>
              <a:spcAft>
                <a:spcPts val="1200"/>
              </a:spcAft>
              <a:buClrTx/>
              <a:buSzTx/>
              <a:buFont typeface="Symbol" panose="05050102010706020507" pitchFamily="18" charset="2"/>
              <a:buChar char=""/>
              <a:tabLst/>
              <a:defRPr/>
            </a:pPr>
            <a:r>
              <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Health &amp; Safety</a:t>
            </a:r>
            <a:endPar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marL="234950" marR="0" lvl="0" indent="-234950" algn="l" defTabSz="914400" rtl="0" eaLnBrk="1" fontAlgn="auto" latinLnBrk="0" hangingPunct="1">
              <a:lnSpc>
                <a:spcPct val="107000"/>
              </a:lnSpc>
              <a:spcBef>
                <a:spcPts val="0"/>
              </a:spcBef>
              <a:spcAft>
                <a:spcPts val="1200"/>
              </a:spcAft>
              <a:buClrTx/>
              <a:buSzTx/>
              <a:buFont typeface="Symbol" panose="05050102010706020507" pitchFamily="18" charset="2"/>
              <a:buChar char=""/>
              <a:tabLst/>
              <a:defRPr/>
            </a:pPr>
            <a:r>
              <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Mental Health</a:t>
            </a:r>
            <a:endPar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E185A9E-2B3D-54C1-92F6-A1869FE0C834}"/>
              </a:ext>
            </a:extLst>
          </p:cNvPr>
          <p:cNvSpPr txBox="1"/>
          <p:nvPr/>
        </p:nvSpPr>
        <p:spPr>
          <a:xfrm>
            <a:off x="279667" y="4075326"/>
            <a:ext cx="5903139"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With a new Mindfulness &amp; Resiliency page and a newsletter that’s now monthly, </a:t>
            </a:r>
            <a:r>
              <a:rPr kumimoji="0" lang="en-US" sz="15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Wellness@NIH</a:t>
            </a:r>
            <a:r>
              <a:rPr kumimoji="0" lang="en-US" sz="1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is ready to support you! </a:t>
            </a:r>
            <a:endPar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6" name="Group 15" descr="New Mindfulness &amp; Resiliency Tab on the Wellness@NIH website">
            <a:extLst>
              <a:ext uri="{FF2B5EF4-FFF2-40B4-BE49-F238E27FC236}">
                <a16:creationId xmlns:a16="http://schemas.microsoft.com/office/drawing/2014/main" id="{A99F14D5-A272-2308-C9F1-29E05EC7C71F}"/>
              </a:ext>
            </a:extLst>
          </p:cNvPr>
          <p:cNvGrpSpPr>
            <a:grpSpLocks noChangeAspect="1"/>
          </p:cNvGrpSpPr>
          <p:nvPr/>
        </p:nvGrpSpPr>
        <p:grpSpPr>
          <a:xfrm>
            <a:off x="410798" y="4766045"/>
            <a:ext cx="5640877" cy="1141174"/>
            <a:chOff x="4268811" y="1588021"/>
            <a:chExt cx="6926988" cy="1401360"/>
          </a:xfrm>
        </p:grpSpPr>
        <p:sp>
          <p:nvSpPr>
            <p:cNvPr id="25" name="Rectangle 24">
              <a:extLst>
                <a:ext uri="{FF2B5EF4-FFF2-40B4-BE49-F238E27FC236}">
                  <a16:creationId xmlns:a16="http://schemas.microsoft.com/office/drawing/2014/main" id="{82F16CF4-6E3B-89F9-82EC-0E180D6A3542}"/>
                </a:ext>
              </a:extLst>
            </p:cNvPr>
            <p:cNvSpPr/>
            <p:nvPr/>
          </p:nvSpPr>
          <p:spPr>
            <a:xfrm>
              <a:off x="4268811" y="1588021"/>
              <a:ext cx="6926988" cy="1401360"/>
            </a:xfrm>
            <a:prstGeom prst="rect">
              <a:avLst/>
            </a:prstGeom>
            <a:noFill/>
            <a:ln w="28575">
              <a:solidFill>
                <a:srgbClr val="2055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Text&#10;&#10;Description automatically generated">
              <a:extLst>
                <a:ext uri="{FF2B5EF4-FFF2-40B4-BE49-F238E27FC236}">
                  <a16:creationId xmlns:a16="http://schemas.microsoft.com/office/drawing/2014/main" id="{29021F83-7DD4-BF4E-345C-C8D93A97B51F}"/>
                </a:ext>
              </a:extLst>
            </p:cNvPr>
            <p:cNvPicPr>
              <a:picLocks noChangeAspect="1"/>
            </p:cNvPicPr>
            <p:nvPr/>
          </p:nvPicPr>
          <p:blipFill rotWithShape="1">
            <a:blip r:embed="rId9">
              <a:extLst>
                <a:ext uri="{28A0092B-C50C-407E-A947-70E740481C1C}">
                  <a14:useLocalDpi xmlns:a14="http://schemas.microsoft.com/office/drawing/2010/main" val="0"/>
                </a:ext>
              </a:extLst>
            </a:blip>
            <a:srcRect l="186" t="921" r="35130" b="71271"/>
            <a:stretch/>
          </p:blipFill>
          <p:spPr>
            <a:xfrm>
              <a:off x="4349864" y="1680998"/>
              <a:ext cx="6764881" cy="1215407"/>
            </a:xfrm>
            <a:prstGeom prst="rect">
              <a:avLst/>
            </a:prstGeom>
          </p:spPr>
        </p:pic>
        <p:sp>
          <p:nvSpPr>
            <p:cNvPr id="13" name="Arrow: Right 12">
              <a:extLst>
                <a:ext uri="{FF2B5EF4-FFF2-40B4-BE49-F238E27FC236}">
                  <a16:creationId xmlns:a16="http://schemas.microsoft.com/office/drawing/2014/main" id="{EE6C2C64-E20B-8E5C-AE59-481DF7B41009}"/>
                </a:ext>
              </a:extLst>
            </p:cNvPr>
            <p:cNvSpPr/>
            <p:nvPr/>
          </p:nvSpPr>
          <p:spPr>
            <a:xfrm rot="8115728">
              <a:off x="6360950" y="2009533"/>
              <a:ext cx="400490" cy="194443"/>
            </a:xfrm>
            <a:prstGeom prst="righ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 name="Group 41" descr="NIH Joins the Mindful FED Program">
            <a:extLst>
              <a:ext uri="{FF2B5EF4-FFF2-40B4-BE49-F238E27FC236}">
                <a16:creationId xmlns:a16="http://schemas.microsoft.com/office/drawing/2014/main" id="{75B26C87-6844-4744-1312-5EBBD88043E0}"/>
              </a:ext>
            </a:extLst>
          </p:cNvPr>
          <p:cNvGrpSpPr/>
          <p:nvPr/>
        </p:nvGrpSpPr>
        <p:grpSpPr>
          <a:xfrm>
            <a:off x="6341266" y="2162673"/>
            <a:ext cx="5641848" cy="570107"/>
            <a:chOff x="6403143" y="2858893"/>
            <a:chExt cx="5641848" cy="570107"/>
          </a:xfrm>
        </p:grpSpPr>
        <p:sp>
          <p:nvSpPr>
            <p:cNvPr id="35" name="Rectangle: Diagonal Corners Snipped 2">
              <a:extLst>
                <a:ext uri="{FF2B5EF4-FFF2-40B4-BE49-F238E27FC236}">
                  <a16:creationId xmlns:a16="http://schemas.microsoft.com/office/drawing/2014/main" id="{B8D2ABE9-2DF2-4CF2-CA9D-460D6DE909C8}"/>
                </a:ext>
              </a:extLst>
            </p:cNvPr>
            <p:cNvSpPr/>
            <p:nvPr/>
          </p:nvSpPr>
          <p:spPr>
            <a:xfrm>
              <a:off x="6403143" y="2858893"/>
              <a:ext cx="5641848" cy="570107"/>
            </a:xfrm>
            <a:prstGeom prst="rect">
              <a:avLst/>
            </a:prstGeom>
            <a:solidFill>
              <a:srgbClr val="766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B68E1189-F26B-787A-BDB4-16F937315133}"/>
                </a:ext>
              </a:extLst>
            </p:cNvPr>
            <p:cNvSpPr txBox="1"/>
            <p:nvPr/>
          </p:nvSpPr>
          <p:spPr>
            <a:xfrm>
              <a:off x="6870344" y="2943891"/>
              <a:ext cx="4707446"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NIH Joins the Mindful FED Program</a:t>
              </a:r>
            </a:p>
          </p:txBody>
        </p:sp>
      </p:grpSp>
      <p:sp>
        <p:nvSpPr>
          <p:cNvPr id="34" name="TextBox 33">
            <a:extLst>
              <a:ext uri="{FF2B5EF4-FFF2-40B4-BE49-F238E27FC236}">
                <a16:creationId xmlns:a16="http://schemas.microsoft.com/office/drawing/2014/main" id="{AE3C9E15-D90E-FDB0-B8C9-154B7E79475E}"/>
              </a:ext>
            </a:extLst>
          </p:cNvPr>
          <p:cNvSpPr txBox="1"/>
          <p:nvPr/>
        </p:nvSpPr>
        <p:spPr>
          <a:xfrm>
            <a:off x="6341752" y="2829750"/>
            <a:ext cx="5640877" cy="2675220"/>
          </a:xfrm>
          <a:prstGeom prst="rect">
            <a:avLst/>
          </a:prstGeom>
          <a:noFill/>
        </p:spPr>
        <p:txBody>
          <a:bodyPr wrap="square">
            <a:spAutoFit/>
          </a:bodyPr>
          <a:lstStyle/>
          <a:p>
            <a:pPr marL="234950" marR="0" lvl="0" indent="-234950" algn="l" defTabSz="914400" rtl="0" eaLnBrk="1" fontAlgn="auto" latinLnBrk="0" hangingPunct="1">
              <a:lnSpc>
                <a:spcPct val="107000"/>
              </a:lnSpc>
              <a:spcBef>
                <a:spcPts val="0"/>
              </a:spcBef>
              <a:spcAft>
                <a:spcPts val="300"/>
              </a:spcAft>
              <a:buClrTx/>
              <a:buSzTx/>
              <a:buFontTx/>
              <a:buNone/>
              <a:tabLst/>
              <a:defRPr/>
            </a:pPr>
            <a:r>
              <a:rPr kumimoji="0" lang="en-US" sz="1600" b="1"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Ways to Participate in Mindful FED</a:t>
            </a:r>
            <a:endParaRPr kumimoji="0" lang="en-US" sz="1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34950" marR="0" lvl="0" indent="-234950" algn="l" defTabSz="914400" rtl="0" eaLnBrk="1" fontAlgn="auto" latinLnBrk="0" hangingPunct="1">
              <a:lnSpc>
                <a:spcPct val="107000"/>
              </a:lnSpc>
              <a:spcBef>
                <a:spcPts val="0"/>
              </a:spcBef>
              <a:spcAft>
                <a:spcPts val="300"/>
              </a:spcAft>
              <a:buClrTx/>
              <a:buSzTx/>
              <a:buFont typeface="Symbol" panose="05050102010706020507" pitchFamily="18" charset="2"/>
              <a:buChar char=""/>
              <a:tabLst/>
              <a:defRPr/>
            </a:pPr>
            <a:r>
              <a:rPr kumimoji="0" lang="en-US" sz="1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Join the </a:t>
            </a:r>
            <a:r>
              <a:rPr kumimoji="0" lang="en-US" sz="1600" b="0" i="0" u="sng"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Mindful FED Listserv</a:t>
            </a:r>
            <a:r>
              <a:rPr kumimoji="0" lang="en-US" sz="1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Federal employees can send a blank email to receive weekly invitations and resources</a:t>
            </a:r>
          </a:p>
          <a:p>
            <a:pPr marL="234950" marR="0" lvl="0" indent="-234950" algn="l" defTabSz="914400" rtl="0" eaLnBrk="1" fontAlgn="auto" latinLnBrk="0" hangingPunct="1">
              <a:lnSpc>
                <a:spcPct val="107000"/>
              </a:lnSpc>
              <a:spcBef>
                <a:spcPts val="0"/>
              </a:spcBef>
              <a:spcAft>
                <a:spcPts val="300"/>
              </a:spcAft>
              <a:buClrTx/>
              <a:buSzTx/>
              <a:buFont typeface="Symbol" panose="05050102010706020507" pitchFamily="18" charset="2"/>
              <a:buChar char=""/>
              <a:tabLst/>
              <a:defRPr/>
            </a:pPr>
            <a:r>
              <a:rPr kumimoji="0" lang="en-US" sz="1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Attend </a:t>
            </a:r>
            <a:r>
              <a:rPr kumimoji="0" lang="en-US" sz="1600" b="0" i="0" u="sng"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NIH’s Mindful FED Offering</a:t>
            </a:r>
            <a:r>
              <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every Thursday at 2pm </a:t>
            </a:r>
          </a:p>
          <a:p>
            <a:pPr marL="234950" marR="0" lvl="0" indent="-234950" algn="l" defTabSz="914400" rtl="0" eaLnBrk="1" fontAlgn="auto" latinLnBrk="0" hangingPunct="1">
              <a:lnSpc>
                <a:spcPct val="107000"/>
              </a:lnSpc>
              <a:spcBef>
                <a:spcPts val="0"/>
              </a:spcBef>
              <a:spcAft>
                <a:spcPts val="300"/>
              </a:spcAft>
              <a:buClrTx/>
              <a:buSzTx/>
              <a:buFont typeface="Symbol" panose="05050102010706020507" pitchFamily="18" charset="2"/>
              <a:buChar char=""/>
              <a:tabLst/>
              <a:defRPr/>
            </a:pPr>
            <a:r>
              <a:rPr kumimoji="0" lang="en-US" sz="1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Listen to </a:t>
            </a:r>
            <a:r>
              <a:rPr kumimoji="0" lang="en-US" sz="1600" b="0" i="0" u="sng"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"Mindful Musings" Audio Blog Series</a:t>
            </a:r>
            <a:r>
              <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 </a:t>
            </a:r>
          </a:p>
          <a:p>
            <a:pPr marL="234950" marR="0" lvl="0" indent="-234950" algn="l" defTabSz="914400" rtl="0" eaLnBrk="1" fontAlgn="auto" latinLnBrk="0" hangingPunct="1">
              <a:lnSpc>
                <a:spcPct val="107000"/>
              </a:lnSpc>
              <a:spcBef>
                <a:spcPts val="0"/>
              </a:spcBef>
              <a:spcAft>
                <a:spcPts val="300"/>
              </a:spcAft>
              <a:buClrTx/>
              <a:buSzTx/>
              <a:buFont typeface="Symbol" panose="05050102010706020507" pitchFamily="18" charset="2"/>
              <a:buChar char=""/>
              <a:tabLst/>
              <a:defRPr/>
            </a:pPr>
            <a:r>
              <a:rPr kumimoji="0" lang="en-US" sz="1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Participate in the </a:t>
            </a:r>
            <a:r>
              <a:rPr kumimoji="0" lang="en-US" sz="1600" b="0" i="0" u="sng"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Weekly Class Schedule</a:t>
            </a:r>
            <a:endPar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marL="234950" marR="0" lvl="0" indent="-234950" algn="l" defTabSz="914400" rtl="0" eaLnBrk="1" fontAlgn="auto" latinLnBrk="0" hangingPunct="1">
              <a:lnSpc>
                <a:spcPct val="107000"/>
              </a:lnSpc>
              <a:spcBef>
                <a:spcPts val="0"/>
              </a:spcBef>
              <a:spcAft>
                <a:spcPts val="300"/>
              </a:spcAft>
              <a:buClrTx/>
              <a:buSzTx/>
              <a:buFont typeface="Symbol" panose="05050102010706020507" pitchFamily="18" charset="2"/>
              <a:buChar char=""/>
              <a:tabLst/>
              <a:defRPr/>
            </a:pPr>
            <a:r>
              <a:rPr kumimoji="0" lang="en-US" sz="1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View and attend </a:t>
            </a:r>
            <a:r>
              <a:rPr kumimoji="0" lang="en-US" sz="1600" b="0" i="1"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any</a:t>
            </a:r>
            <a:r>
              <a:rPr kumimoji="0" lang="en-US" sz="1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00" b="0" i="0" u="sng"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Inter-agency Offerings</a:t>
            </a:r>
            <a:endPar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marL="234950" marR="0" lvl="0" indent="-234950" algn="l" defTabSz="914400" rtl="0" eaLnBrk="1" fontAlgn="auto" latinLnBrk="0" hangingPunct="1">
              <a:lnSpc>
                <a:spcPct val="107000"/>
              </a:lnSpc>
              <a:spcBef>
                <a:spcPts val="0"/>
              </a:spcBef>
              <a:spcAft>
                <a:spcPts val="300"/>
              </a:spcAft>
              <a:buClrTx/>
              <a:buSzTx/>
              <a:buFont typeface="Symbol" panose="05050102010706020507" pitchFamily="18" charset="2"/>
              <a:buChar char=""/>
              <a:tabLst/>
              <a:defRPr/>
            </a:pPr>
            <a:r>
              <a:rPr kumimoji="0" lang="en-US" sz="1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Register for the </a:t>
            </a:r>
            <a:r>
              <a:rPr kumimoji="0" lang="en-US" sz="1600" b="0" i="0" u="sng"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Mindful Approaches to AI Webinar Series</a:t>
            </a:r>
            <a:endParaRPr kumimoji="0" lang="en-US" sz="1600" b="0" i="0" u="none" strike="noStrike" kern="100" cap="none" spc="0" normalizeH="0" baseline="0" noProof="0">
              <a:ln>
                <a:noFill/>
              </a:ln>
              <a:solidFill>
                <a:srgbClr val="1F497D">
                  <a:lumMod val="75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 name="object 3">
            <a:extLst>
              <a:ext uri="{FF2B5EF4-FFF2-40B4-BE49-F238E27FC236}">
                <a16:creationId xmlns:a16="http://schemas.microsoft.com/office/drawing/2014/main" id="{4B2A27E9-7FDA-D899-611D-9E096F26EDBC}"/>
              </a:ext>
              <a:ext uri="{C183D7F6-B498-43B3-948B-1728B52AA6E4}">
                <adec:decorative xmlns:adec="http://schemas.microsoft.com/office/drawing/2017/decorative" val="1"/>
              </a:ext>
            </a:extLst>
          </p:cNvPr>
          <p:cNvPicPr/>
          <p:nvPr/>
        </p:nvPicPr>
        <p:blipFill>
          <a:blip r:embed="rId16"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359265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E7A91600-570D-3309-4BA9-BDDFE162C9C4}"/>
              </a:ext>
            </a:extLst>
          </p:cNvPr>
          <p:cNvSpPr txBox="1">
            <a:spLocks noGrp="1"/>
          </p:cNvSpPr>
          <p:nvPr>
            <p:ph type="title" idx="4294967295"/>
          </p:nvPr>
        </p:nvSpPr>
        <p:spPr>
          <a:xfrm>
            <a:off x="5705856" y="9144"/>
            <a:ext cx="6404194" cy="570107"/>
          </a:xfrm>
          <a:prstGeom prst="rect">
            <a:avLst/>
          </a:prstGeom>
          <a:noFill/>
          <a:ln>
            <a:noFill/>
            <a:prstDash/>
          </a:ln>
          <a:effectLst/>
        </p:spPr>
        <p:txBody>
          <a:bodyPr rot="0" spcFirstLastPara="0" vertOverflow="overflow" horzOverflow="overflow" vert="horz" wrap="square" lIns="0" tIns="198833" rIns="0" bIns="0" numCol="1" spcCol="0" rtlCol="0" fromWordArt="0" anchor="t" anchorCtr="0" forceAA="0" compatLnSpc="1">
            <a:prstTxWarp prst="textNoShape">
              <a:avLst/>
            </a:prstTxWarp>
            <a:spAutoFit/>
          </a:bodyPr>
          <a:lstStyle>
            <a:lvl1pPr>
              <a:defRPr sz="2400" b="1" i="0">
                <a:solidFill>
                  <a:srgbClr val="F1F1F1"/>
                </a:solidFill>
                <a:latin typeface="Arial"/>
                <a:ea typeface="+mj-ea"/>
                <a:cs typeface="Arial"/>
              </a:defRPr>
            </a:lvl1pPr>
          </a:lstStyle>
          <a:p>
            <a:pPr marL="28575" marR="0" lvl="0" indent="0" algn="r" defTabSz="914400" rtl="0" eaLnBrk="1" fontAlgn="auto" latinLnBrk="0" hangingPunct="1">
              <a:lnSpc>
                <a:spcPct val="100000"/>
              </a:lnSpc>
              <a:spcBef>
                <a:spcPts val="100"/>
              </a:spcBef>
              <a:spcAft>
                <a:spcPts val="0"/>
              </a:spcAft>
              <a:buClrTx/>
              <a:buSzTx/>
              <a:buFontTx/>
              <a:buNone/>
              <a:tabLst/>
              <a:defRPr/>
            </a:pPr>
            <a:r>
              <a:rPr kumimoji="0" lang="en-US" sz="2400" b="1" i="0" u="none" strike="noStrike" kern="1200" cap="none" spc="-55" normalizeH="0" baseline="0" noProof="0">
                <a:ln>
                  <a:noFill/>
                </a:ln>
                <a:solidFill>
                  <a:srgbClr val="F1F1F1"/>
                </a:solidFill>
                <a:effectLst/>
                <a:uLnTx/>
                <a:uFillTx/>
                <a:latin typeface="Arial Black"/>
                <a:ea typeface="+mj-ea"/>
                <a:cs typeface="Arial"/>
              </a:rPr>
              <a:t>Resources at NIH</a:t>
            </a:r>
            <a:endParaRPr kumimoji="0" lang="en-US" sz="2400" b="1" i="0" u="none" strike="noStrike" kern="1200" cap="none" spc="-10" normalizeH="0" baseline="0" noProof="0">
              <a:ln>
                <a:noFill/>
              </a:ln>
              <a:solidFill>
                <a:srgbClr val="F1F1F1"/>
              </a:solidFill>
              <a:effectLst/>
              <a:uLnTx/>
              <a:uFillTx/>
              <a:latin typeface="Arial Black"/>
              <a:ea typeface="+mj-ea"/>
              <a:cs typeface="Arial"/>
            </a:endParaRPr>
          </a:p>
        </p:txBody>
      </p:sp>
      <p:pic>
        <p:nvPicPr>
          <p:cNvPr id="4" name="Picture 3" descr="Civility Resources &#10;NIH Civil Program &#10;Employee &amp; Labor Relations &#10;Office of Intramural Training &amp; Education &#10;Office of Equity, Diversity, &amp; Inclusion &#10;Office of the Ombudsman &#10;Employee Assistance Program ">
            <a:extLst>
              <a:ext uri="{FF2B5EF4-FFF2-40B4-BE49-F238E27FC236}">
                <a16:creationId xmlns:a16="http://schemas.microsoft.com/office/drawing/2014/main" id="{3A5404D9-9EB9-E7CE-8069-6CD0C7196C91}"/>
              </a:ext>
            </a:extLst>
          </p:cNvPr>
          <p:cNvPicPr>
            <a:picLocks noChangeAspect="1"/>
          </p:cNvPicPr>
          <p:nvPr/>
        </p:nvPicPr>
        <p:blipFill rotWithShape="1">
          <a:blip r:embed="rId2">
            <a:extLst>
              <a:ext uri="{28A0092B-C50C-407E-A947-70E740481C1C}">
                <a14:useLocalDpi xmlns:a14="http://schemas.microsoft.com/office/drawing/2010/main" val="0"/>
              </a:ext>
            </a:extLst>
          </a:blip>
          <a:srcRect l="688" r="574" b="10346"/>
          <a:stretch/>
        </p:blipFill>
        <p:spPr>
          <a:xfrm>
            <a:off x="76899" y="1463437"/>
            <a:ext cx="12038202" cy="4333355"/>
          </a:xfrm>
          <a:prstGeom prst="rect">
            <a:avLst/>
          </a:prstGeom>
        </p:spPr>
      </p:pic>
      <p:pic>
        <p:nvPicPr>
          <p:cNvPr id="2" name="object 3">
            <a:extLst>
              <a:ext uri="{FF2B5EF4-FFF2-40B4-BE49-F238E27FC236}">
                <a16:creationId xmlns:a16="http://schemas.microsoft.com/office/drawing/2014/main" id="{73150E9F-DBC9-3A63-D323-DCD3BDCCE6F9}"/>
              </a:ext>
              <a:ext uri="{C183D7F6-B498-43B3-948B-1728B52AA6E4}">
                <adec:decorative xmlns:adec="http://schemas.microsoft.com/office/drawing/2017/decorative" val="1"/>
              </a:ext>
            </a:extLst>
          </p:cNvPr>
          <p:cNvPicPr/>
          <p:nvPr/>
        </p:nvPicPr>
        <p:blipFill>
          <a:blip r:embed="rId3"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3790416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E11FFD7-1D16-D029-9D65-D8EF9E74FBF3}"/>
              </a:ext>
            </a:extLst>
          </p:cNvPr>
          <p:cNvSpPr>
            <a:spLocks noGrp="1"/>
          </p:cNvSpPr>
          <p:nvPr>
            <p:ph type="title" idx="4294967295"/>
          </p:nvPr>
        </p:nvSpPr>
        <p:spPr>
          <a:xfrm>
            <a:off x="1828800" y="3840163"/>
            <a:ext cx="8534400" cy="492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tx1"/>
                </a:solidFill>
                <a:effectLst/>
                <a:uLnTx/>
                <a:uFillTx/>
                <a:latin typeface="Arial"/>
                <a:ea typeface="+mn-ea"/>
                <a:cs typeface="Arial"/>
              </a:rPr>
              <a:t>Understanding Stress</a:t>
            </a:r>
          </a:p>
        </p:txBody>
      </p:sp>
      <p:pic>
        <p:nvPicPr>
          <p:cNvPr id="6" name="object 3">
            <a:extLst>
              <a:ext uri="{FF2B5EF4-FFF2-40B4-BE49-F238E27FC236}">
                <a16:creationId xmlns:a16="http://schemas.microsoft.com/office/drawing/2014/main" id="{4A873E86-591E-53B2-226E-4F43ED86F7FD}"/>
              </a:ext>
              <a:ext uri="{C183D7F6-B498-43B3-948B-1728B52AA6E4}">
                <adec:decorative xmlns:adec="http://schemas.microsoft.com/office/drawing/2017/decorative" val="1"/>
              </a:ext>
            </a:extLst>
          </p:cNvPr>
          <p:cNvPicPr/>
          <p:nvPr/>
        </p:nvPicPr>
        <p:blipFill>
          <a:blip r:embed="rId2"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1538568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85312" y="114395"/>
            <a:ext cx="6404194" cy="570107"/>
          </a:xfrm>
          <a:prstGeom prst="rect">
            <a:avLst/>
          </a:prstGeom>
        </p:spPr>
        <p:txBody>
          <a:bodyPr vert="horz" wrap="square" lIns="0" tIns="198833" rIns="0" bIns="0" rtlCol="0" anchor="t">
            <a:spAutoFit/>
          </a:bodyPr>
          <a:lstStyle/>
          <a:p>
            <a:pPr marL="1371600" algn="r">
              <a:spcBef>
                <a:spcPts val="100"/>
              </a:spcBef>
            </a:pPr>
            <a:r>
              <a:rPr lang="en-US" spc="-10">
                <a:latin typeface="Arial Black"/>
              </a:rPr>
              <a:t>Connect with Wellness@NIH</a:t>
            </a:r>
          </a:p>
        </p:txBody>
      </p:sp>
      <p:sp>
        <p:nvSpPr>
          <p:cNvPr id="10" name="Rectangle 9">
            <a:extLst>
              <a:ext uri="{FF2B5EF4-FFF2-40B4-BE49-F238E27FC236}">
                <a16:creationId xmlns:a16="http://schemas.microsoft.com/office/drawing/2014/main" id="{76D39A63-B53D-6181-1F9C-41521524D45B}"/>
              </a:ext>
              <a:ext uri="{C183D7F6-B498-43B3-948B-1728B52AA6E4}">
                <adec:decorative xmlns:adec="http://schemas.microsoft.com/office/drawing/2017/decorative" val="1"/>
              </a:ext>
            </a:extLst>
          </p:cNvPr>
          <p:cNvSpPr/>
          <p:nvPr/>
        </p:nvSpPr>
        <p:spPr>
          <a:xfrm>
            <a:off x="0" y="896982"/>
            <a:ext cx="12192000" cy="5303520"/>
          </a:xfrm>
          <a:prstGeom prst="rect">
            <a:avLst/>
          </a:prstGeom>
          <a:solidFill>
            <a:srgbClr val="1F54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1DD02E2-B376-FBBB-F717-2EB735703937}"/>
              </a:ext>
            </a:extLst>
          </p:cNvPr>
          <p:cNvSpPr txBox="1"/>
          <p:nvPr/>
        </p:nvSpPr>
        <p:spPr>
          <a:xfrm>
            <a:off x="457745" y="1739518"/>
            <a:ext cx="6352630" cy="248266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1" u="none" strike="noStrike" kern="1200" cap="none" spc="0" normalizeH="0" baseline="0" noProof="0">
                <a:ln>
                  <a:noFill/>
                </a:ln>
                <a:solidFill>
                  <a:prstClr val="white"/>
                </a:solidFill>
                <a:effectLst/>
                <a:uLnTx/>
                <a:uFillTx/>
                <a:latin typeface="Arial"/>
                <a:ea typeface="+mn-ea"/>
                <a:cs typeface="Arial"/>
              </a:rPr>
              <a:t>Prioritize Your Wellness </a:t>
            </a:r>
            <a:endParaRPr kumimoji="0" lang="en-US" sz="36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a:ea typeface="+mn-ea"/>
                <a:cs typeface="Arial"/>
              </a:rPr>
              <a:t>and Join The </a:t>
            </a:r>
            <a:endPar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a:ea typeface="+mn-ea"/>
                <a:cs typeface="Arial"/>
              </a:rPr>
              <a:t>Wellness@NIH Community!</a:t>
            </a:r>
          </a:p>
        </p:txBody>
      </p:sp>
      <p:grpSp>
        <p:nvGrpSpPr>
          <p:cNvPr id="3" name="Group 2" descr="Connect with Us &#10;Wellness@NIH Website &#10;Wellness@NIH Newsletter&#10;NIH R&amp;W Website&#10;Wellness@NIH Listserv &#10;Wellness@NIH Facebook Group&#10;">
            <a:extLst>
              <a:ext uri="{FF2B5EF4-FFF2-40B4-BE49-F238E27FC236}">
                <a16:creationId xmlns:a16="http://schemas.microsoft.com/office/drawing/2014/main" id="{9761DF13-E400-8AD0-3C6A-776282A356A4}"/>
              </a:ext>
            </a:extLst>
          </p:cNvPr>
          <p:cNvGrpSpPr/>
          <p:nvPr/>
        </p:nvGrpSpPr>
        <p:grpSpPr>
          <a:xfrm>
            <a:off x="7112288" y="1173992"/>
            <a:ext cx="4425373" cy="2019300"/>
            <a:chOff x="7112288" y="1173992"/>
            <a:chExt cx="4425373" cy="2019300"/>
          </a:xfrm>
        </p:grpSpPr>
        <p:sp>
          <p:nvSpPr>
            <p:cNvPr id="11" name="Rectangle 10">
              <a:extLst>
                <a:ext uri="{FF2B5EF4-FFF2-40B4-BE49-F238E27FC236}">
                  <a16:creationId xmlns:a16="http://schemas.microsoft.com/office/drawing/2014/main" id="{E92184C9-A265-ECE4-CCFF-44ED192F47C7}"/>
                </a:ext>
              </a:extLst>
            </p:cNvPr>
            <p:cNvSpPr/>
            <p:nvPr/>
          </p:nvSpPr>
          <p:spPr>
            <a:xfrm>
              <a:off x="7112288" y="1173992"/>
              <a:ext cx="4425373" cy="2019300"/>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C29B5100-D1F8-51D9-B6CA-0EBA77EE8577}"/>
                </a:ext>
              </a:extLst>
            </p:cNvPr>
            <p:cNvSpPr txBox="1"/>
            <p:nvPr/>
          </p:nvSpPr>
          <p:spPr>
            <a:xfrm>
              <a:off x="7112288" y="1176039"/>
              <a:ext cx="4425373" cy="338554"/>
            </a:xfrm>
            <a:prstGeom prst="rect">
              <a:avLst/>
            </a:prstGeom>
            <a:noFill/>
            <a:ln w="1905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Connect With Us </a:t>
              </a:r>
            </a:p>
          </p:txBody>
        </p:sp>
        <p:sp>
          <p:nvSpPr>
            <p:cNvPr id="8" name="TextBox 7">
              <a:extLst>
                <a:ext uri="{FF2B5EF4-FFF2-40B4-BE49-F238E27FC236}">
                  <a16:creationId xmlns:a16="http://schemas.microsoft.com/office/drawing/2014/main" id="{95A99519-DF1D-D3D7-B05E-C26D84B4DDEB}"/>
                </a:ext>
              </a:extLst>
            </p:cNvPr>
            <p:cNvSpPr txBox="1"/>
            <p:nvPr/>
          </p:nvSpPr>
          <p:spPr>
            <a:xfrm>
              <a:off x="7835694" y="1613988"/>
              <a:ext cx="2978560" cy="1477328"/>
            </a:xfrm>
            <a:prstGeom prst="rect">
              <a:avLst/>
            </a:prstGeom>
            <a:noFill/>
            <a:ln>
              <a:no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err="1">
                  <a:ln>
                    <a:noFill/>
                  </a:ln>
                  <a:solidFill>
                    <a:prstClr val="white">
                      <a:lumMod val="95000"/>
                    </a:prstClr>
                  </a:solidFill>
                  <a:effectLst/>
                  <a:uLnTx/>
                  <a:uFillTx/>
                  <a:latin typeface="Arial"/>
                  <a:ea typeface="+mn-lt"/>
                  <a:cs typeface="Arial"/>
                  <a:hlinkClick r:id="rId3">
                    <a:extLst>
                      <a:ext uri="{A12FA001-AC4F-418D-AE19-62706E023703}">
                        <ahyp:hlinkClr xmlns:ahyp="http://schemas.microsoft.com/office/drawing/2018/hyperlinkcolor" val="tx"/>
                      </a:ext>
                    </a:extLst>
                  </a:hlinkClick>
                </a:rPr>
                <a:t>Wellness@NIH</a:t>
              </a:r>
              <a:r>
                <a:rPr kumimoji="0" lang="en-US" sz="1400" b="1" i="0" u="none" strike="noStrike" kern="1200" cap="none" spc="0" normalizeH="0" baseline="0" noProof="0">
                  <a:ln>
                    <a:noFill/>
                  </a:ln>
                  <a:solidFill>
                    <a:prstClr val="white">
                      <a:lumMod val="95000"/>
                    </a:prstClr>
                  </a:solidFill>
                  <a:effectLst/>
                  <a:uLnTx/>
                  <a:uFillTx/>
                  <a:latin typeface="Arial"/>
                  <a:ea typeface="+mn-lt"/>
                  <a:cs typeface="Arial"/>
                  <a:hlinkClick r:id="rId3">
                    <a:extLst>
                      <a:ext uri="{A12FA001-AC4F-418D-AE19-62706E023703}">
                        <ahyp:hlinkClr xmlns:ahyp="http://schemas.microsoft.com/office/drawing/2018/hyperlinkcolor" val="tx"/>
                      </a:ext>
                    </a:extLst>
                  </a:hlinkClick>
                </a:rPr>
                <a:t> Website </a:t>
              </a:r>
              <a:endParaRPr kumimoji="0" lang="en-US" sz="1400" b="1" i="0" u="none" strike="noStrike" kern="1200" cap="none" spc="0" normalizeH="0" baseline="0" noProof="0">
                <a:ln>
                  <a:noFill/>
                </a:ln>
                <a:solidFill>
                  <a:prstClr val="white">
                    <a:lumMod val="95000"/>
                  </a:prstClr>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err="1">
                  <a:ln>
                    <a:noFill/>
                  </a:ln>
                  <a:solidFill>
                    <a:prstClr val="white">
                      <a:lumMod val="95000"/>
                    </a:prstClr>
                  </a:solidFill>
                  <a:effectLst/>
                  <a:uLnTx/>
                  <a:uFillTx/>
                  <a:latin typeface="Arial"/>
                  <a:ea typeface="+mn-lt"/>
                  <a:cs typeface="Arial"/>
                  <a:hlinkClick r:id="rId4">
                    <a:extLst>
                      <a:ext uri="{A12FA001-AC4F-418D-AE19-62706E023703}">
                        <ahyp:hlinkClr xmlns:ahyp="http://schemas.microsoft.com/office/drawing/2018/hyperlinkcolor" val="tx"/>
                      </a:ext>
                    </a:extLst>
                  </a:hlinkClick>
                </a:rPr>
                <a:t>Wellness@NIH</a:t>
              </a:r>
              <a:r>
                <a:rPr kumimoji="0" lang="en-US" sz="1400" b="1" i="0" u="none" strike="noStrike" kern="1200" cap="none" spc="0" normalizeH="0" baseline="0" noProof="0">
                  <a:ln>
                    <a:noFill/>
                  </a:ln>
                  <a:solidFill>
                    <a:prstClr val="white">
                      <a:lumMod val="95000"/>
                    </a:prstClr>
                  </a:solidFill>
                  <a:effectLst/>
                  <a:uLnTx/>
                  <a:uFillTx/>
                  <a:latin typeface="Arial"/>
                  <a:ea typeface="+mn-lt"/>
                  <a:cs typeface="Arial"/>
                  <a:hlinkClick r:id="rId4">
                    <a:extLst>
                      <a:ext uri="{A12FA001-AC4F-418D-AE19-62706E023703}">
                        <ahyp:hlinkClr xmlns:ahyp="http://schemas.microsoft.com/office/drawing/2018/hyperlinkcolor" val="tx"/>
                      </a:ext>
                    </a:extLst>
                  </a:hlinkClick>
                </a:rPr>
                <a:t> Newsletter</a:t>
              </a:r>
              <a:endParaRPr kumimoji="0" lang="en-US" sz="1400" b="1" i="0" u="none" strike="noStrike" kern="1200" cap="none" spc="0" normalizeH="0" baseline="0" noProof="0">
                <a:ln>
                  <a:noFill/>
                </a:ln>
                <a:solidFill>
                  <a:prstClr val="white">
                    <a:lumMod val="95000"/>
                  </a:prstClr>
                </a:solidFill>
                <a:effectLst/>
                <a:uLnTx/>
                <a:uFillTx/>
                <a:latin typeface="Arial"/>
                <a:ea typeface="+mn-lt"/>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Arial"/>
                  <a:ea typeface="+mn-lt"/>
                  <a:cs typeface="Arial"/>
                  <a:hlinkClick r:id="rId5">
                    <a:extLst>
                      <a:ext uri="{A12FA001-AC4F-418D-AE19-62706E023703}">
                        <ahyp:hlinkClr xmlns:ahyp="http://schemas.microsoft.com/office/drawing/2018/hyperlinkcolor" val="tx"/>
                      </a:ext>
                    </a:extLst>
                  </a:hlinkClick>
                </a:rPr>
                <a:t>NIH R&amp;W Website</a:t>
              </a:r>
              <a:endParaRPr kumimoji="0" lang="en-US" sz="1400" b="1" i="0" u="none" strike="noStrike" kern="1200" cap="none" spc="0" normalizeH="0" baseline="0" noProof="0">
                <a:ln>
                  <a:noFill/>
                </a:ln>
                <a:solidFill>
                  <a:prstClr val="white">
                    <a:lumMod val="95000"/>
                  </a:prstClr>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err="1">
                  <a:ln>
                    <a:noFill/>
                  </a:ln>
                  <a:solidFill>
                    <a:prstClr val="white">
                      <a:lumMod val="95000"/>
                    </a:prstClr>
                  </a:solidFill>
                  <a:effectLst/>
                  <a:uLnTx/>
                  <a:uFillTx/>
                  <a:latin typeface="Arial"/>
                  <a:ea typeface="+mn-lt"/>
                  <a:cs typeface="Arial"/>
                  <a:hlinkClick r:id="rId6">
                    <a:extLst>
                      <a:ext uri="{A12FA001-AC4F-418D-AE19-62706E023703}">
                        <ahyp:hlinkClr xmlns:ahyp="http://schemas.microsoft.com/office/drawing/2018/hyperlinkcolor" val="tx"/>
                      </a:ext>
                    </a:extLst>
                  </a:hlinkClick>
                </a:rPr>
                <a:t>Wellness@NIH</a:t>
              </a:r>
              <a:r>
                <a:rPr kumimoji="0" lang="en-US" sz="1400" b="1" i="0" u="none" strike="noStrike" kern="1200" cap="none" spc="0" normalizeH="0" baseline="0" noProof="0">
                  <a:ln>
                    <a:noFill/>
                  </a:ln>
                  <a:solidFill>
                    <a:prstClr val="white">
                      <a:lumMod val="95000"/>
                    </a:prstClr>
                  </a:solidFill>
                  <a:effectLst/>
                  <a:uLnTx/>
                  <a:uFillTx/>
                  <a:latin typeface="Arial"/>
                  <a:ea typeface="+mn-lt"/>
                  <a:cs typeface="Arial"/>
                  <a:hlinkClick r:id="rId6">
                    <a:extLst>
                      <a:ext uri="{A12FA001-AC4F-418D-AE19-62706E023703}">
                        <ahyp:hlinkClr xmlns:ahyp="http://schemas.microsoft.com/office/drawing/2018/hyperlinkcolor" val="tx"/>
                      </a:ext>
                    </a:extLst>
                  </a:hlinkClick>
                </a:rPr>
                <a:t> Listserv </a:t>
              </a:r>
              <a:endParaRPr kumimoji="0" lang="en-US" sz="1400" b="1" i="0" u="none" strike="noStrike" kern="1200" cap="none" spc="0" normalizeH="0" baseline="0" noProof="0">
                <a:ln>
                  <a:noFill/>
                </a:ln>
                <a:solidFill>
                  <a:prstClr val="white">
                    <a:lumMod val="95000"/>
                  </a:prstClr>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err="1">
                  <a:ln>
                    <a:noFill/>
                  </a:ln>
                  <a:solidFill>
                    <a:prstClr val="white">
                      <a:lumMod val="95000"/>
                    </a:prstClr>
                  </a:solidFill>
                  <a:effectLst/>
                  <a:uLnTx/>
                  <a:uFillTx/>
                  <a:latin typeface="Arial"/>
                  <a:ea typeface="+mn-ea"/>
                  <a:cs typeface="Arial"/>
                  <a:hlinkClick r:id="rId7">
                    <a:extLst>
                      <a:ext uri="{A12FA001-AC4F-418D-AE19-62706E023703}">
                        <ahyp:hlinkClr xmlns:ahyp="http://schemas.microsoft.com/office/drawing/2018/hyperlinkcolor" val="tx"/>
                      </a:ext>
                    </a:extLst>
                  </a:hlinkClick>
                </a:rPr>
                <a:t>Wellness@NIH</a:t>
              </a:r>
              <a:r>
                <a:rPr kumimoji="0" lang="en-US" sz="1400" b="1" i="0" u="none" strike="noStrike" kern="1200" cap="none" spc="0" normalizeH="0" baseline="0" noProof="0">
                  <a:ln>
                    <a:noFill/>
                  </a:ln>
                  <a:solidFill>
                    <a:prstClr val="white">
                      <a:lumMod val="95000"/>
                    </a:prstClr>
                  </a:solidFill>
                  <a:effectLst/>
                  <a:uLnTx/>
                  <a:uFillTx/>
                  <a:latin typeface="Arial"/>
                  <a:ea typeface="+mn-ea"/>
                  <a:cs typeface="Arial"/>
                  <a:hlinkClick r:id="rId7">
                    <a:extLst>
                      <a:ext uri="{A12FA001-AC4F-418D-AE19-62706E023703}">
                        <ahyp:hlinkClr xmlns:ahyp="http://schemas.microsoft.com/office/drawing/2018/hyperlinkcolor" val="tx"/>
                      </a:ext>
                    </a:extLst>
                  </a:hlinkClick>
                </a:rPr>
                <a:t> Facebook Group</a:t>
              </a:r>
              <a:endParaRPr kumimoji="0" lang="en-US" sz="1400" b="1" i="0" u="none" strike="noStrike" kern="1200" cap="none" spc="0" normalizeH="0" baseline="0" noProof="0">
                <a:ln>
                  <a:noFill/>
                </a:ln>
                <a:solidFill>
                  <a:prstClr val="white">
                    <a:lumMod val="95000"/>
                  </a:prstClr>
                </a:solidFill>
                <a:effectLst/>
                <a:uLnTx/>
                <a:uFillTx/>
                <a:latin typeface="Arial"/>
                <a:ea typeface="+mn-ea"/>
                <a:cs typeface="Arial"/>
              </a:endParaRPr>
            </a:p>
          </p:txBody>
        </p:sp>
      </p:grpSp>
      <p:pic>
        <p:nvPicPr>
          <p:cNvPr id="12" name="Picture 11" descr="Join Wellness@NIH Facebook group (NIH employees only)">
            <a:extLst>
              <a:ext uri="{FF2B5EF4-FFF2-40B4-BE49-F238E27FC236}">
                <a16:creationId xmlns:a16="http://schemas.microsoft.com/office/drawing/2014/main" id="{20B98371-3C0D-58D0-DE43-28A2A1DF9AA0}"/>
              </a:ext>
            </a:extLst>
          </p:cNvPr>
          <p:cNvPicPr>
            <a:picLocks noChangeAspect="1"/>
          </p:cNvPicPr>
          <p:nvPr/>
        </p:nvPicPr>
        <p:blipFill rotWithShape="1">
          <a:blip r:embed="rId8"/>
          <a:srcRect t="100" r="12403" b="945"/>
          <a:stretch/>
        </p:blipFill>
        <p:spPr>
          <a:xfrm>
            <a:off x="7112289" y="3417848"/>
            <a:ext cx="4425373" cy="2609706"/>
          </a:xfrm>
          <a:prstGeom prst="rect">
            <a:avLst/>
          </a:prstGeom>
          <a:ln w="28575">
            <a:solidFill>
              <a:schemeClr val="bg1"/>
            </a:solidFill>
          </a:ln>
        </p:spPr>
      </p:pic>
      <p:pic>
        <p:nvPicPr>
          <p:cNvPr id="6" name="object 3">
            <a:extLst>
              <a:ext uri="{FF2B5EF4-FFF2-40B4-BE49-F238E27FC236}">
                <a16:creationId xmlns:a16="http://schemas.microsoft.com/office/drawing/2014/main" id="{BFE79EC2-9945-E7B7-B12F-115A9BEFB730}"/>
              </a:ext>
              <a:ext uri="{C183D7F6-B498-43B3-948B-1728B52AA6E4}">
                <adec:decorative xmlns:adec="http://schemas.microsoft.com/office/drawing/2017/decorative" val="1"/>
              </a:ext>
            </a:extLst>
          </p:cNvPr>
          <p:cNvPicPr/>
          <p:nvPr/>
        </p:nvPicPr>
        <p:blipFill>
          <a:blip r:embed="rId9" cstate="print"/>
          <a:stretch>
            <a:fillRect/>
          </a:stretch>
        </p:blipFill>
        <p:spPr>
          <a:xfrm>
            <a:off x="10201701" y="6400800"/>
            <a:ext cx="1755914" cy="26662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71469" y="41710"/>
            <a:ext cx="6934135"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Importance of Work-Life Balance</a:t>
            </a:r>
          </a:p>
        </p:txBody>
      </p:sp>
      <p:sp>
        <p:nvSpPr>
          <p:cNvPr id="16" name="Title 1">
            <a:extLst>
              <a:ext uri="{FF2B5EF4-FFF2-40B4-BE49-F238E27FC236}">
                <a16:creationId xmlns:a16="http://schemas.microsoft.com/office/drawing/2014/main" id="{18EC8F59-D2CF-31A6-15E4-62CDB4C3A0BF}"/>
              </a:ext>
            </a:extLst>
          </p:cNvPr>
          <p:cNvSpPr txBox="1">
            <a:spLocks/>
          </p:cNvSpPr>
          <p:nvPr/>
        </p:nvSpPr>
        <p:spPr>
          <a:xfrm>
            <a:off x="935102" y="1350863"/>
            <a:ext cx="4286460" cy="210718"/>
          </a:xfrm>
          <a:prstGeom prst="rect">
            <a:avLst/>
          </a:prstGeom>
        </p:spPr>
        <p:txBody>
          <a:bodyPr vert="horz" lIns="0" tIns="45720" rIns="0" bIns="0" rtlCol="0" anchor="ctr" anchorCtr="0">
            <a:noAutofit/>
          </a:bodyPr>
          <a:lstStyle>
            <a:lvl1pPr algn="l" defTabSz="914400" rtl="0" eaLnBrk="1" latinLnBrk="0" hangingPunct="1">
              <a:lnSpc>
                <a:spcPct val="80000"/>
              </a:lnSpc>
              <a:spcBef>
                <a:spcPct val="0"/>
              </a:spcBef>
              <a:buNone/>
              <a:defRPr lang="en-US" sz="3600" b="0" i="0" kern="1200" cap="none" spc="-75" baseline="0" dirty="0">
                <a:solidFill>
                  <a:schemeClr val="tx1"/>
                </a:solidFill>
                <a:latin typeface="+mj-lt"/>
                <a:ea typeface="Bebas Neue" charset="0"/>
                <a:cs typeface="Chronicle Display Black"/>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600" b="0" i="0" u="none" strike="noStrike" kern="1200" cap="none" spc="300" normalizeH="0" baseline="0" noProof="0">
                <a:ln>
                  <a:noFill/>
                </a:ln>
                <a:effectLst/>
                <a:uLnTx/>
                <a:uFillTx/>
                <a:latin typeface="Arial" panose="020B0604020202020204" pitchFamily="34" charset="0"/>
                <a:cs typeface="Arial" panose="020B0604020202020204" pitchFamily="34" charset="0"/>
              </a:rPr>
              <a:t>THE DATA</a:t>
            </a:r>
          </a:p>
        </p:txBody>
      </p:sp>
      <p:pic>
        <p:nvPicPr>
          <p:cNvPr id="7" name="Picture 6">
            <a:extLst>
              <a:ext uri="{FF2B5EF4-FFF2-40B4-BE49-F238E27FC236}">
                <a16:creationId xmlns:a16="http://schemas.microsoft.com/office/drawing/2014/main" id="{138D8C91-3BB9-D001-1F6C-90CC1574B0B6}"/>
              </a:ext>
              <a:ext uri="{C183D7F6-B498-43B3-948B-1728B52AA6E4}">
                <adec:decorative xmlns:adec="http://schemas.microsoft.com/office/drawing/2017/decorative" val="1"/>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t="7885"/>
          <a:stretch/>
        </p:blipFill>
        <p:spPr>
          <a:xfrm>
            <a:off x="3773279" y="1061209"/>
            <a:ext cx="8435214" cy="4997663"/>
          </a:xfrm>
          <a:prstGeom prst="rect">
            <a:avLst/>
          </a:prstGeom>
        </p:spPr>
      </p:pic>
      <p:sp>
        <p:nvSpPr>
          <p:cNvPr id="13" name="Rounded Rectangle 37">
            <a:extLst>
              <a:ext uri="{FF2B5EF4-FFF2-40B4-BE49-F238E27FC236}">
                <a16:creationId xmlns:a16="http://schemas.microsoft.com/office/drawing/2014/main" id="{0D908F82-2673-598F-ECA3-FEE553640AB3}"/>
              </a:ext>
              <a:ext uri="{C183D7F6-B498-43B3-948B-1728B52AA6E4}">
                <adec:decorative xmlns:adec="http://schemas.microsoft.com/office/drawing/2017/decorative" val="1"/>
              </a:ext>
            </a:extLst>
          </p:cNvPr>
          <p:cNvSpPr/>
          <p:nvPr/>
        </p:nvSpPr>
        <p:spPr>
          <a:xfrm>
            <a:off x="781804" y="4882607"/>
            <a:ext cx="6531271" cy="862487"/>
          </a:xfrm>
          <a:prstGeom prst="roundRect">
            <a:avLst/>
          </a:prstGeom>
          <a:solidFill>
            <a:srgbClr val="D4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ea typeface="+mn-ea"/>
              <a:cs typeface="+mn-cs"/>
            </a:endParaRPr>
          </a:p>
        </p:txBody>
      </p:sp>
      <p:sp>
        <p:nvSpPr>
          <p:cNvPr id="14" name="Rounded Rectangle 36">
            <a:extLst>
              <a:ext uri="{FF2B5EF4-FFF2-40B4-BE49-F238E27FC236}">
                <a16:creationId xmlns:a16="http://schemas.microsoft.com/office/drawing/2014/main" id="{9A73F4B3-EAC5-4905-F3A3-387480E78F65}"/>
              </a:ext>
              <a:ext uri="{C183D7F6-B498-43B3-948B-1728B52AA6E4}">
                <adec:decorative xmlns:adec="http://schemas.microsoft.com/office/drawing/2017/decorative" val="1"/>
              </a:ext>
            </a:extLst>
          </p:cNvPr>
          <p:cNvSpPr/>
          <p:nvPr/>
        </p:nvSpPr>
        <p:spPr>
          <a:xfrm>
            <a:off x="1576936" y="3374653"/>
            <a:ext cx="5736140" cy="862487"/>
          </a:xfrm>
          <a:prstGeom prst="roundRect">
            <a:avLst/>
          </a:prstGeom>
          <a:solidFill>
            <a:srgbClr val="ED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ea typeface="+mn-ea"/>
              <a:cs typeface="+mn-cs"/>
            </a:endParaRPr>
          </a:p>
        </p:txBody>
      </p:sp>
      <p:sp>
        <p:nvSpPr>
          <p:cNvPr id="15" name="Rounded Rectangle 3">
            <a:extLst>
              <a:ext uri="{FF2B5EF4-FFF2-40B4-BE49-F238E27FC236}">
                <a16:creationId xmlns:a16="http://schemas.microsoft.com/office/drawing/2014/main" id="{723DC0D4-57FB-0A50-F10D-55C691C01D8A}"/>
              </a:ext>
              <a:ext uri="{C183D7F6-B498-43B3-948B-1728B52AA6E4}">
                <adec:decorative xmlns:adec="http://schemas.microsoft.com/office/drawing/2017/decorative" val="1"/>
              </a:ext>
            </a:extLst>
          </p:cNvPr>
          <p:cNvSpPr/>
          <p:nvPr/>
        </p:nvSpPr>
        <p:spPr>
          <a:xfrm>
            <a:off x="725551" y="1844849"/>
            <a:ext cx="6587525" cy="862487"/>
          </a:xfrm>
          <a:prstGeom prst="roundRect">
            <a:avLst/>
          </a:prstGeom>
          <a:solidFill>
            <a:srgbClr val="D4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ea typeface="+mn-ea"/>
              <a:cs typeface="+mn-cs"/>
            </a:endParaRPr>
          </a:p>
        </p:txBody>
      </p:sp>
      <p:sp>
        <p:nvSpPr>
          <p:cNvPr id="27" name="Rectangle 26">
            <a:extLst>
              <a:ext uri="{FF2B5EF4-FFF2-40B4-BE49-F238E27FC236}">
                <a16:creationId xmlns:a16="http://schemas.microsoft.com/office/drawing/2014/main" id="{7EA9B4DB-12F9-ECB0-807E-0DF00503F0C5}"/>
              </a:ext>
            </a:extLst>
          </p:cNvPr>
          <p:cNvSpPr/>
          <p:nvPr/>
        </p:nvSpPr>
        <p:spPr>
          <a:xfrm>
            <a:off x="1334973" y="2045260"/>
            <a:ext cx="1480640" cy="461665"/>
          </a:xfrm>
          <a:prstGeom prst="rect">
            <a:avLst/>
          </a:prstGeom>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150" normalizeH="0" baseline="0" noProof="0">
                <a:ln>
                  <a:noFill/>
                </a:ln>
                <a:effectLst/>
                <a:uLnTx/>
                <a:uFillTx/>
                <a:latin typeface="Arial" panose="020B0604020202020204" pitchFamily="34" charset="0"/>
                <a:cs typeface="Arial" panose="020B0604020202020204" pitchFamily="34" charset="0"/>
              </a:rPr>
              <a:t>Overall </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150" normalizeH="0" baseline="0" noProof="0">
                <a:ln>
                  <a:noFill/>
                </a:ln>
                <a:effectLst/>
                <a:uLnTx/>
                <a:uFillTx/>
                <a:latin typeface="Arial" panose="020B0604020202020204" pitchFamily="34" charset="0"/>
                <a:cs typeface="Arial" panose="020B0604020202020204" pitchFamily="34" charset="0"/>
              </a:rPr>
              <a:t>Stress</a:t>
            </a:r>
          </a:p>
        </p:txBody>
      </p:sp>
      <p:sp>
        <p:nvSpPr>
          <p:cNvPr id="55" name="Rectangle 54">
            <a:extLst>
              <a:ext uri="{FF2B5EF4-FFF2-40B4-BE49-F238E27FC236}">
                <a16:creationId xmlns:a16="http://schemas.microsoft.com/office/drawing/2014/main" id="{1E5D2B3E-1C85-0C54-B2DE-2B39BE9C2645}"/>
              </a:ext>
            </a:extLst>
          </p:cNvPr>
          <p:cNvSpPr/>
          <p:nvPr/>
        </p:nvSpPr>
        <p:spPr>
          <a:xfrm>
            <a:off x="2957565" y="1914455"/>
            <a:ext cx="1803323" cy="7232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77% </a:t>
            </a:r>
            <a:r>
              <a:rPr kumimoji="0" lang="en-US" sz="1050" b="0" i="0" u="none" strike="noStrike" kern="1200" cap="none" spc="0" normalizeH="0" baseline="0" noProof="0">
                <a:ln>
                  <a:noFill/>
                </a:ln>
                <a:effectLst/>
                <a:uLnTx/>
                <a:uFillTx/>
                <a:latin typeface="Arial" panose="020B0604020202020204" pitchFamily="34" charset="0"/>
                <a:cs typeface="Arial" panose="020B0604020202020204" pitchFamily="34" charset="0"/>
              </a:rPr>
              <a:t>of workers reported they experienced work-related stress</a:t>
            </a:r>
          </a:p>
        </p:txBody>
      </p:sp>
      <p:sp>
        <p:nvSpPr>
          <p:cNvPr id="56" name="Rectangle 55">
            <a:extLst>
              <a:ext uri="{FF2B5EF4-FFF2-40B4-BE49-F238E27FC236}">
                <a16:creationId xmlns:a16="http://schemas.microsoft.com/office/drawing/2014/main" id="{C0D61A5D-EC1C-7D00-E43C-153161314279}"/>
              </a:ext>
            </a:extLst>
          </p:cNvPr>
          <p:cNvSpPr/>
          <p:nvPr/>
        </p:nvSpPr>
        <p:spPr>
          <a:xfrm>
            <a:off x="4966450" y="1833663"/>
            <a:ext cx="2259731" cy="8848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2000">
                <a:latin typeface="Arial" panose="020B0604020202020204" pitchFamily="34" charset="0"/>
                <a:cs typeface="Arial" panose="020B0604020202020204" pitchFamily="34" charset="0"/>
              </a:rPr>
              <a:t>92</a:t>
            </a:r>
            <a:r>
              <a:rPr kumimoji="0" 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kumimoji="0" lang="en-US" sz="1050" b="0" i="0" u="none" strike="noStrike" kern="1200" cap="none" spc="0" normalizeH="0" baseline="0" noProof="0">
                <a:ln>
                  <a:noFill/>
                </a:ln>
                <a:effectLst/>
                <a:uLnTx/>
                <a:uFillTx/>
                <a:latin typeface="Arial" panose="020B0604020202020204" pitchFamily="34" charset="0"/>
                <a:cs typeface="Arial" panose="020B0604020202020204" pitchFamily="34" charset="0"/>
              </a:rPr>
              <a:t>said that it is very or somewhat important their organization provide support for mental health</a:t>
            </a:r>
          </a:p>
        </p:txBody>
      </p:sp>
      <p:sp>
        <p:nvSpPr>
          <p:cNvPr id="57" name="Rectangle 56">
            <a:extLst>
              <a:ext uri="{FF2B5EF4-FFF2-40B4-BE49-F238E27FC236}">
                <a16:creationId xmlns:a16="http://schemas.microsoft.com/office/drawing/2014/main" id="{2A5AAF5E-DA8B-5AF7-BFC5-1F2EBF72DE7A}"/>
              </a:ext>
            </a:extLst>
          </p:cNvPr>
          <p:cNvSpPr/>
          <p:nvPr/>
        </p:nvSpPr>
        <p:spPr>
          <a:xfrm>
            <a:off x="1899713" y="3575064"/>
            <a:ext cx="1480640" cy="461665"/>
          </a:xfrm>
          <a:prstGeom prst="rect">
            <a:avLst/>
          </a:prstGeom>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150" normalizeH="0" baseline="0" noProof="0">
                <a:ln>
                  <a:noFill/>
                </a:ln>
                <a:effectLst/>
                <a:uLnTx/>
                <a:uFillTx/>
                <a:latin typeface="Arial" panose="020B0604020202020204" pitchFamily="34" charset="0"/>
                <a:cs typeface="Arial" panose="020B0604020202020204" pitchFamily="34" charset="0"/>
              </a:rPr>
              <a:t>Negative Impacts</a:t>
            </a:r>
          </a:p>
        </p:txBody>
      </p:sp>
      <p:sp>
        <p:nvSpPr>
          <p:cNvPr id="58" name="Rectangle 57">
            <a:extLst>
              <a:ext uri="{FF2B5EF4-FFF2-40B4-BE49-F238E27FC236}">
                <a16:creationId xmlns:a16="http://schemas.microsoft.com/office/drawing/2014/main" id="{EE66184D-9B55-717B-450E-3BA8EA1DFAD4}"/>
              </a:ext>
            </a:extLst>
          </p:cNvPr>
          <p:cNvSpPr/>
          <p:nvPr/>
        </p:nvSpPr>
        <p:spPr>
          <a:xfrm>
            <a:off x="3207639" y="3363467"/>
            <a:ext cx="1963830" cy="8848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 </a:t>
            </a: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reported negative impacts from work-related stress like emotional exhaustion</a:t>
            </a:r>
          </a:p>
        </p:txBody>
      </p:sp>
      <p:sp>
        <p:nvSpPr>
          <p:cNvPr id="59" name="Rectangle 58">
            <a:extLst>
              <a:ext uri="{FF2B5EF4-FFF2-40B4-BE49-F238E27FC236}">
                <a16:creationId xmlns:a16="http://schemas.microsoft.com/office/drawing/2014/main" id="{78E961FB-F415-240F-40EA-DE140A4D2D3A}"/>
              </a:ext>
            </a:extLst>
          </p:cNvPr>
          <p:cNvSpPr/>
          <p:nvPr/>
        </p:nvSpPr>
        <p:spPr>
          <a:xfrm>
            <a:off x="4986908" y="3525050"/>
            <a:ext cx="2154828" cy="561692"/>
          </a:xfrm>
          <a:prstGeom prst="rect">
            <a:avLst/>
          </a:prstGeom>
        </p:spPr>
        <p:txBody>
          <a:bodyPr wrap="square">
            <a:spAutoFit/>
          </a:bodyPr>
          <a:lstStyle/>
          <a:p>
            <a:pPr marL="0" marR="0" lvl="0" indent="0" algn="l" defTabSz="914400" rtl="0" eaLnBrk="1" fontAlgn="auto" latinLnBrk="0" hangingPunct="1">
              <a:lnSpc>
                <a:spcPct val="100000"/>
              </a:lnSpc>
              <a:spcBef>
                <a:spcPts val="0"/>
              </a:spcBef>
              <a:buClrTx/>
              <a:buSzTx/>
              <a:buFontTx/>
              <a:buNone/>
              <a:tabLst/>
              <a:defRPr/>
            </a:pPr>
            <a:r>
              <a:rPr lang="en-US" sz="2000">
                <a:latin typeface="Arial" panose="020B0604020202020204" pitchFamily="34" charset="0"/>
                <a:cs typeface="Arial" panose="020B0604020202020204" pitchFamily="34" charset="0"/>
              </a:rPr>
              <a:t>26</a:t>
            </a:r>
            <a:r>
              <a:rPr kumimoji="0" 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kumimoji="0" lang="en-US" sz="1050" b="0" i="0" u="none" strike="noStrike" kern="1200" cap="none" spc="0" normalizeH="0" baseline="0" noProof="0">
                <a:ln>
                  <a:noFill/>
                </a:ln>
                <a:effectLst/>
                <a:uLnTx/>
                <a:uFillTx/>
                <a:latin typeface="Arial" panose="020B0604020202020204" pitchFamily="34" charset="0"/>
                <a:cs typeface="Arial" panose="020B0604020202020204" pitchFamily="34" charset="0"/>
              </a:rPr>
              <a:t>reported a lack of desire to do their very best</a:t>
            </a:r>
          </a:p>
        </p:txBody>
      </p:sp>
      <p:sp>
        <p:nvSpPr>
          <p:cNvPr id="60" name="Rectangle 59">
            <a:extLst>
              <a:ext uri="{FF2B5EF4-FFF2-40B4-BE49-F238E27FC236}">
                <a16:creationId xmlns:a16="http://schemas.microsoft.com/office/drawing/2014/main" id="{FE793F1B-1883-61F7-C798-0E558D71FA68}"/>
              </a:ext>
            </a:extLst>
          </p:cNvPr>
          <p:cNvSpPr/>
          <p:nvPr/>
        </p:nvSpPr>
        <p:spPr>
          <a:xfrm>
            <a:off x="1334973" y="5083018"/>
            <a:ext cx="1480640" cy="461665"/>
          </a:xfrm>
          <a:prstGeom prst="rect">
            <a:avLst/>
          </a:prstGeom>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spc="150">
                <a:latin typeface="Arial" panose="020B0604020202020204" pitchFamily="34" charset="0"/>
                <a:cs typeface="Arial" panose="020B0604020202020204" pitchFamily="34" charset="0"/>
              </a:rPr>
              <a:t>Available</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spc="150">
                <a:latin typeface="Arial" panose="020B0604020202020204" pitchFamily="34" charset="0"/>
                <a:cs typeface="Arial" panose="020B0604020202020204" pitchFamily="34" charset="0"/>
              </a:rPr>
              <a:t>Resources</a:t>
            </a:r>
            <a:endParaRPr kumimoji="0" lang="en-US" sz="1200" b="1" i="0" u="none" strike="noStrike" kern="1200" cap="none" spc="150" normalizeH="0" baseline="0" noProof="0">
              <a:ln>
                <a:noFill/>
              </a:ln>
              <a:effectLst/>
              <a:uLnTx/>
              <a:uFillTx/>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7716C0A3-C4CB-C9C0-7218-BCA6CB221DD0}"/>
              </a:ext>
            </a:extLst>
          </p:cNvPr>
          <p:cNvSpPr/>
          <p:nvPr/>
        </p:nvSpPr>
        <p:spPr>
          <a:xfrm>
            <a:off x="2976232" y="4871421"/>
            <a:ext cx="1823414" cy="8848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2</a:t>
            </a:r>
            <a:r>
              <a:rPr kumimoji="0" 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9%</a:t>
            </a:r>
            <a:r>
              <a:rPr kumimoji="0" lang="en-US" sz="2000" b="0" i="1" u="none" strike="noStrike" kern="1200" cap="none" spc="0" normalizeH="0" baseline="0" noProof="0">
                <a:ln>
                  <a:noFill/>
                </a:ln>
                <a:effectLst/>
                <a:uLnTx/>
                <a:uFillTx/>
                <a:latin typeface="Arial" panose="020B0604020202020204" pitchFamily="34" charset="0"/>
                <a:cs typeface="Arial" panose="020B0604020202020204" pitchFamily="34" charset="0"/>
              </a:rPr>
              <a:t> </a:t>
            </a:r>
            <a:r>
              <a:rPr kumimoji="0" lang="en-US" sz="1050" b="0" i="0" u="none" strike="noStrike" kern="1200" cap="none" spc="0" normalizeH="0" baseline="0" noProof="0">
                <a:ln>
                  <a:noFill/>
                </a:ln>
                <a:effectLst/>
                <a:uLnTx/>
                <a:uFillTx/>
                <a:latin typeface="Arial" panose="020B0604020202020204" pitchFamily="34" charset="0"/>
                <a:cs typeface="Arial" panose="020B0604020202020204" pitchFamily="34" charset="0"/>
              </a:rPr>
              <a:t>of workers said their employers offers an employee assistance program</a:t>
            </a:r>
          </a:p>
        </p:txBody>
      </p:sp>
      <p:sp>
        <p:nvSpPr>
          <p:cNvPr id="62" name="Rectangle 61">
            <a:extLst>
              <a:ext uri="{FF2B5EF4-FFF2-40B4-BE49-F238E27FC236}">
                <a16:creationId xmlns:a16="http://schemas.microsoft.com/office/drawing/2014/main" id="{7FF7CB46-37C5-3581-34EF-DC6FABD2F322}"/>
              </a:ext>
            </a:extLst>
          </p:cNvPr>
          <p:cNvSpPr/>
          <p:nvPr/>
        </p:nvSpPr>
        <p:spPr>
          <a:xfrm>
            <a:off x="4986908" y="4952213"/>
            <a:ext cx="2239274" cy="7232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effectLst/>
                <a:uLnTx/>
                <a:uFillTx/>
                <a:latin typeface="Arial" panose="020B0604020202020204" pitchFamily="34" charset="0"/>
                <a:cs typeface="Arial" panose="020B0604020202020204" pitchFamily="34" charset="0"/>
              </a:rPr>
              <a:t>35% </a:t>
            </a:r>
            <a:r>
              <a:rPr kumimoji="0" lang="en-US" sz="1050" b="0" i="0" u="none" strike="noStrike" kern="1200" cap="none" spc="0" normalizeH="0" baseline="0" noProof="0">
                <a:ln>
                  <a:noFill/>
                </a:ln>
                <a:effectLst/>
                <a:uLnTx/>
                <a:uFillTx/>
                <a:latin typeface="Arial" panose="020B0604020202020204" pitchFamily="34" charset="0"/>
                <a:cs typeface="Arial" panose="020B0604020202020204" pitchFamily="34" charset="0"/>
              </a:rPr>
              <a:t>of professionals say their workplace offers a cultures where breaks are encouraged</a:t>
            </a:r>
          </a:p>
        </p:txBody>
      </p:sp>
      <p:sp>
        <p:nvSpPr>
          <p:cNvPr id="63" name="Isosceles Triangle 62">
            <a:extLst>
              <a:ext uri="{FF2B5EF4-FFF2-40B4-BE49-F238E27FC236}">
                <a16:creationId xmlns:a16="http://schemas.microsoft.com/office/drawing/2014/main" id="{3A0B3C38-333B-926E-72C9-2F13A616BAD4}"/>
              </a:ext>
              <a:ext uri="{C183D7F6-B498-43B3-948B-1728B52AA6E4}">
                <adec:decorative xmlns:adec="http://schemas.microsoft.com/office/drawing/2017/decorative" val="1"/>
              </a:ext>
            </a:extLst>
          </p:cNvPr>
          <p:cNvSpPr/>
          <p:nvPr/>
        </p:nvSpPr>
        <p:spPr>
          <a:xfrm rot="5400000">
            <a:off x="2584065" y="2200317"/>
            <a:ext cx="265505" cy="151551"/>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1"/>
              </a:solidFill>
              <a:effectLst/>
              <a:uLnTx/>
              <a:uFillTx/>
              <a:ea typeface="+mn-ea"/>
              <a:cs typeface="+mn-cs"/>
            </a:endParaRPr>
          </a:p>
        </p:txBody>
      </p:sp>
      <p:sp>
        <p:nvSpPr>
          <p:cNvPr id="64" name="Isosceles Triangle 63">
            <a:extLst>
              <a:ext uri="{FF2B5EF4-FFF2-40B4-BE49-F238E27FC236}">
                <a16:creationId xmlns:a16="http://schemas.microsoft.com/office/drawing/2014/main" id="{B797D284-ACDA-29C3-2A57-F7032D106A0A}"/>
              </a:ext>
              <a:ext uri="{C183D7F6-B498-43B3-948B-1728B52AA6E4}">
                <adec:decorative xmlns:adec="http://schemas.microsoft.com/office/drawing/2017/decorative" val="1"/>
              </a:ext>
            </a:extLst>
          </p:cNvPr>
          <p:cNvSpPr/>
          <p:nvPr/>
        </p:nvSpPr>
        <p:spPr>
          <a:xfrm rot="5400000">
            <a:off x="2912371" y="3730121"/>
            <a:ext cx="265505" cy="151551"/>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1"/>
              </a:solidFill>
              <a:effectLst/>
              <a:uLnTx/>
              <a:uFillTx/>
              <a:ea typeface="+mn-ea"/>
              <a:cs typeface="+mn-cs"/>
            </a:endParaRPr>
          </a:p>
        </p:txBody>
      </p:sp>
      <p:sp>
        <p:nvSpPr>
          <p:cNvPr id="65" name="Isosceles Triangle 64">
            <a:extLst>
              <a:ext uri="{FF2B5EF4-FFF2-40B4-BE49-F238E27FC236}">
                <a16:creationId xmlns:a16="http://schemas.microsoft.com/office/drawing/2014/main" id="{BDBEE027-8010-A427-9EB9-EBB6C8234800}"/>
              </a:ext>
              <a:ext uri="{C183D7F6-B498-43B3-948B-1728B52AA6E4}">
                <adec:decorative xmlns:adec="http://schemas.microsoft.com/office/drawing/2017/decorative" val="1"/>
              </a:ext>
            </a:extLst>
          </p:cNvPr>
          <p:cNvSpPr/>
          <p:nvPr/>
        </p:nvSpPr>
        <p:spPr>
          <a:xfrm rot="5400000">
            <a:off x="2636838" y="5238075"/>
            <a:ext cx="265505" cy="151551"/>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1"/>
              </a:solidFill>
              <a:effectLst/>
              <a:uLnTx/>
              <a:uFillTx/>
              <a:ea typeface="+mn-ea"/>
              <a:cs typeface="+mn-cs"/>
            </a:endParaRPr>
          </a:p>
        </p:txBody>
      </p:sp>
      <p:pic>
        <p:nvPicPr>
          <p:cNvPr id="66" name="Picture 65">
            <a:extLst>
              <a:ext uri="{FF2B5EF4-FFF2-40B4-BE49-F238E27FC236}">
                <a16:creationId xmlns:a16="http://schemas.microsoft.com/office/drawing/2014/main" id="{5079E78B-5E09-C8E6-7EAA-9900CC16093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1827180"/>
            <a:ext cx="1804983" cy="3942982"/>
          </a:xfrm>
          <a:prstGeom prst="rect">
            <a:avLst/>
          </a:prstGeom>
        </p:spPr>
      </p:pic>
      <p:grpSp>
        <p:nvGrpSpPr>
          <p:cNvPr id="67" name="Group 66">
            <a:extLst>
              <a:ext uri="{FF2B5EF4-FFF2-40B4-BE49-F238E27FC236}">
                <a16:creationId xmlns:a16="http://schemas.microsoft.com/office/drawing/2014/main" id="{043E094D-603E-091D-A078-87B2A91C9E9E}"/>
              </a:ext>
              <a:ext uri="{C183D7F6-B498-43B3-948B-1728B52AA6E4}">
                <adec:decorative xmlns:adec="http://schemas.microsoft.com/office/drawing/2017/decorative" val="1"/>
              </a:ext>
            </a:extLst>
          </p:cNvPr>
          <p:cNvGrpSpPr/>
          <p:nvPr/>
        </p:nvGrpSpPr>
        <p:grpSpPr>
          <a:xfrm>
            <a:off x="935102" y="3334980"/>
            <a:ext cx="941832" cy="941832"/>
            <a:chOff x="935102" y="3375402"/>
            <a:chExt cx="941832" cy="941832"/>
          </a:xfrm>
        </p:grpSpPr>
        <p:sp>
          <p:nvSpPr>
            <p:cNvPr id="68" name="Oval 67">
              <a:extLst>
                <a:ext uri="{FF2B5EF4-FFF2-40B4-BE49-F238E27FC236}">
                  <a16:creationId xmlns:a16="http://schemas.microsoft.com/office/drawing/2014/main" id="{330508D8-E42A-929B-377A-16BCF4A78ED4}"/>
                </a:ext>
              </a:extLst>
            </p:cNvPr>
            <p:cNvSpPr/>
            <p:nvPr/>
          </p:nvSpPr>
          <p:spPr>
            <a:xfrm>
              <a:off x="935593" y="3376358"/>
              <a:ext cx="940850" cy="9399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1">
              <a:extLst>
                <a:ext uri="{FF2B5EF4-FFF2-40B4-BE49-F238E27FC236}">
                  <a16:creationId xmlns:a16="http://schemas.microsoft.com/office/drawing/2014/main" id="{476120A2-8718-5A26-1D24-D43F9B236BEF}"/>
                </a:ext>
              </a:extLst>
            </p:cNvPr>
            <p:cNvSpPr>
              <a:spLocks noEditPoints="1"/>
            </p:cNvSpPr>
            <p:nvPr/>
          </p:nvSpPr>
          <p:spPr bwMode="auto">
            <a:xfrm>
              <a:off x="935102" y="3375402"/>
              <a:ext cx="941832" cy="941832"/>
            </a:xfrm>
            <a:custGeom>
              <a:avLst/>
              <a:gdLst>
                <a:gd name="T0" fmla="*/ 311 w 658"/>
                <a:gd name="T1" fmla="*/ 658 h 658"/>
                <a:gd name="T2" fmla="*/ 263 w 658"/>
                <a:gd name="T3" fmla="*/ 651 h 658"/>
                <a:gd name="T4" fmla="*/ 201 w 658"/>
                <a:gd name="T5" fmla="*/ 632 h 658"/>
                <a:gd name="T6" fmla="*/ 119 w 658"/>
                <a:gd name="T7" fmla="*/ 582 h 658"/>
                <a:gd name="T8" fmla="*/ 56 w 658"/>
                <a:gd name="T9" fmla="*/ 513 h 658"/>
                <a:gd name="T10" fmla="*/ 15 w 658"/>
                <a:gd name="T11" fmla="*/ 427 h 658"/>
                <a:gd name="T12" fmla="*/ 4 w 658"/>
                <a:gd name="T13" fmla="*/ 378 h 658"/>
                <a:gd name="T14" fmla="*/ 0 w 658"/>
                <a:gd name="T15" fmla="*/ 329 h 658"/>
                <a:gd name="T16" fmla="*/ 3 w 658"/>
                <a:gd name="T17" fmla="*/ 295 h 658"/>
                <a:gd name="T18" fmla="*/ 11 w 658"/>
                <a:gd name="T19" fmla="*/ 247 h 658"/>
                <a:gd name="T20" fmla="*/ 40 w 658"/>
                <a:gd name="T21" fmla="*/ 173 h 658"/>
                <a:gd name="T22" fmla="*/ 97 w 658"/>
                <a:gd name="T23" fmla="*/ 96 h 658"/>
                <a:gd name="T24" fmla="*/ 172 w 658"/>
                <a:gd name="T25" fmla="*/ 40 h 658"/>
                <a:gd name="T26" fmla="*/ 247 w 658"/>
                <a:gd name="T27" fmla="*/ 10 h 658"/>
                <a:gd name="T28" fmla="*/ 295 w 658"/>
                <a:gd name="T29" fmla="*/ 2 h 658"/>
                <a:gd name="T30" fmla="*/ 329 w 658"/>
                <a:gd name="T31" fmla="*/ 0 h 658"/>
                <a:gd name="T32" fmla="*/ 379 w 658"/>
                <a:gd name="T33" fmla="*/ 4 h 658"/>
                <a:gd name="T34" fmla="*/ 427 w 658"/>
                <a:gd name="T35" fmla="*/ 16 h 658"/>
                <a:gd name="T36" fmla="*/ 513 w 658"/>
                <a:gd name="T37" fmla="*/ 56 h 658"/>
                <a:gd name="T38" fmla="*/ 583 w 658"/>
                <a:gd name="T39" fmla="*/ 121 h 658"/>
                <a:gd name="T40" fmla="*/ 632 w 658"/>
                <a:gd name="T41" fmla="*/ 201 h 658"/>
                <a:gd name="T42" fmla="*/ 651 w 658"/>
                <a:gd name="T43" fmla="*/ 263 h 658"/>
                <a:gd name="T44" fmla="*/ 657 w 658"/>
                <a:gd name="T45" fmla="*/ 313 h 658"/>
                <a:gd name="T46" fmla="*/ 657 w 658"/>
                <a:gd name="T47" fmla="*/ 346 h 658"/>
                <a:gd name="T48" fmla="*/ 651 w 658"/>
                <a:gd name="T49" fmla="*/ 396 h 658"/>
                <a:gd name="T50" fmla="*/ 632 w 658"/>
                <a:gd name="T51" fmla="*/ 456 h 658"/>
                <a:gd name="T52" fmla="*/ 583 w 658"/>
                <a:gd name="T53" fmla="*/ 538 h 658"/>
                <a:gd name="T54" fmla="*/ 513 w 658"/>
                <a:gd name="T55" fmla="*/ 601 h 658"/>
                <a:gd name="T56" fmla="*/ 427 w 658"/>
                <a:gd name="T57" fmla="*/ 643 h 658"/>
                <a:gd name="T58" fmla="*/ 379 w 658"/>
                <a:gd name="T59" fmla="*/ 654 h 658"/>
                <a:gd name="T60" fmla="*/ 329 w 658"/>
                <a:gd name="T61" fmla="*/ 658 h 658"/>
                <a:gd name="T62" fmla="*/ 329 w 658"/>
                <a:gd name="T63" fmla="*/ 37 h 658"/>
                <a:gd name="T64" fmla="*/ 243 w 658"/>
                <a:gd name="T65" fmla="*/ 51 h 658"/>
                <a:gd name="T66" fmla="*/ 166 w 658"/>
                <a:gd name="T67" fmla="*/ 88 h 658"/>
                <a:gd name="T68" fmla="*/ 105 w 658"/>
                <a:gd name="T69" fmla="*/ 143 h 658"/>
                <a:gd name="T70" fmla="*/ 60 w 658"/>
                <a:gd name="T71" fmla="*/ 216 h 658"/>
                <a:gd name="T72" fmla="*/ 39 w 658"/>
                <a:gd name="T73" fmla="*/ 299 h 658"/>
                <a:gd name="T74" fmla="*/ 39 w 658"/>
                <a:gd name="T75" fmla="*/ 358 h 658"/>
                <a:gd name="T76" fmla="*/ 60 w 658"/>
                <a:gd name="T77" fmla="*/ 443 h 658"/>
                <a:gd name="T78" fmla="*/ 105 w 658"/>
                <a:gd name="T79" fmla="*/ 514 h 658"/>
                <a:gd name="T80" fmla="*/ 166 w 658"/>
                <a:gd name="T81" fmla="*/ 570 h 658"/>
                <a:gd name="T82" fmla="*/ 243 w 658"/>
                <a:gd name="T83" fmla="*/ 607 h 658"/>
                <a:gd name="T84" fmla="*/ 329 w 658"/>
                <a:gd name="T85" fmla="*/ 620 h 658"/>
                <a:gd name="T86" fmla="*/ 388 w 658"/>
                <a:gd name="T87" fmla="*/ 615 h 658"/>
                <a:gd name="T88" fmla="*/ 467 w 658"/>
                <a:gd name="T89" fmla="*/ 585 h 658"/>
                <a:gd name="T90" fmla="*/ 534 w 658"/>
                <a:gd name="T91" fmla="*/ 534 h 658"/>
                <a:gd name="T92" fmla="*/ 585 w 658"/>
                <a:gd name="T93" fmla="*/ 467 h 658"/>
                <a:gd name="T94" fmla="*/ 614 w 658"/>
                <a:gd name="T95" fmla="*/ 388 h 658"/>
                <a:gd name="T96" fmla="*/ 620 w 658"/>
                <a:gd name="T97" fmla="*/ 329 h 658"/>
                <a:gd name="T98" fmla="*/ 607 w 658"/>
                <a:gd name="T99" fmla="*/ 243 h 658"/>
                <a:gd name="T100" fmla="*/ 571 w 658"/>
                <a:gd name="T101" fmla="*/ 166 h 658"/>
                <a:gd name="T102" fmla="*/ 514 w 658"/>
                <a:gd name="T103" fmla="*/ 104 h 658"/>
                <a:gd name="T104" fmla="*/ 442 w 658"/>
                <a:gd name="T105" fmla="*/ 61 h 658"/>
                <a:gd name="T106" fmla="*/ 358 w 658"/>
                <a:gd name="T107" fmla="*/ 4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8">
                  <a:moveTo>
                    <a:pt x="329" y="658"/>
                  </a:moveTo>
                  <a:lnTo>
                    <a:pt x="329" y="658"/>
                  </a:lnTo>
                  <a:lnTo>
                    <a:pt x="311" y="658"/>
                  </a:lnTo>
                  <a:lnTo>
                    <a:pt x="295" y="656"/>
                  </a:lnTo>
                  <a:lnTo>
                    <a:pt x="279" y="654"/>
                  </a:lnTo>
                  <a:lnTo>
                    <a:pt x="263" y="651"/>
                  </a:lnTo>
                  <a:lnTo>
                    <a:pt x="247" y="647"/>
                  </a:lnTo>
                  <a:lnTo>
                    <a:pt x="231" y="643"/>
                  </a:lnTo>
                  <a:lnTo>
                    <a:pt x="201" y="632"/>
                  </a:lnTo>
                  <a:lnTo>
                    <a:pt x="172" y="617"/>
                  </a:lnTo>
                  <a:lnTo>
                    <a:pt x="145" y="601"/>
                  </a:lnTo>
                  <a:lnTo>
                    <a:pt x="119" y="582"/>
                  </a:lnTo>
                  <a:lnTo>
                    <a:pt x="97" y="561"/>
                  </a:lnTo>
                  <a:lnTo>
                    <a:pt x="75" y="538"/>
                  </a:lnTo>
                  <a:lnTo>
                    <a:pt x="56" y="513"/>
                  </a:lnTo>
                  <a:lnTo>
                    <a:pt x="40" y="486"/>
                  </a:lnTo>
                  <a:lnTo>
                    <a:pt x="27" y="456"/>
                  </a:lnTo>
                  <a:lnTo>
                    <a:pt x="15" y="427"/>
                  </a:lnTo>
                  <a:lnTo>
                    <a:pt x="11" y="411"/>
                  </a:lnTo>
                  <a:lnTo>
                    <a:pt x="7" y="396"/>
                  </a:lnTo>
                  <a:lnTo>
                    <a:pt x="4" y="378"/>
                  </a:lnTo>
                  <a:lnTo>
                    <a:pt x="3" y="362"/>
                  </a:lnTo>
                  <a:lnTo>
                    <a:pt x="1" y="346"/>
                  </a:lnTo>
                  <a:lnTo>
                    <a:pt x="0" y="329"/>
                  </a:lnTo>
                  <a:lnTo>
                    <a:pt x="0" y="329"/>
                  </a:lnTo>
                  <a:lnTo>
                    <a:pt x="1" y="313"/>
                  </a:lnTo>
                  <a:lnTo>
                    <a:pt x="3" y="295"/>
                  </a:lnTo>
                  <a:lnTo>
                    <a:pt x="4" y="279"/>
                  </a:lnTo>
                  <a:lnTo>
                    <a:pt x="7" y="263"/>
                  </a:lnTo>
                  <a:lnTo>
                    <a:pt x="11" y="247"/>
                  </a:lnTo>
                  <a:lnTo>
                    <a:pt x="15" y="232"/>
                  </a:lnTo>
                  <a:lnTo>
                    <a:pt x="27" y="201"/>
                  </a:lnTo>
                  <a:lnTo>
                    <a:pt x="40" y="173"/>
                  </a:lnTo>
                  <a:lnTo>
                    <a:pt x="56" y="146"/>
                  </a:lnTo>
                  <a:lnTo>
                    <a:pt x="75" y="121"/>
                  </a:lnTo>
                  <a:lnTo>
                    <a:pt x="97" y="96"/>
                  </a:lnTo>
                  <a:lnTo>
                    <a:pt x="119" y="75"/>
                  </a:lnTo>
                  <a:lnTo>
                    <a:pt x="145" y="56"/>
                  </a:lnTo>
                  <a:lnTo>
                    <a:pt x="172" y="40"/>
                  </a:lnTo>
                  <a:lnTo>
                    <a:pt x="201" y="26"/>
                  </a:lnTo>
                  <a:lnTo>
                    <a:pt x="231" y="16"/>
                  </a:lnTo>
                  <a:lnTo>
                    <a:pt x="247" y="10"/>
                  </a:lnTo>
                  <a:lnTo>
                    <a:pt x="263" y="6"/>
                  </a:lnTo>
                  <a:lnTo>
                    <a:pt x="279" y="4"/>
                  </a:lnTo>
                  <a:lnTo>
                    <a:pt x="295" y="2"/>
                  </a:lnTo>
                  <a:lnTo>
                    <a:pt x="311" y="1"/>
                  </a:lnTo>
                  <a:lnTo>
                    <a:pt x="329" y="0"/>
                  </a:lnTo>
                  <a:lnTo>
                    <a:pt x="329" y="0"/>
                  </a:lnTo>
                  <a:lnTo>
                    <a:pt x="346" y="1"/>
                  </a:lnTo>
                  <a:lnTo>
                    <a:pt x="362" y="2"/>
                  </a:lnTo>
                  <a:lnTo>
                    <a:pt x="379" y="4"/>
                  </a:lnTo>
                  <a:lnTo>
                    <a:pt x="395" y="6"/>
                  </a:lnTo>
                  <a:lnTo>
                    <a:pt x="411" y="10"/>
                  </a:lnTo>
                  <a:lnTo>
                    <a:pt x="427" y="16"/>
                  </a:lnTo>
                  <a:lnTo>
                    <a:pt x="456" y="26"/>
                  </a:lnTo>
                  <a:lnTo>
                    <a:pt x="486" y="40"/>
                  </a:lnTo>
                  <a:lnTo>
                    <a:pt x="513" y="56"/>
                  </a:lnTo>
                  <a:lnTo>
                    <a:pt x="538" y="75"/>
                  </a:lnTo>
                  <a:lnTo>
                    <a:pt x="561" y="96"/>
                  </a:lnTo>
                  <a:lnTo>
                    <a:pt x="583" y="121"/>
                  </a:lnTo>
                  <a:lnTo>
                    <a:pt x="601" y="146"/>
                  </a:lnTo>
                  <a:lnTo>
                    <a:pt x="618" y="173"/>
                  </a:lnTo>
                  <a:lnTo>
                    <a:pt x="632" y="201"/>
                  </a:lnTo>
                  <a:lnTo>
                    <a:pt x="643" y="232"/>
                  </a:lnTo>
                  <a:lnTo>
                    <a:pt x="647" y="247"/>
                  </a:lnTo>
                  <a:lnTo>
                    <a:pt x="651" y="263"/>
                  </a:lnTo>
                  <a:lnTo>
                    <a:pt x="654" y="279"/>
                  </a:lnTo>
                  <a:lnTo>
                    <a:pt x="657" y="295"/>
                  </a:lnTo>
                  <a:lnTo>
                    <a:pt x="657" y="313"/>
                  </a:lnTo>
                  <a:lnTo>
                    <a:pt x="658" y="329"/>
                  </a:lnTo>
                  <a:lnTo>
                    <a:pt x="658" y="329"/>
                  </a:lnTo>
                  <a:lnTo>
                    <a:pt x="657" y="346"/>
                  </a:lnTo>
                  <a:lnTo>
                    <a:pt x="657" y="362"/>
                  </a:lnTo>
                  <a:lnTo>
                    <a:pt x="654" y="378"/>
                  </a:lnTo>
                  <a:lnTo>
                    <a:pt x="651" y="396"/>
                  </a:lnTo>
                  <a:lnTo>
                    <a:pt x="647" y="411"/>
                  </a:lnTo>
                  <a:lnTo>
                    <a:pt x="643" y="427"/>
                  </a:lnTo>
                  <a:lnTo>
                    <a:pt x="632" y="456"/>
                  </a:lnTo>
                  <a:lnTo>
                    <a:pt x="618" y="486"/>
                  </a:lnTo>
                  <a:lnTo>
                    <a:pt x="601" y="513"/>
                  </a:lnTo>
                  <a:lnTo>
                    <a:pt x="583" y="538"/>
                  </a:lnTo>
                  <a:lnTo>
                    <a:pt x="561" y="561"/>
                  </a:lnTo>
                  <a:lnTo>
                    <a:pt x="538" y="582"/>
                  </a:lnTo>
                  <a:lnTo>
                    <a:pt x="513" y="601"/>
                  </a:lnTo>
                  <a:lnTo>
                    <a:pt x="486" y="617"/>
                  </a:lnTo>
                  <a:lnTo>
                    <a:pt x="456" y="632"/>
                  </a:lnTo>
                  <a:lnTo>
                    <a:pt x="427" y="643"/>
                  </a:lnTo>
                  <a:lnTo>
                    <a:pt x="411" y="647"/>
                  </a:lnTo>
                  <a:lnTo>
                    <a:pt x="395" y="651"/>
                  </a:lnTo>
                  <a:lnTo>
                    <a:pt x="379" y="654"/>
                  </a:lnTo>
                  <a:lnTo>
                    <a:pt x="362" y="656"/>
                  </a:lnTo>
                  <a:lnTo>
                    <a:pt x="346" y="658"/>
                  </a:lnTo>
                  <a:lnTo>
                    <a:pt x="329" y="658"/>
                  </a:lnTo>
                  <a:lnTo>
                    <a:pt x="329" y="658"/>
                  </a:lnTo>
                  <a:close/>
                  <a:moveTo>
                    <a:pt x="329" y="37"/>
                  </a:moveTo>
                  <a:lnTo>
                    <a:pt x="329" y="37"/>
                  </a:lnTo>
                  <a:lnTo>
                    <a:pt x="299" y="40"/>
                  </a:lnTo>
                  <a:lnTo>
                    <a:pt x="270" y="44"/>
                  </a:lnTo>
                  <a:lnTo>
                    <a:pt x="243" y="51"/>
                  </a:lnTo>
                  <a:lnTo>
                    <a:pt x="216" y="61"/>
                  </a:lnTo>
                  <a:lnTo>
                    <a:pt x="191" y="73"/>
                  </a:lnTo>
                  <a:lnTo>
                    <a:pt x="166" y="88"/>
                  </a:lnTo>
                  <a:lnTo>
                    <a:pt x="144" y="104"/>
                  </a:lnTo>
                  <a:lnTo>
                    <a:pt x="123" y="123"/>
                  </a:lnTo>
                  <a:lnTo>
                    <a:pt x="105" y="143"/>
                  </a:lnTo>
                  <a:lnTo>
                    <a:pt x="87" y="166"/>
                  </a:lnTo>
                  <a:lnTo>
                    <a:pt x="72" y="190"/>
                  </a:lnTo>
                  <a:lnTo>
                    <a:pt x="60" y="216"/>
                  </a:lnTo>
                  <a:lnTo>
                    <a:pt x="51" y="243"/>
                  </a:lnTo>
                  <a:lnTo>
                    <a:pt x="44" y="271"/>
                  </a:lnTo>
                  <a:lnTo>
                    <a:pt x="39" y="299"/>
                  </a:lnTo>
                  <a:lnTo>
                    <a:pt x="38" y="329"/>
                  </a:lnTo>
                  <a:lnTo>
                    <a:pt x="38" y="329"/>
                  </a:lnTo>
                  <a:lnTo>
                    <a:pt x="39" y="358"/>
                  </a:lnTo>
                  <a:lnTo>
                    <a:pt x="44" y="388"/>
                  </a:lnTo>
                  <a:lnTo>
                    <a:pt x="51" y="416"/>
                  </a:lnTo>
                  <a:lnTo>
                    <a:pt x="60" y="443"/>
                  </a:lnTo>
                  <a:lnTo>
                    <a:pt x="72" y="467"/>
                  </a:lnTo>
                  <a:lnTo>
                    <a:pt x="87" y="491"/>
                  </a:lnTo>
                  <a:lnTo>
                    <a:pt x="105" y="514"/>
                  </a:lnTo>
                  <a:lnTo>
                    <a:pt x="123" y="534"/>
                  </a:lnTo>
                  <a:lnTo>
                    <a:pt x="144" y="553"/>
                  </a:lnTo>
                  <a:lnTo>
                    <a:pt x="166" y="570"/>
                  </a:lnTo>
                  <a:lnTo>
                    <a:pt x="191" y="585"/>
                  </a:lnTo>
                  <a:lnTo>
                    <a:pt x="216" y="597"/>
                  </a:lnTo>
                  <a:lnTo>
                    <a:pt x="243" y="607"/>
                  </a:lnTo>
                  <a:lnTo>
                    <a:pt x="270" y="615"/>
                  </a:lnTo>
                  <a:lnTo>
                    <a:pt x="299" y="619"/>
                  </a:lnTo>
                  <a:lnTo>
                    <a:pt x="329" y="620"/>
                  </a:lnTo>
                  <a:lnTo>
                    <a:pt x="329" y="620"/>
                  </a:lnTo>
                  <a:lnTo>
                    <a:pt x="358" y="619"/>
                  </a:lnTo>
                  <a:lnTo>
                    <a:pt x="388" y="615"/>
                  </a:lnTo>
                  <a:lnTo>
                    <a:pt x="415" y="607"/>
                  </a:lnTo>
                  <a:lnTo>
                    <a:pt x="442" y="597"/>
                  </a:lnTo>
                  <a:lnTo>
                    <a:pt x="467" y="585"/>
                  </a:lnTo>
                  <a:lnTo>
                    <a:pt x="491" y="570"/>
                  </a:lnTo>
                  <a:lnTo>
                    <a:pt x="514" y="553"/>
                  </a:lnTo>
                  <a:lnTo>
                    <a:pt x="534" y="534"/>
                  </a:lnTo>
                  <a:lnTo>
                    <a:pt x="553" y="514"/>
                  </a:lnTo>
                  <a:lnTo>
                    <a:pt x="571" y="491"/>
                  </a:lnTo>
                  <a:lnTo>
                    <a:pt x="585" y="467"/>
                  </a:lnTo>
                  <a:lnTo>
                    <a:pt x="597" y="443"/>
                  </a:lnTo>
                  <a:lnTo>
                    <a:pt x="607" y="416"/>
                  </a:lnTo>
                  <a:lnTo>
                    <a:pt x="614" y="388"/>
                  </a:lnTo>
                  <a:lnTo>
                    <a:pt x="619" y="358"/>
                  </a:lnTo>
                  <a:lnTo>
                    <a:pt x="620" y="329"/>
                  </a:lnTo>
                  <a:lnTo>
                    <a:pt x="620" y="329"/>
                  </a:lnTo>
                  <a:lnTo>
                    <a:pt x="619" y="299"/>
                  </a:lnTo>
                  <a:lnTo>
                    <a:pt x="614" y="271"/>
                  </a:lnTo>
                  <a:lnTo>
                    <a:pt x="607" y="243"/>
                  </a:lnTo>
                  <a:lnTo>
                    <a:pt x="597" y="216"/>
                  </a:lnTo>
                  <a:lnTo>
                    <a:pt x="585" y="190"/>
                  </a:lnTo>
                  <a:lnTo>
                    <a:pt x="571" y="166"/>
                  </a:lnTo>
                  <a:lnTo>
                    <a:pt x="553" y="143"/>
                  </a:lnTo>
                  <a:lnTo>
                    <a:pt x="534" y="123"/>
                  </a:lnTo>
                  <a:lnTo>
                    <a:pt x="514" y="104"/>
                  </a:lnTo>
                  <a:lnTo>
                    <a:pt x="491" y="88"/>
                  </a:lnTo>
                  <a:lnTo>
                    <a:pt x="467" y="73"/>
                  </a:lnTo>
                  <a:lnTo>
                    <a:pt x="442" y="61"/>
                  </a:lnTo>
                  <a:lnTo>
                    <a:pt x="415" y="51"/>
                  </a:lnTo>
                  <a:lnTo>
                    <a:pt x="388" y="44"/>
                  </a:lnTo>
                  <a:lnTo>
                    <a:pt x="358" y="40"/>
                  </a:lnTo>
                  <a:lnTo>
                    <a:pt x="329" y="37"/>
                  </a:lnTo>
                  <a:lnTo>
                    <a:pt x="329" y="37"/>
                  </a:lnTo>
                  <a:close/>
                </a:path>
              </a:pathLst>
            </a:custGeom>
            <a:solidFill>
              <a:srgbClr val="004F9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70" name="Group 69">
              <a:extLst>
                <a:ext uri="{FF2B5EF4-FFF2-40B4-BE49-F238E27FC236}">
                  <a16:creationId xmlns:a16="http://schemas.microsoft.com/office/drawing/2014/main" id="{4E0A5FB9-2A7A-832A-D4BF-307BD2B667FF}"/>
                </a:ext>
              </a:extLst>
            </p:cNvPr>
            <p:cNvGrpSpPr/>
            <p:nvPr/>
          </p:nvGrpSpPr>
          <p:grpSpPr>
            <a:xfrm>
              <a:off x="1217079" y="3640203"/>
              <a:ext cx="377878" cy="412230"/>
              <a:chOff x="1220600" y="4051756"/>
              <a:chExt cx="377878" cy="412230"/>
            </a:xfrm>
          </p:grpSpPr>
          <p:sp>
            <p:nvSpPr>
              <p:cNvPr id="71" name="Freeform 282">
                <a:extLst>
                  <a:ext uri="{FF2B5EF4-FFF2-40B4-BE49-F238E27FC236}">
                    <a16:creationId xmlns:a16="http://schemas.microsoft.com/office/drawing/2014/main" id="{A296168C-EE96-BBC9-9F4C-78EDF6B417D6}"/>
                  </a:ext>
                </a:extLst>
              </p:cNvPr>
              <p:cNvSpPr>
                <a:spLocks noEditPoints="1"/>
              </p:cNvSpPr>
              <p:nvPr/>
            </p:nvSpPr>
            <p:spPr bwMode="auto">
              <a:xfrm>
                <a:off x="1295031" y="4051756"/>
                <a:ext cx="217566" cy="286271"/>
              </a:xfrm>
              <a:custGeom>
                <a:avLst/>
                <a:gdLst>
                  <a:gd name="T0" fmla="*/ 81 w 153"/>
                  <a:gd name="T1" fmla="*/ 2 h 200"/>
                  <a:gd name="T2" fmla="*/ 73 w 153"/>
                  <a:gd name="T3" fmla="*/ 2 h 200"/>
                  <a:gd name="T4" fmla="*/ 61 w 153"/>
                  <a:gd name="T5" fmla="*/ 16 h 200"/>
                  <a:gd name="T6" fmla="*/ 37 w 153"/>
                  <a:gd name="T7" fmla="*/ 47 h 200"/>
                  <a:gd name="T8" fmla="*/ 12 w 153"/>
                  <a:gd name="T9" fmla="*/ 86 h 200"/>
                  <a:gd name="T10" fmla="*/ 4 w 153"/>
                  <a:gd name="T11" fmla="*/ 105 h 200"/>
                  <a:gd name="T12" fmla="*/ 0 w 153"/>
                  <a:gd name="T13" fmla="*/ 122 h 200"/>
                  <a:gd name="T14" fmla="*/ 3 w 153"/>
                  <a:gd name="T15" fmla="*/ 137 h 200"/>
                  <a:gd name="T16" fmla="*/ 14 w 153"/>
                  <a:gd name="T17" fmla="*/ 165 h 200"/>
                  <a:gd name="T18" fmla="*/ 34 w 153"/>
                  <a:gd name="T19" fmla="*/ 187 h 200"/>
                  <a:gd name="T20" fmla="*/ 62 w 153"/>
                  <a:gd name="T21" fmla="*/ 199 h 200"/>
                  <a:gd name="T22" fmla="*/ 77 w 153"/>
                  <a:gd name="T23" fmla="*/ 200 h 200"/>
                  <a:gd name="T24" fmla="*/ 85 w 153"/>
                  <a:gd name="T25" fmla="*/ 200 h 200"/>
                  <a:gd name="T26" fmla="*/ 106 w 153"/>
                  <a:gd name="T27" fmla="*/ 195 h 200"/>
                  <a:gd name="T28" fmla="*/ 131 w 153"/>
                  <a:gd name="T29" fmla="*/ 178 h 200"/>
                  <a:gd name="T30" fmla="*/ 147 w 153"/>
                  <a:gd name="T31" fmla="*/ 152 h 200"/>
                  <a:gd name="T32" fmla="*/ 153 w 153"/>
                  <a:gd name="T33" fmla="*/ 122 h 200"/>
                  <a:gd name="T34" fmla="*/ 152 w 153"/>
                  <a:gd name="T35" fmla="*/ 113 h 200"/>
                  <a:gd name="T36" fmla="*/ 147 w 153"/>
                  <a:gd name="T37" fmla="*/ 96 h 200"/>
                  <a:gd name="T38" fmla="*/ 131 w 153"/>
                  <a:gd name="T39" fmla="*/ 66 h 200"/>
                  <a:gd name="T40" fmla="*/ 105 w 153"/>
                  <a:gd name="T41" fmla="*/ 30 h 200"/>
                  <a:gd name="T42" fmla="*/ 81 w 153"/>
                  <a:gd name="T43" fmla="*/ 2 h 200"/>
                  <a:gd name="T44" fmla="*/ 77 w 153"/>
                  <a:gd name="T45" fmla="*/ 161 h 200"/>
                  <a:gd name="T46" fmla="*/ 70 w 153"/>
                  <a:gd name="T47" fmla="*/ 160 h 200"/>
                  <a:gd name="T48" fmla="*/ 58 w 153"/>
                  <a:gd name="T49" fmla="*/ 155 h 200"/>
                  <a:gd name="T50" fmla="*/ 49 w 153"/>
                  <a:gd name="T51" fmla="*/ 145 h 200"/>
                  <a:gd name="T52" fmla="*/ 45 w 153"/>
                  <a:gd name="T53" fmla="*/ 132 h 200"/>
                  <a:gd name="T54" fmla="*/ 43 w 153"/>
                  <a:gd name="T55" fmla="*/ 125 h 200"/>
                  <a:gd name="T56" fmla="*/ 46 w 153"/>
                  <a:gd name="T57" fmla="*/ 114 h 200"/>
                  <a:gd name="T58" fmla="*/ 63 w 153"/>
                  <a:gd name="T59" fmla="*/ 88 h 200"/>
                  <a:gd name="T60" fmla="*/ 73 w 153"/>
                  <a:gd name="T61" fmla="*/ 73 h 200"/>
                  <a:gd name="T62" fmla="*/ 77 w 153"/>
                  <a:gd name="T63" fmla="*/ 71 h 200"/>
                  <a:gd name="T64" fmla="*/ 77 w 153"/>
                  <a:gd name="T65" fmla="*/ 71 h 200"/>
                  <a:gd name="T66" fmla="*/ 81 w 153"/>
                  <a:gd name="T67" fmla="*/ 73 h 200"/>
                  <a:gd name="T68" fmla="*/ 88 w 153"/>
                  <a:gd name="T69" fmla="*/ 84 h 200"/>
                  <a:gd name="T70" fmla="*/ 106 w 153"/>
                  <a:gd name="T71" fmla="*/ 113 h 200"/>
                  <a:gd name="T72" fmla="*/ 110 w 153"/>
                  <a:gd name="T73" fmla="*/ 125 h 200"/>
                  <a:gd name="T74" fmla="*/ 109 w 153"/>
                  <a:gd name="T75" fmla="*/ 132 h 200"/>
                  <a:gd name="T76" fmla="*/ 105 w 153"/>
                  <a:gd name="T77" fmla="*/ 145 h 200"/>
                  <a:gd name="T78" fmla="*/ 96 w 153"/>
                  <a:gd name="T79" fmla="*/ 155 h 200"/>
                  <a:gd name="T80" fmla="*/ 84 w 153"/>
                  <a:gd name="T81" fmla="*/ 160 h 200"/>
                  <a:gd name="T82" fmla="*/ 77 w 153"/>
                  <a:gd name="T83" fmla="*/ 16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3" h="200">
                    <a:moveTo>
                      <a:pt x="81" y="2"/>
                    </a:moveTo>
                    <a:lnTo>
                      <a:pt x="81" y="2"/>
                    </a:lnTo>
                    <a:lnTo>
                      <a:pt x="77" y="0"/>
                    </a:lnTo>
                    <a:lnTo>
                      <a:pt x="73" y="2"/>
                    </a:lnTo>
                    <a:lnTo>
                      <a:pt x="73" y="2"/>
                    </a:lnTo>
                    <a:lnTo>
                      <a:pt x="61" y="16"/>
                    </a:lnTo>
                    <a:lnTo>
                      <a:pt x="49" y="30"/>
                    </a:lnTo>
                    <a:lnTo>
                      <a:pt x="37" y="47"/>
                    </a:lnTo>
                    <a:lnTo>
                      <a:pt x="23" y="66"/>
                    </a:lnTo>
                    <a:lnTo>
                      <a:pt x="12" y="86"/>
                    </a:lnTo>
                    <a:lnTo>
                      <a:pt x="7" y="96"/>
                    </a:lnTo>
                    <a:lnTo>
                      <a:pt x="4" y="105"/>
                    </a:lnTo>
                    <a:lnTo>
                      <a:pt x="2" y="113"/>
                    </a:lnTo>
                    <a:lnTo>
                      <a:pt x="0" y="122"/>
                    </a:lnTo>
                    <a:lnTo>
                      <a:pt x="0" y="122"/>
                    </a:lnTo>
                    <a:lnTo>
                      <a:pt x="3" y="137"/>
                    </a:lnTo>
                    <a:lnTo>
                      <a:pt x="7" y="152"/>
                    </a:lnTo>
                    <a:lnTo>
                      <a:pt x="14" y="165"/>
                    </a:lnTo>
                    <a:lnTo>
                      <a:pt x="23" y="178"/>
                    </a:lnTo>
                    <a:lnTo>
                      <a:pt x="34" y="187"/>
                    </a:lnTo>
                    <a:lnTo>
                      <a:pt x="47" y="195"/>
                    </a:lnTo>
                    <a:lnTo>
                      <a:pt x="62" y="199"/>
                    </a:lnTo>
                    <a:lnTo>
                      <a:pt x="69" y="200"/>
                    </a:lnTo>
                    <a:lnTo>
                      <a:pt x="77" y="200"/>
                    </a:lnTo>
                    <a:lnTo>
                      <a:pt x="77" y="200"/>
                    </a:lnTo>
                    <a:lnTo>
                      <a:pt x="85" y="200"/>
                    </a:lnTo>
                    <a:lnTo>
                      <a:pt x="92" y="199"/>
                    </a:lnTo>
                    <a:lnTo>
                      <a:pt x="106" y="195"/>
                    </a:lnTo>
                    <a:lnTo>
                      <a:pt x="120" y="187"/>
                    </a:lnTo>
                    <a:lnTo>
                      <a:pt x="131" y="178"/>
                    </a:lnTo>
                    <a:lnTo>
                      <a:pt x="140" y="165"/>
                    </a:lnTo>
                    <a:lnTo>
                      <a:pt x="147" y="152"/>
                    </a:lnTo>
                    <a:lnTo>
                      <a:pt x="152" y="137"/>
                    </a:lnTo>
                    <a:lnTo>
                      <a:pt x="153" y="122"/>
                    </a:lnTo>
                    <a:lnTo>
                      <a:pt x="153" y="122"/>
                    </a:lnTo>
                    <a:lnTo>
                      <a:pt x="152" y="113"/>
                    </a:lnTo>
                    <a:lnTo>
                      <a:pt x="149" y="105"/>
                    </a:lnTo>
                    <a:lnTo>
                      <a:pt x="147" y="96"/>
                    </a:lnTo>
                    <a:lnTo>
                      <a:pt x="143" y="86"/>
                    </a:lnTo>
                    <a:lnTo>
                      <a:pt x="131" y="66"/>
                    </a:lnTo>
                    <a:lnTo>
                      <a:pt x="117" y="47"/>
                    </a:lnTo>
                    <a:lnTo>
                      <a:pt x="105" y="30"/>
                    </a:lnTo>
                    <a:lnTo>
                      <a:pt x="93" y="16"/>
                    </a:lnTo>
                    <a:lnTo>
                      <a:pt x="81" y="2"/>
                    </a:lnTo>
                    <a:lnTo>
                      <a:pt x="81" y="2"/>
                    </a:lnTo>
                    <a:close/>
                    <a:moveTo>
                      <a:pt x="77" y="161"/>
                    </a:moveTo>
                    <a:lnTo>
                      <a:pt x="77" y="161"/>
                    </a:lnTo>
                    <a:lnTo>
                      <a:pt x="70" y="160"/>
                    </a:lnTo>
                    <a:lnTo>
                      <a:pt x="63" y="157"/>
                    </a:lnTo>
                    <a:lnTo>
                      <a:pt x="58" y="155"/>
                    </a:lnTo>
                    <a:lnTo>
                      <a:pt x="53" y="151"/>
                    </a:lnTo>
                    <a:lnTo>
                      <a:pt x="49" y="145"/>
                    </a:lnTo>
                    <a:lnTo>
                      <a:pt x="46" y="139"/>
                    </a:lnTo>
                    <a:lnTo>
                      <a:pt x="45" y="132"/>
                    </a:lnTo>
                    <a:lnTo>
                      <a:pt x="43" y="125"/>
                    </a:lnTo>
                    <a:lnTo>
                      <a:pt x="43" y="125"/>
                    </a:lnTo>
                    <a:lnTo>
                      <a:pt x="45" y="121"/>
                    </a:lnTo>
                    <a:lnTo>
                      <a:pt x="46" y="114"/>
                    </a:lnTo>
                    <a:lnTo>
                      <a:pt x="54" y="102"/>
                    </a:lnTo>
                    <a:lnTo>
                      <a:pt x="63" y="88"/>
                    </a:lnTo>
                    <a:lnTo>
                      <a:pt x="73" y="73"/>
                    </a:lnTo>
                    <a:lnTo>
                      <a:pt x="73" y="73"/>
                    </a:lnTo>
                    <a:lnTo>
                      <a:pt x="76" y="71"/>
                    </a:lnTo>
                    <a:lnTo>
                      <a:pt x="77" y="71"/>
                    </a:lnTo>
                    <a:lnTo>
                      <a:pt x="77" y="71"/>
                    </a:lnTo>
                    <a:lnTo>
                      <a:pt x="77" y="71"/>
                    </a:lnTo>
                    <a:lnTo>
                      <a:pt x="80" y="71"/>
                    </a:lnTo>
                    <a:lnTo>
                      <a:pt x="81" y="73"/>
                    </a:lnTo>
                    <a:lnTo>
                      <a:pt x="81" y="73"/>
                    </a:lnTo>
                    <a:lnTo>
                      <a:pt x="88" y="84"/>
                    </a:lnTo>
                    <a:lnTo>
                      <a:pt x="98" y="97"/>
                    </a:lnTo>
                    <a:lnTo>
                      <a:pt x="106" y="113"/>
                    </a:lnTo>
                    <a:lnTo>
                      <a:pt x="109" y="120"/>
                    </a:lnTo>
                    <a:lnTo>
                      <a:pt x="110" y="125"/>
                    </a:lnTo>
                    <a:lnTo>
                      <a:pt x="110" y="125"/>
                    </a:lnTo>
                    <a:lnTo>
                      <a:pt x="109" y="132"/>
                    </a:lnTo>
                    <a:lnTo>
                      <a:pt x="108" y="139"/>
                    </a:lnTo>
                    <a:lnTo>
                      <a:pt x="105" y="145"/>
                    </a:lnTo>
                    <a:lnTo>
                      <a:pt x="101" y="151"/>
                    </a:lnTo>
                    <a:lnTo>
                      <a:pt x="96" y="155"/>
                    </a:lnTo>
                    <a:lnTo>
                      <a:pt x="90" y="157"/>
                    </a:lnTo>
                    <a:lnTo>
                      <a:pt x="84" y="160"/>
                    </a:lnTo>
                    <a:lnTo>
                      <a:pt x="77" y="161"/>
                    </a:lnTo>
                    <a:lnTo>
                      <a:pt x="77" y="1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83">
                <a:extLst>
                  <a:ext uri="{FF2B5EF4-FFF2-40B4-BE49-F238E27FC236}">
                    <a16:creationId xmlns:a16="http://schemas.microsoft.com/office/drawing/2014/main" id="{27F0B6EF-7EAD-0CF6-110B-4D252E3B0F81}"/>
                  </a:ext>
                </a:extLst>
              </p:cNvPr>
              <p:cNvSpPr>
                <a:spLocks/>
              </p:cNvSpPr>
              <p:nvPr/>
            </p:nvSpPr>
            <p:spPr bwMode="auto">
              <a:xfrm>
                <a:off x="1435303" y="4372379"/>
                <a:ext cx="163175" cy="91607"/>
              </a:xfrm>
              <a:custGeom>
                <a:avLst/>
                <a:gdLst>
                  <a:gd name="T0" fmla="*/ 112 w 115"/>
                  <a:gd name="T1" fmla="*/ 9 h 64"/>
                  <a:gd name="T2" fmla="*/ 86 w 115"/>
                  <a:gd name="T3" fmla="*/ 0 h 64"/>
                  <a:gd name="T4" fmla="*/ 0 w 115"/>
                  <a:gd name="T5" fmla="*/ 30 h 64"/>
                  <a:gd name="T6" fmla="*/ 92 w 115"/>
                  <a:gd name="T7" fmla="*/ 64 h 64"/>
                  <a:gd name="T8" fmla="*/ 92 w 115"/>
                  <a:gd name="T9" fmla="*/ 64 h 64"/>
                  <a:gd name="T10" fmla="*/ 93 w 115"/>
                  <a:gd name="T11" fmla="*/ 64 h 64"/>
                  <a:gd name="T12" fmla="*/ 93 w 115"/>
                  <a:gd name="T13" fmla="*/ 64 h 64"/>
                  <a:gd name="T14" fmla="*/ 96 w 115"/>
                  <a:gd name="T15" fmla="*/ 64 h 64"/>
                  <a:gd name="T16" fmla="*/ 96 w 115"/>
                  <a:gd name="T17" fmla="*/ 64 h 64"/>
                  <a:gd name="T18" fmla="*/ 97 w 115"/>
                  <a:gd name="T19" fmla="*/ 63 h 64"/>
                  <a:gd name="T20" fmla="*/ 97 w 115"/>
                  <a:gd name="T21" fmla="*/ 61 h 64"/>
                  <a:gd name="T22" fmla="*/ 115 w 115"/>
                  <a:gd name="T23" fmla="*/ 14 h 64"/>
                  <a:gd name="T24" fmla="*/ 115 w 115"/>
                  <a:gd name="T25" fmla="*/ 14 h 64"/>
                  <a:gd name="T26" fmla="*/ 115 w 115"/>
                  <a:gd name="T27" fmla="*/ 10 h 64"/>
                  <a:gd name="T28" fmla="*/ 115 w 115"/>
                  <a:gd name="T29" fmla="*/ 10 h 64"/>
                  <a:gd name="T30" fmla="*/ 113 w 115"/>
                  <a:gd name="T31" fmla="*/ 9 h 64"/>
                  <a:gd name="T32" fmla="*/ 112 w 115"/>
                  <a:gd name="T33" fmla="*/ 9 h 64"/>
                  <a:gd name="T34" fmla="*/ 112 w 115"/>
                  <a:gd name="T3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64">
                    <a:moveTo>
                      <a:pt x="112" y="9"/>
                    </a:moveTo>
                    <a:lnTo>
                      <a:pt x="86" y="0"/>
                    </a:lnTo>
                    <a:lnTo>
                      <a:pt x="0" y="30"/>
                    </a:lnTo>
                    <a:lnTo>
                      <a:pt x="92" y="64"/>
                    </a:lnTo>
                    <a:lnTo>
                      <a:pt x="92" y="64"/>
                    </a:lnTo>
                    <a:lnTo>
                      <a:pt x="93" y="64"/>
                    </a:lnTo>
                    <a:lnTo>
                      <a:pt x="93" y="64"/>
                    </a:lnTo>
                    <a:lnTo>
                      <a:pt x="96" y="64"/>
                    </a:lnTo>
                    <a:lnTo>
                      <a:pt x="96" y="64"/>
                    </a:lnTo>
                    <a:lnTo>
                      <a:pt x="97" y="63"/>
                    </a:lnTo>
                    <a:lnTo>
                      <a:pt x="97" y="61"/>
                    </a:lnTo>
                    <a:lnTo>
                      <a:pt x="115" y="14"/>
                    </a:lnTo>
                    <a:lnTo>
                      <a:pt x="115" y="14"/>
                    </a:lnTo>
                    <a:lnTo>
                      <a:pt x="115" y="10"/>
                    </a:lnTo>
                    <a:lnTo>
                      <a:pt x="115" y="10"/>
                    </a:lnTo>
                    <a:lnTo>
                      <a:pt x="113" y="9"/>
                    </a:lnTo>
                    <a:lnTo>
                      <a:pt x="112" y="9"/>
                    </a:lnTo>
                    <a:lnTo>
                      <a:pt x="11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284">
                <a:extLst>
                  <a:ext uri="{FF2B5EF4-FFF2-40B4-BE49-F238E27FC236}">
                    <a16:creationId xmlns:a16="http://schemas.microsoft.com/office/drawing/2014/main" id="{3AEDBFAA-E34E-1DA9-285A-0997CC2E4895}"/>
                  </a:ext>
                </a:extLst>
              </p:cNvPr>
              <p:cNvSpPr>
                <a:spLocks/>
              </p:cNvSpPr>
              <p:nvPr/>
            </p:nvSpPr>
            <p:spPr bwMode="auto">
              <a:xfrm>
                <a:off x="1220600" y="4257871"/>
                <a:ext cx="366427" cy="200390"/>
              </a:xfrm>
              <a:custGeom>
                <a:avLst/>
                <a:gdLst>
                  <a:gd name="T0" fmla="*/ 255 w 255"/>
                  <a:gd name="T1" fmla="*/ 50 h 140"/>
                  <a:gd name="T2" fmla="*/ 239 w 255"/>
                  <a:gd name="T3" fmla="*/ 3 h 140"/>
                  <a:gd name="T4" fmla="*/ 239 w 255"/>
                  <a:gd name="T5" fmla="*/ 3 h 140"/>
                  <a:gd name="T6" fmla="*/ 237 w 255"/>
                  <a:gd name="T7" fmla="*/ 0 h 140"/>
                  <a:gd name="T8" fmla="*/ 237 w 255"/>
                  <a:gd name="T9" fmla="*/ 0 h 140"/>
                  <a:gd name="T10" fmla="*/ 233 w 255"/>
                  <a:gd name="T11" fmla="*/ 0 h 140"/>
                  <a:gd name="T12" fmla="*/ 211 w 255"/>
                  <a:gd name="T13" fmla="*/ 8 h 140"/>
                  <a:gd name="T14" fmla="*/ 211 w 255"/>
                  <a:gd name="T15" fmla="*/ 8 h 140"/>
                  <a:gd name="T16" fmla="*/ 207 w 255"/>
                  <a:gd name="T17" fmla="*/ 23 h 140"/>
                  <a:gd name="T18" fmla="*/ 200 w 255"/>
                  <a:gd name="T19" fmla="*/ 35 h 140"/>
                  <a:gd name="T20" fmla="*/ 191 w 255"/>
                  <a:gd name="T21" fmla="*/ 47 h 140"/>
                  <a:gd name="T22" fmla="*/ 182 w 255"/>
                  <a:gd name="T23" fmla="*/ 57 h 140"/>
                  <a:gd name="T24" fmla="*/ 170 w 255"/>
                  <a:gd name="T25" fmla="*/ 65 h 140"/>
                  <a:gd name="T26" fmla="*/ 156 w 255"/>
                  <a:gd name="T27" fmla="*/ 71 h 140"/>
                  <a:gd name="T28" fmla="*/ 143 w 255"/>
                  <a:gd name="T29" fmla="*/ 75 h 140"/>
                  <a:gd name="T30" fmla="*/ 128 w 255"/>
                  <a:gd name="T31" fmla="*/ 77 h 140"/>
                  <a:gd name="T32" fmla="*/ 128 w 255"/>
                  <a:gd name="T33" fmla="*/ 77 h 140"/>
                  <a:gd name="T34" fmla="*/ 113 w 255"/>
                  <a:gd name="T35" fmla="*/ 75 h 140"/>
                  <a:gd name="T36" fmla="*/ 100 w 255"/>
                  <a:gd name="T37" fmla="*/ 71 h 140"/>
                  <a:gd name="T38" fmla="*/ 86 w 255"/>
                  <a:gd name="T39" fmla="*/ 65 h 140"/>
                  <a:gd name="T40" fmla="*/ 74 w 255"/>
                  <a:gd name="T41" fmla="*/ 57 h 140"/>
                  <a:gd name="T42" fmla="*/ 65 w 255"/>
                  <a:gd name="T43" fmla="*/ 47 h 140"/>
                  <a:gd name="T44" fmla="*/ 55 w 255"/>
                  <a:gd name="T45" fmla="*/ 35 h 140"/>
                  <a:gd name="T46" fmla="*/ 49 w 255"/>
                  <a:gd name="T47" fmla="*/ 23 h 140"/>
                  <a:gd name="T48" fmla="*/ 45 w 255"/>
                  <a:gd name="T49" fmla="*/ 8 h 140"/>
                  <a:gd name="T50" fmla="*/ 23 w 255"/>
                  <a:gd name="T51" fmla="*/ 0 h 140"/>
                  <a:gd name="T52" fmla="*/ 23 w 255"/>
                  <a:gd name="T53" fmla="*/ 0 h 140"/>
                  <a:gd name="T54" fmla="*/ 19 w 255"/>
                  <a:gd name="T55" fmla="*/ 0 h 140"/>
                  <a:gd name="T56" fmla="*/ 19 w 255"/>
                  <a:gd name="T57" fmla="*/ 0 h 140"/>
                  <a:gd name="T58" fmla="*/ 18 w 255"/>
                  <a:gd name="T59" fmla="*/ 2 h 140"/>
                  <a:gd name="T60" fmla="*/ 16 w 255"/>
                  <a:gd name="T61" fmla="*/ 3 h 140"/>
                  <a:gd name="T62" fmla="*/ 0 w 255"/>
                  <a:gd name="T63" fmla="*/ 50 h 140"/>
                  <a:gd name="T64" fmla="*/ 0 w 255"/>
                  <a:gd name="T65" fmla="*/ 50 h 140"/>
                  <a:gd name="T66" fmla="*/ 0 w 255"/>
                  <a:gd name="T67" fmla="*/ 54 h 140"/>
                  <a:gd name="T68" fmla="*/ 0 w 255"/>
                  <a:gd name="T69" fmla="*/ 54 h 140"/>
                  <a:gd name="T70" fmla="*/ 2 w 255"/>
                  <a:gd name="T71" fmla="*/ 55 h 140"/>
                  <a:gd name="T72" fmla="*/ 3 w 255"/>
                  <a:gd name="T73" fmla="*/ 55 h 140"/>
                  <a:gd name="T74" fmla="*/ 42 w 255"/>
                  <a:gd name="T75" fmla="*/ 70 h 140"/>
                  <a:gd name="T76" fmla="*/ 3 w 255"/>
                  <a:gd name="T77" fmla="*/ 85 h 140"/>
                  <a:gd name="T78" fmla="*/ 3 w 255"/>
                  <a:gd name="T79" fmla="*/ 85 h 140"/>
                  <a:gd name="T80" fmla="*/ 0 w 255"/>
                  <a:gd name="T81" fmla="*/ 86 h 140"/>
                  <a:gd name="T82" fmla="*/ 0 w 255"/>
                  <a:gd name="T83" fmla="*/ 90 h 140"/>
                  <a:gd name="T84" fmla="*/ 16 w 255"/>
                  <a:gd name="T85" fmla="*/ 136 h 140"/>
                  <a:gd name="T86" fmla="*/ 16 w 255"/>
                  <a:gd name="T87" fmla="*/ 136 h 140"/>
                  <a:gd name="T88" fmla="*/ 19 w 255"/>
                  <a:gd name="T89" fmla="*/ 140 h 140"/>
                  <a:gd name="T90" fmla="*/ 19 w 255"/>
                  <a:gd name="T91" fmla="*/ 140 h 140"/>
                  <a:gd name="T92" fmla="*/ 21 w 255"/>
                  <a:gd name="T93" fmla="*/ 140 h 140"/>
                  <a:gd name="T94" fmla="*/ 21 w 255"/>
                  <a:gd name="T95" fmla="*/ 140 h 140"/>
                  <a:gd name="T96" fmla="*/ 23 w 255"/>
                  <a:gd name="T97" fmla="*/ 140 h 140"/>
                  <a:gd name="T98" fmla="*/ 253 w 255"/>
                  <a:gd name="T99" fmla="*/ 55 h 140"/>
                  <a:gd name="T100" fmla="*/ 253 w 255"/>
                  <a:gd name="T101" fmla="*/ 55 h 140"/>
                  <a:gd name="T102" fmla="*/ 255 w 255"/>
                  <a:gd name="T103" fmla="*/ 54 h 140"/>
                  <a:gd name="T104" fmla="*/ 255 w 255"/>
                  <a:gd name="T105" fmla="*/ 54 h 140"/>
                  <a:gd name="T106" fmla="*/ 255 w 255"/>
                  <a:gd name="T107" fmla="*/ 50 h 140"/>
                  <a:gd name="T108" fmla="*/ 255 w 255"/>
                  <a:gd name="T109" fmla="*/ 5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5" h="140">
                    <a:moveTo>
                      <a:pt x="255" y="50"/>
                    </a:moveTo>
                    <a:lnTo>
                      <a:pt x="239" y="3"/>
                    </a:lnTo>
                    <a:lnTo>
                      <a:pt x="239" y="3"/>
                    </a:lnTo>
                    <a:lnTo>
                      <a:pt x="237" y="0"/>
                    </a:lnTo>
                    <a:lnTo>
                      <a:pt x="237" y="0"/>
                    </a:lnTo>
                    <a:lnTo>
                      <a:pt x="233" y="0"/>
                    </a:lnTo>
                    <a:lnTo>
                      <a:pt x="211" y="8"/>
                    </a:lnTo>
                    <a:lnTo>
                      <a:pt x="211" y="8"/>
                    </a:lnTo>
                    <a:lnTo>
                      <a:pt x="207" y="23"/>
                    </a:lnTo>
                    <a:lnTo>
                      <a:pt x="200" y="35"/>
                    </a:lnTo>
                    <a:lnTo>
                      <a:pt x="191" y="47"/>
                    </a:lnTo>
                    <a:lnTo>
                      <a:pt x="182" y="57"/>
                    </a:lnTo>
                    <a:lnTo>
                      <a:pt x="170" y="65"/>
                    </a:lnTo>
                    <a:lnTo>
                      <a:pt x="156" y="71"/>
                    </a:lnTo>
                    <a:lnTo>
                      <a:pt x="143" y="75"/>
                    </a:lnTo>
                    <a:lnTo>
                      <a:pt x="128" y="77"/>
                    </a:lnTo>
                    <a:lnTo>
                      <a:pt x="128" y="77"/>
                    </a:lnTo>
                    <a:lnTo>
                      <a:pt x="113" y="75"/>
                    </a:lnTo>
                    <a:lnTo>
                      <a:pt x="100" y="71"/>
                    </a:lnTo>
                    <a:lnTo>
                      <a:pt x="86" y="65"/>
                    </a:lnTo>
                    <a:lnTo>
                      <a:pt x="74" y="57"/>
                    </a:lnTo>
                    <a:lnTo>
                      <a:pt x="65" y="47"/>
                    </a:lnTo>
                    <a:lnTo>
                      <a:pt x="55" y="35"/>
                    </a:lnTo>
                    <a:lnTo>
                      <a:pt x="49" y="23"/>
                    </a:lnTo>
                    <a:lnTo>
                      <a:pt x="45" y="8"/>
                    </a:lnTo>
                    <a:lnTo>
                      <a:pt x="23" y="0"/>
                    </a:lnTo>
                    <a:lnTo>
                      <a:pt x="23" y="0"/>
                    </a:lnTo>
                    <a:lnTo>
                      <a:pt x="19" y="0"/>
                    </a:lnTo>
                    <a:lnTo>
                      <a:pt x="19" y="0"/>
                    </a:lnTo>
                    <a:lnTo>
                      <a:pt x="18" y="2"/>
                    </a:lnTo>
                    <a:lnTo>
                      <a:pt x="16" y="3"/>
                    </a:lnTo>
                    <a:lnTo>
                      <a:pt x="0" y="50"/>
                    </a:lnTo>
                    <a:lnTo>
                      <a:pt x="0" y="50"/>
                    </a:lnTo>
                    <a:lnTo>
                      <a:pt x="0" y="54"/>
                    </a:lnTo>
                    <a:lnTo>
                      <a:pt x="0" y="54"/>
                    </a:lnTo>
                    <a:lnTo>
                      <a:pt x="2" y="55"/>
                    </a:lnTo>
                    <a:lnTo>
                      <a:pt x="3" y="55"/>
                    </a:lnTo>
                    <a:lnTo>
                      <a:pt x="42" y="70"/>
                    </a:lnTo>
                    <a:lnTo>
                      <a:pt x="3" y="85"/>
                    </a:lnTo>
                    <a:lnTo>
                      <a:pt x="3" y="85"/>
                    </a:lnTo>
                    <a:lnTo>
                      <a:pt x="0" y="86"/>
                    </a:lnTo>
                    <a:lnTo>
                      <a:pt x="0" y="90"/>
                    </a:lnTo>
                    <a:lnTo>
                      <a:pt x="16" y="136"/>
                    </a:lnTo>
                    <a:lnTo>
                      <a:pt x="16" y="136"/>
                    </a:lnTo>
                    <a:lnTo>
                      <a:pt x="19" y="140"/>
                    </a:lnTo>
                    <a:lnTo>
                      <a:pt x="19" y="140"/>
                    </a:lnTo>
                    <a:lnTo>
                      <a:pt x="21" y="140"/>
                    </a:lnTo>
                    <a:lnTo>
                      <a:pt x="21" y="140"/>
                    </a:lnTo>
                    <a:lnTo>
                      <a:pt x="23" y="140"/>
                    </a:lnTo>
                    <a:lnTo>
                      <a:pt x="253" y="55"/>
                    </a:lnTo>
                    <a:lnTo>
                      <a:pt x="253" y="55"/>
                    </a:lnTo>
                    <a:lnTo>
                      <a:pt x="255" y="54"/>
                    </a:lnTo>
                    <a:lnTo>
                      <a:pt x="255" y="54"/>
                    </a:lnTo>
                    <a:lnTo>
                      <a:pt x="255" y="50"/>
                    </a:lnTo>
                    <a:lnTo>
                      <a:pt x="255"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4" name="Group 73">
            <a:extLst>
              <a:ext uri="{FF2B5EF4-FFF2-40B4-BE49-F238E27FC236}">
                <a16:creationId xmlns:a16="http://schemas.microsoft.com/office/drawing/2014/main" id="{A1D6689C-CF66-1A29-C292-9AF65C50D135}"/>
              </a:ext>
              <a:ext uri="{C183D7F6-B498-43B3-948B-1728B52AA6E4}">
                <adec:decorative xmlns:adec="http://schemas.microsoft.com/office/drawing/2017/decorative" val="1"/>
              </a:ext>
            </a:extLst>
          </p:cNvPr>
          <p:cNvGrpSpPr/>
          <p:nvPr/>
        </p:nvGrpSpPr>
        <p:grpSpPr>
          <a:xfrm>
            <a:off x="169808" y="1805176"/>
            <a:ext cx="941832" cy="941832"/>
            <a:chOff x="169808" y="1828873"/>
            <a:chExt cx="941832" cy="941832"/>
          </a:xfrm>
        </p:grpSpPr>
        <p:grpSp>
          <p:nvGrpSpPr>
            <p:cNvPr id="75" name="Group 74">
              <a:extLst>
                <a:ext uri="{FF2B5EF4-FFF2-40B4-BE49-F238E27FC236}">
                  <a16:creationId xmlns:a16="http://schemas.microsoft.com/office/drawing/2014/main" id="{92E9BB58-C52C-AF39-A8F2-AC8C070D0C34}"/>
                </a:ext>
                <a:ext uri="{C183D7F6-B498-43B3-948B-1728B52AA6E4}">
                  <adec:decorative xmlns:adec="http://schemas.microsoft.com/office/drawing/2017/decorative" val="1"/>
                </a:ext>
              </a:extLst>
            </p:cNvPr>
            <p:cNvGrpSpPr>
              <a:grpSpLocks noChangeAspect="1"/>
            </p:cNvGrpSpPr>
            <p:nvPr/>
          </p:nvGrpSpPr>
          <p:grpSpPr>
            <a:xfrm>
              <a:off x="240153" y="1899218"/>
              <a:ext cx="801142" cy="801142"/>
              <a:chOff x="566738" y="2498725"/>
              <a:chExt cx="520700" cy="520700"/>
            </a:xfrm>
          </p:grpSpPr>
          <p:sp>
            <p:nvSpPr>
              <p:cNvPr id="80" name="Freeform 14">
                <a:extLst>
                  <a:ext uri="{FF2B5EF4-FFF2-40B4-BE49-F238E27FC236}">
                    <a16:creationId xmlns:a16="http://schemas.microsoft.com/office/drawing/2014/main" id="{A2171D47-077F-692F-C3F5-047DD9D688B3}"/>
                  </a:ext>
                </a:extLst>
              </p:cNvPr>
              <p:cNvSpPr>
                <a:spLocks noEditPoints="1"/>
              </p:cNvSpPr>
              <p:nvPr/>
            </p:nvSpPr>
            <p:spPr bwMode="auto">
              <a:xfrm>
                <a:off x="566738" y="2498725"/>
                <a:ext cx="520700" cy="520700"/>
              </a:xfrm>
              <a:custGeom>
                <a:avLst/>
                <a:gdLst>
                  <a:gd name="T0" fmla="*/ 312 w 657"/>
                  <a:gd name="T1" fmla="*/ 656 h 656"/>
                  <a:gd name="T2" fmla="*/ 262 w 657"/>
                  <a:gd name="T3" fmla="*/ 650 h 656"/>
                  <a:gd name="T4" fmla="*/ 200 w 657"/>
                  <a:gd name="T5" fmla="*/ 631 h 656"/>
                  <a:gd name="T6" fmla="*/ 120 w 657"/>
                  <a:gd name="T7" fmla="*/ 581 h 656"/>
                  <a:gd name="T8" fmla="*/ 56 w 657"/>
                  <a:gd name="T9" fmla="*/ 511 h 656"/>
                  <a:gd name="T10" fmla="*/ 15 w 657"/>
                  <a:gd name="T11" fmla="*/ 425 h 656"/>
                  <a:gd name="T12" fmla="*/ 3 w 657"/>
                  <a:gd name="T13" fmla="*/ 378 h 656"/>
                  <a:gd name="T14" fmla="*/ 0 w 657"/>
                  <a:gd name="T15" fmla="*/ 329 h 656"/>
                  <a:gd name="T16" fmla="*/ 1 w 657"/>
                  <a:gd name="T17" fmla="*/ 295 h 656"/>
                  <a:gd name="T18" fmla="*/ 10 w 657"/>
                  <a:gd name="T19" fmla="*/ 246 h 656"/>
                  <a:gd name="T20" fmla="*/ 39 w 657"/>
                  <a:gd name="T21" fmla="*/ 172 h 656"/>
                  <a:gd name="T22" fmla="*/ 95 w 657"/>
                  <a:gd name="T23" fmla="*/ 96 h 656"/>
                  <a:gd name="T24" fmla="*/ 172 w 657"/>
                  <a:gd name="T25" fmla="*/ 39 h 656"/>
                  <a:gd name="T26" fmla="*/ 246 w 657"/>
                  <a:gd name="T27" fmla="*/ 11 h 656"/>
                  <a:gd name="T28" fmla="*/ 294 w 657"/>
                  <a:gd name="T29" fmla="*/ 1 h 656"/>
                  <a:gd name="T30" fmla="*/ 328 w 657"/>
                  <a:gd name="T31" fmla="*/ 0 h 656"/>
                  <a:gd name="T32" fmla="*/ 379 w 657"/>
                  <a:gd name="T33" fmla="*/ 4 h 656"/>
                  <a:gd name="T34" fmla="*/ 426 w 657"/>
                  <a:gd name="T35" fmla="*/ 15 h 656"/>
                  <a:gd name="T36" fmla="*/ 512 w 657"/>
                  <a:gd name="T37" fmla="*/ 56 h 656"/>
                  <a:gd name="T38" fmla="*/ 581 w 657"/>
                  <a:gd name="T39" fmla="*/ 119 h 656"/>
                  <a:gd name="T40" fmla="*/ 631 w 657"/>
                  <a:gd name="T41" fmla="*/ 200 h 656"/>
                  <a:gd name="T42" fmla="*/ 650 w 657"/>
                  <a:gd name="T43" fmla="*/ 262 h 656"/>
                  <a:gd name="T44" fmla="*/ 657 w 657"/>
                  <a:gd name="T45" fmla="*/ 311 h 656"/>
                  <a:gd name="T46" fmla="*/ 657 w 657"/>
                  <a:gd name="T47" fmla="*/ 345 h 656"/>
                  <a:gd name="T48" fmla="*/ 650 w 657"/>
                  <a:gd name="T49" fmla="*/ 395 h 656"/>
                  <a:gd name="T50" fmla="*/ 631 w 657"/>
                  <a:gd name="T51" fmla="*/ 456 h 656"/>
                  <a:gd name="T52" fmla="*/ 581 w 657"/>
                  <a:gd name="T53" fmla="*/ 537 h 656"/>
                  <a:gd name="T54" fmla="*/ 512 w 657"/>
                  <a:gd name="T55" fmla="*/ 600 h 656"/>
                  <a:gd name="T56" fmla="*/ 426 w 657"/>
                  <a:gd name="T57" fmla="*/ 642 h 656"/>
                  <a:gd name="T58" fmla="*/ 379 w 657"/>
                  <a:gd name="T59" fmla="*/ 654 h 656"/>
                  <a:gd name="T60" fmla="*/ 328 w 657"/>
                  <a:gd name="T61" fmla="*/ 656 h 656"/>
                  <a:gd name="T62" fmla="*/ 328 w 657"/>
                  <a:gd name="T63" fmla="*/ 37 h 656"/>
                  <a:gd name="T64" fmla="*/ 242 w 657"/>
                  <a:gd name="T65" fmla="*/ 51 h 656"/>
                  <a:gd name="T66" fmla="*/ 165 w 657"/>
                  <a:gd name="T67" fmla="*/ 87 h 656"/>
                  <a:gd name="T68" fmla="*/ 103 w 657"/>
                  <a:gd name="T69" fmla="*/ 143 h 656"/>
                  <a:gd name="T70" fmla="*/ 61 w 657"/>
                  <a:gd name="T71" fmla="*/ 215 h 656"/>
                  <a:gd name="T72" fmla="*/ 39 w 657"/>
                  <a:gd name="T73" fmla="*/ 298 h 656"/>
                  <a:gd name="T74" fmla="*/ 39 w 657"/>
                  <a:gd name="T75" fmla="*/ 358 h 656"/>
                  <a:gd name="T76" fmla="*/ 61 w 657"/>
                  <a:gd name="T77" fmla="*/ 442 h 656"/>
                  <a:gd name="T78" fmla="*/ 103 w 657"/>
                  <a:gd name="T79" fmla="*/ 513 h 656"/>
                  <a:gd name="T80" fmla="*/ 165 w 657"/>
                  <a:gd name="T81" fmla="*/ 569 h 656"/>
                  <a:gd name="T82" fmla="*/ 242 w 657"/>
                  <a:gd name="T83" fmla="*/ 607 h 656"/>
                  <a:gd name="T84" fmla="*/ 328 w 657"/>
                  <a:gd name="T85" fmla="*/ 619 h 656"/>
                  <a:gd name="T86" fmla="*/ 387 w 657"/>
                  <a:gd name="T87" fmla="*/ 613 h 656"/>
                  <a:gd name="T88" fmla="*/ 467 w 657"/>
                  <a:gd name="T89" fmla="*/ 584 h 656"/>
                  <a:gd name="T90" fmla="*/ 534 w 657"/>
                  <a:gd name="T91" fmla="*/ 534 h 656"/>
                  <a:gd name="T92" fmla="*/ 584 w 657"/>
                  <a:gd name="T93" fmla="*/ 467 h 656"/>
                  <a:gd name="T94" fmla="*/ 614 w 657"/>
                  <a:gd name="T95" fmla="*/ 386 h 656"/>
                  <a:gd name="T96" fmla="*/ 619 w 657"/>
                  <a:gd name="T97" fmla="*/ 329 h 656"/>
                  <a:gd name="T98" fmla="*/ 606 w 657"/>
                  <a:gd name="T99" fmla="*/ 241 h 656"/>
                  <a:gd name="T100" fmla="*/ 569 w 657"/>
                  <a:gd name="T101" fmla="*/ 165 h 656"/>
                  <a:gd name="T102" fmla="*/ 513 w 657"/>
                  <a:gd name="T103" fmla="*/ 103 h 656"/>
                  <a:gd name="T104" fmla="*/ 442 w 657"/>
                  <a:gd name="T105" fmla="*/ 60 h 656"/>
                  <a:gd name="T106" fmla="*/ 359 w 657"/>
                  <a:gd name="T107" fmla="*/ 39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6">
                    <a:moveTo>
                      <a:pt x="328" y="656"/>
                    </a:moveTo>
                    <a:lnTo>
                      <a:pt x="328" y="656"/>
                    </a:lnTo>
                    <a:lnTo>
                      <a:pt x="312" y="656"/>
                    </a:lnTo>
                    <a:lnTo>
                      <a:pt x="294" y="655"/>
                    </a:lnTo>
                    <a:lnTo>
                      <a:pt x="278" y="654"/>
                    </a:lnTo>
                    <a:lnTo>
                      <a:pt x="262" y="650"/>
                    </a:lnTo>
                    <a:lnTo>
                      <a:pt x="246" y="647"/>
                    </a:lnTo>
                    <a:lnTo>
                      <a:pt x="231" y="642"/>
                    </a:lnTo>
                    <a:lnTo>
                      <a:pt x="200" y="631"/>
                    </a:lnTo>
                    <a:lnTo>
                      <a:pt x="172" y="617"/>
                    </a:lnTo>
                    <a:lnTo>
                      <a:pt x="145" y="600"/>
                    </a:lnTo>
                    <a:lnTo>
                      <a:pt x="120" y="581"/>
                    </a:lnTo>
                    <a:lnTo>
                      <a:pt x="95" y="561"/>
                    </a:lnTo>
                    <a:lnTo>
                      <a:pt x="75" y="537"/>
                    </a:lnTo>
                    <a:lnTo>
                      <a:pt x="56" y="511"/>
                    </a:lnTo>
                    <a:lnTo>
                      <a:pt x="39" y="484"/>
                    </a:lnTo>
                    <a:lnTo>
                      <a:pt x="26" y="456"/>
                    </a:lnTo>
                    <a:lnTo>
                      <a:pt x="15" y="425"/>
                    </a:lnTo>
                    <a:lnTo>
                      <a:pt x="10" y="411"/>
                    </a:lnTo>
                    <a:lnTo>
                      <a:pt x="7" y="395"/>
                    </a:lnTo>
                    <a:lnTo>
                      <a:pt x="3" y="378"/>
                    </a:lnTo>
                    <a:lnTo>
                      <a:pt x="1" y="362"/>
                    </a:lnTo>
                    <a:lnTo>
                      <a:pt x="0" y="345"/>
                    </a:lnTo>
                    <a:lnTo>
                      <a:pt x="0" y="329"/>
                    </a:lnTo>
                    <a:lnTo>
                      <a:pt x="0" y="329"/>
                    </a:lnTo>
                    <a:lnTo>
                      <a:pt x="0" y="311"/>
                    </a:lnTo>
                    <a:lnTo>
                      <a:pt x="1" y="295"/>
                    </a:lnTo>
                    <a:lnTo>
                      <a:pt x="3" y="278"/>
                    </a:lnTo>
                    <a:lnTo>
                      <a:pt x="7" y="262"/>
                    </a:lnTo>
                    <a:lnTo>
                      <a:pt x="10" y="246"/>
                    </a:lnTo>
                    <a:lnTo>
                      <a:pt x="15" y="231"/>
                    </a:lnTo>
                    <a:lnTo>
                      <a:pt x="26" y="200"/>
                    </a:lnTo>
                    <a:lnTo>
                      <a:pt x="39" y="172"/>
                    </a:lnTo>
                    <a:lnTo>
                      <a:pt x="56" y="145"/>
                    </a:lnTo>
                    <a:lnTo>
                      <a:pt x="75" y="119"/>
                    </a:lnTo>
                    <a:lnTo>
                      <a:pt x="95" y="96"/>
                    </a:lnTo>
                    <a:lnTo>
                      <a:pt x="120" y="75"/>
                    </a:lnTo>
                    <a:lnTo>
                      <a:pt x="145" y="56"/>
                    </a:lnTo>
                    <a:lnTo>
                      <a:pt x="172" y="39"/>
                    </a:lnTo>
                    <a:lnTo>
                      <a:pt x="200" y="25"/>
                    </a:lnTo>
                    <a:lnTo>
                      <a:pt x="231" y="15"/>
                    </a:lnTo>
                    <a:lnTo>
                      <a:pt x="246" y="11"/>
                    </a:lnTo>
                    <a:lnTo>
                      <a:pt x="262" y="7"/>
                    </a:lnTo>
                    <a:lnTo>
                      <a:pt x="278" y="4"/>
                    </a:lnTo>
                    <a:lnTo>
                      <a:pt x="294" y="1"/>
                    </a:lnTo>
                    <a:lnTo>
                      <a:pt x="312" y="0"/>
                    </a:lnTo>
                    <a:lnTo>
                      <a:pt x="328" y="0"/>
                    </a:lnTo>
                    <a:lnTo>
                      <a:pt x="328" y="0"/>
                    </a:lnTo>
                    <a:lnTo>
                      <a:pt x="345" y="0"/>
                    </a:lnTo>
                    <a:lnTo>
                      <a:pt x="361" y="1"/>
                    </a:lnTo>
                    <a:lnTo>
                      <a:pt x="379" y="4"/>
                    </a:lnTo>
                    <a:lnTo>
                      <a:pt x="395" y="7"/>
                    </a:lnTo>
                    <a:lnTo>
                      <a:pt x="411" y="11"/>
                    </a:lnTo>
                    <a:lnTo>
                      <a:pt x="426" y="15"/>
                    </a:lnTo>
                    <a:lnTo>
                      <a:pt x="457" y="25"/>
                    </a:lnTo>
                    <a:lnTo>
                      <a:pt x="485" y="39"/>
                    </a:lnTo>
                    <a:lnTo>
                      <a:pt x="512" y="56"/>
                    </a:lnTo>
                    <a:lnTo>
                      <a:pt x="537" y="75"/>
                    </a:lnTo>
                    <a:lnTo>
                      <a:pt x="560" y="96"/>
                    </a:lnTo>
                    <a:lnTo>
                      <a:pt x="581" y="119"/>
                    </a:lnTo>
                    <a:lnTo>
                      <a:pt x="600" y="145"/>
                    </a:lnTo>
                    <a:lnTo>
                      <a:pt x="618" y="172"/>
                    </a:lnTo>
                    <a:lnTo>
                      <a:pt x="631" y="200"/>
                    </a:lnTo>
                    <a:lnTo>
                      <a:pt x="642" y="231"/>
                    </a:lnTo>
                    <a:lnTo>
                      <a:pt x="646" y="246"/>
                    </a:lnTo>
                    <a:lnTo>
                      <a:pt x="650" y="262"/>
                    </a:lnTo>
                    <a:lnTo>
                      <a:pt x="653" y="278"/>
                    </a:lnTo>
                    <a:lnTo>
                      <a:pt x="655" y="295"/>
                    </a:lnTo>
                    <a:lnTo>
                      <a:pt x="657" y="311"/>
                    </a:lnTo>
                    <a:lnTo>
                      <a:pt x="657" y="329"/>
                    </a:lnTo>
                    <a:lnTo>
                      <a:pt x="657" y="329"/>
                    </a:lnTo>
                    <a:lnTo>
                      <a:pt x="657" y="345"/>
                    </a:lnTo>
                    <a:lnTo>
                      <a:pt x="655" y="362"/>
                    </a:lnTo>
                    <a:lnTo>
                      <a:pt x="653" y="378"/>
                    </a:lnTo>
                    <a:lnTo>
                      <a:pt x="650" y="395"/>
                    </a:lnTo>
                    <a:lnTo>
                      <a:pt x="646" y="411"/>
                    </a:lnTo>
                    <a:lnTo>
                      <a:pt x="642" y="425"/>
                    </a:lnTo>
                    <a:lnTo>
                      <a:pt x="631" y="456"/>
                    </a:lnTo>
                    <a:lnTo>
                      <a:pt x="618" y="484"/>
                    </a:lnTo>
                    <a:lnTo>
                      <a:pt x="600" y="511"/>
                    </a:lnTo>
                    <a:lnTo>
                      <a:pt x="581" y="537"/>
                    </a:lnTo>
                    <a:lnTo>
                      <a:pt x="560" y="561"/>
                    </a:lnTo>
                    <a:lnTo>
                      <a:pt x="537" y="581"/>
                    </a:lnTo>
                    <a:lnTo>
                      <a:pt x="512" y="600"/>
                    </a:lnTo>
                    <a:lnTo>
                      <a:pt x="485" y="617"/>
                    </a:lnTo>
                    <a:lnTo>
                      <a:pt x="457" y="631"/>
                    </a:lnTo>
                    <a:lnTo>
                      <a:pt x="426" y="642"/>
                    </a:lnTo>
                    <a:lnTo>
                      <a:pt x="411" y="647"/>
                    </a:lnTo>
                    <a:lnTo>
                      <a:pt x="395" y="650"/>
                    </a:lnTo>
                    <a:lnTo>
                      <a:pt x="379" y="654"/>
                    </a:lnTo>
                    <a:lnTo>
                      <a:pt x="361" y="655"/>
                    </a:lnTo>
                    <a:lnTo>
                      <a:pt x="345" y="656"/>
                    </a:lnTo>
                    <a:lnTo>
                      <a:pt x="328" y="656"/>
                    </a:lnTo>
                    <a:lnTo>
                      <a:pt x="328" y="656"/>
                    </a:lnTo>
                    <a:close/>
                    <a:moveTo>
                      <a:pt x="328" y="37"/>
                    </a:moveTo>
                    <a:lnTo>
                      <a:pt x="328" y="37"/>
                    </a:lnTo>
                    <a:lnTo>
                      <a:pt x="298" y="39"/>
                    </a:lnTo>
                    <a:lnTo>
                      <a:pt x="270" y="43"/>
                    </a:lnTo>
                    <a:lnTo>
                      <a:pt x="242" y="51"/>
                    </a:lnTo>
                    <a:lnTo>
                      <a:pt x="215" y="60"/>
                    </a:lnTo>
                    <a:lnTo>
                      <a:pt x="189" y="72"/>
                    </a:lnTo>
                    <a:lnTo>
                      <a:pt x="165" y="87"/>
                    </a:lnTo>
                    <a:lnTo>
                      <a:pt x="144" y="103"/>
                    </a:lnTo>
                    <a:lnTo>
                      <a:pt x="122" y="122"/>
                    </a:lnTo>
                    <a:lnTo>
                      <a:pt x="103" y="143"/>
                    </a:lnTo>
                    <a:lnTo>
                      <a:pt x="87" y="165"/>
                    </a:lnTo>
                    <a:lnTo>
                      <a:pt x="73" y="189"/>
                    </a:lnTo>
                    <a:lnTo>
                      <a:pt x="61" y="215"/>
                    </a:lnTo>
                    <a:lnTo>
                      <a:pt x="50" y="241"/>
                    </a:lnTo>
                    <a:lnTo>
                      <a:pt x="43" y="270"/>
                    </a:lnTo>
                    <a:lnTo>
                      <a:pt x="39" y="298"/>
                    </a:lnTo>
                    <a:lnTo>
                      <a:pt x="38" y="329"/>
                    </a:lnTo>
                    <a:lnTo>
                      <a:pt x="38" y="329"/>
                    </a:lnTo>
                    <a:lnTo>
                      <a:pt x="39" y="358"/>
                    </a:lnTo>
                    <a:lnTo>
                      <a:pt x="43" y="386"/>
                    </a:lnTo>
                    <a:lnTo>
                      <a:pt x="50" y="415"/>
                    </a:lnTo>
                    <a:lnTo>
                      <a:pt x="61" y="442"/>
                    </a:lnTo>
                    <a:lnTo>
                      <a:pt x="73" y="467"/>
                    </a:lnTo>
                    <a:lnTo>
                      <a:pt x="87" y="491"/>
                    </a:lnTo>
                    <a:lnTo>
                      <a:pt x="103" y="513"/>
                    </a:lnTo>
                    <a:lnTo>
                      <a:pt x="122" y="534"/>
                    </a:lnTo>
                    <a:lnTo>
                      <a:pt x="144" y="553"/>
                    </a:lnTo>
                    <a:lnTo>
                      <a:pt x="165" y="569"/>
                    </a:lnTo>
                    <a:lnTo>
                      <a:pt x="189" y="584"/>
                    </a:lnTo>
                    <a:lnTo>
                      <a:pt x="215" y="596"/>
                    </a:lnTo>
                    <a:lnTo>
                      <a:pt x="242" y="607"/>
                    </a:lnTo>
                    <a:lnTo>
                      <a:pt x="270" y="613"/>
                    </a:lnTo>
                    <a:lnTo>
                      <a:pt x="298" y="617"/>
                    </a:lnTo>
                    <a:lnTo>
                      <a:pt x="328" y="619"/>
                    </a:lnTo>
                    <a:lnTo>
                      <a:pt x="328" y="619"/>
                    </a:lnTo>
                    <a:lnTo>
                      <a:pt x="359" y="617"/>
                    </a:lnTo>
                    <a:lnTo>
                      <a:pt x="387" y="613"/>
                    </a:lnTo>
                    <a:lnTo>
                      <a:pt x="415" y="607"/>
                    </a:lnTo>
                    <a:lnTo>
                      <a:pt x="442" y="596"/>
                    </a:lnTo>
                    <a:lnTo>
                      <a:pt x="467" y="584"/>
                    </a:lnTo>
                    <a:lnTo>
                      <a:pt x="491" y="569"/>
                    </a:lnTo>
                    <a:lnTo>
                      <a:pt x="513" y="553"/>
                    </a:lnTo>
                    <a:lnTo>
                      <a:pt x="534" y="534"/>
                    </a:lnTo>
                    <a:lnTo>
                      <a:pt x="553" y="513"/>
                    </a:lnTo>
                    <a:lnTo>
                      <a:pt x="569" y="491"/>
                    </a:lnTo>
                    <a:lnTo>
                      <a:pt x="584" y="467"/>
                    </a:lnTo>
                    <a:lnTo>
                      <a:pt x="596" y="442"/>
                    </a:lnTo>
                    <a:lnTo>
                      <a:pt x="606" y="415"/>
                    </a:lnTo>
                    <a:lnTo>
                      <a:pt x="614" y="386"/>
                    </a:lnTo>
                    <a:lnTo>
                      <a:pt x="618" y="358"/>
                    </a:lnTo>
                    <a:lnTo>
                      <a:pt x="619" y="329"/>
                    </a:lnTo>
                    <a:lnTo>
                      <a:pt x="619" y="329"/>
                    </a:lnTo>
                    <a:lnTo>
                      <a:pt x="618" y="298"/>
                    </a:lnTo>
                    <a:lnTo>
                      <a:pt x="614" y="270"/>
                    </a:lnTo>
                    <a:lnTo>
                      <a:pt x="606" y="241"/>
                    </a:lnTo>
                    <a:lnTo>
                      <a:pt x="596" y="215"/>
                    </a:lnTo>
                    <a:lnTo>
                      <a:pt x="584" y="189"/>
                    </a:lnTo>
                    <a:lnTo>
                      <a:pt x="569" y="165"/>
                    </a:lnTo>
                    <a:lnTo>
                      <a:pt x="553" y="143"/>
                    </a:lnTo>
                    <a:lnTo>
                      <a:pt x="534" y="122"/>
                    </a:lnTo>
                    <a:lnTo>
                      <a:pt x="513" y="103"/>
                    </a:lnTo>
                    <a:lnTo>
                      <a:pt x="491" y="87"/>
                    </a:lnTo>
                    <a:lnTo>
                      <a:pt x="467" y="72"/>
                    </a:lnTo>
                    <a:lnTo>
                      <a:pt x="442" y="60"/>
                    </a:lnTo>
                    <a:lnTo>
                      <a:pt x="415" y="51"/>
                    </a:lnTo>
                    <a:lnTo>
                      <a:pt x="387" y="43"/>
                    </a:lnTo>
                    <a:lnTo>
                      <a:pt x="359" y="39"/>
                    </a:lnTo>
                    <a:lnTo>
                      <a:pt x="328" y="37"/>
                    </a:lnTo>
                    <a:lnTo>
                      <a:pt x="328"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66">
                <a:extLst>
                  <a:ext uri="{FF2B5EF4-FFF2-40B4-BE49-F238E27FC236}">
                    <a16:creationId xmlns:a16="http://schemas.microsoft.com/office/drawing/2014/main" id="{CB1B980D-CE24-7EEB-5750-068E3C14DCD8}"/>
                  </a:ext>
                </a:extLst>
              </p:cNvPr>
              <p:cNvSpPr>
                <a:spLocks/>
              </p:cNvSpPr>
              <p:nvPr/>
            </p:nvSpPr>
            <p:spPr bwMode="auto">
              <a:xfrm>
                <a:off x="719138" y="2662238"/>
                <a:ext cx="215900" cy="115888"/>
              </a:xfrm>
              <a:custGeom>
                <a:avLst/>
                <a:gdLst>
                  <a:gd name="T0" fmla="*/ 196 w 273"/>
                  <a:gd name="T1" fmla="*/ 0 h 146"/>
                  <a:gd name="T2" fmla="*/ 196 w 273"/>
                  <a:gd name="T3" fmla="*/ 0 h 146"/>
                  <a:gd name="T4" fmla="*/ 187 w 273"/>
                  <a:gd name="T5" fmla="*/ 1 h 146"/>
                  <a:gd name="T6" fmla="*/ 179 w 273"/>
                  <a:gd name="T7" fmla="*/ 2 h 146"/>
                  <a:gd name="T8" fmla="*/ 171 w 273"/>
                  <a:gd name="T9" fmla="*/ 4 h 146"/>
                  <a:gd name="T10" fmla="*/ 163 w 273"/>
                  <a:gd name="T11" fmla="*/ 8 h 146"/>
                  <a:gd name="T12" fmla="*/ 156 w 273"/>
                  <a:gd name="T13" fmla="*/ 12 h 146"/>
                  <a:gd name="T14" fmla="*/ 148 w 273"/>
                  <a:gd name="T15" fmla="*/ 17 h 146"/>
                  <a:gd name="T16" fmla="*/ 142 w 273"/>
                  <a:gd name="T17" fmla="*/ 22 h 146"/>
                  <a:gd name="T18" fmla="*/ 136 w 273"/>
                  <a:gd name="T19" fmla="*/ 29 h 146"/>
                  <a:gd name="T20" fmla="*/ 136 w 273"/>
                  <a:gd name="T21" fmla="*/ 29 h 146"/>
                  <a:gd name="T22" fmla="*/ 130 w 273"/>
                  <a:gd name="T23" fmla="*/ 22 h 146"/>
                  <a:gd name="T24" fmla="*/ 124 w 273"/>
                  <a:gd name="T25" fmla="*/ 17 h 146"/>
                  <a:gd name="T26" fmla="*/ 117 w 273"/>
                  <a:gd name="T27" fmla="*/ 12 h 146"/>
                  <a:gd name="T28" fmla="*/ 110 w 273"/>
                  <a:gd name="T29" fmla="*/ 8 h 146"/>
                  <a:gd name="T30" fmla="*/ 102 w 273"/>
                  <a:gd name="T31" fmla="*/ 4 h 146"/>
                  <a:gd name="T32" fmla="*/ 94 w 273"/>
                  <a:gd name="T33" fmla="*/ 2 h 146"/>
                  <a:gd name="T34" fmla="*/ 85 w 273"/>
                  <a:gd name="T35" fmla="*/ 1 h 146"/>
                  <a:gd name="T36" fmla="*/ 77 w 273"/>
                  <a:gd name="T37" fmla="*/ 0 h 146"/>
                  <a:gd name="T38" fmla="*/ 77 w 273"/>
                  <a:gd name="T39" fmla="*/ 0 h 146"/>
                  <a:gd name="T40" fmla="*/ 61 w 273"/>
                  <a:gd name="T41" fmla="*/ 1 h 146"/>
                  <a:gd name="T42" fmla="*/ 47 w 273"/>
                  <a:gd name="T43" fmla="*/ 6 h 146"/>
                  <a:gd name="T44" fmla="*/ 34 w 273"/>
                  <a:gd name="T45" fmla="*/ 13 h 146"/>
                  <a:gd name="T46" fmla="*/ 23 w 273"/>
                  <a:gd name="T47" fmla="*/ 22 h 146"/>
                  <a:gd name="T48" fmla="*/ 14 w 273"/>
                  <a:gd name="T49" fmla="*/ 34 h 146"/>
                  <a:gd name="T50" fmla="*/ 7 w 273"/>
                  <a:gd name="T51" fmla="*/ 47 h 146"/>
                  <a:gd name="T52" fmla="*/ 1 w 273"/>
                  <a:gd name="T53" fmla="*/ 61 h 146"/>
                  <a:gd name="T54" fmla="*/ 0 w 273"/>
                  <a:gd name="T55" fmla="*/ 77 h 146"/>
                  <a:gd name="T56" fmla="*/ 0 w 273"/>
                  <a:gd name="T57" fmla="*/ 77 h 146"/>
                  <a:gd name="T58" fmla="*/ 1 w 273"/>
                  <a:gd name="T59" fmla="*/ 88 h 146"/>
                  <a:gd name="T60" fmla="*/ 4 w 273"/>
                  <a:gd name="T61" fmla="*/ 99 h 146"/>
                  <a:gd name="T62" fmla="*/ 8 w 273"/>
                  <a:gd name="T63" fmla="*/ 111 h 146"/>
                  <a:gd name="T64" fmla="*/ 14 w 273"/>
                  <a:gd name="T65" fmla="*/ 123 h 146"/>
                  <a:gd name="T66" fmla="*/ 90 w 273"/>
                  <a:gd name="T67" fmla="*/ 123 h 146"/>
                  <a:gd name="T68" fmla="*/ 106 w 273"/>
                  <a:gd name="T69" fmla="*/ 90 h 146"/>
                  <a:gd name="T70" fmla="*/ 106 w 273"/>
                  <a:gd name="T71" fmla="*/ 90 h 146"/>
                  <a:gd name="T72" fmla="*/ 108 w 273"/>
                  <a:gd name="T73" fmla="*/ 88 h 146"/>
                  <a:gd name="T74" fmla="*/ 110 w 273"/>
                  <a:gd name="T75" fmla="*/ 88 h 146"/>
                  <a:gd name="T76" fmla="*/ 110 w 273"/>
                  <a:gd name="T77" fmla="*/ 88 h 146"/>
                  <a:gd name="T78" fmla="*/ 112 w 273"/>
                  <a:gd name="T79" fmla="*/ 88 h 146"/>
                  <a:gd name="T80" fmla="*/ 114 w 273"/>
                  <a:gd name="T81" fmla="*/ 90 h 146"/>
                  <a:gd name="T82" fmla="*/ 153 w 273"/>
                  <a:gd name="T83" fmla="*/ 146 h 146"/>
                  <a:gd name="T84" fmla="*/ 168 w 273"/>
                  <a:gd name="T85" fmla="*/ 124 h 146"/>
                  <a:gd name="T86" fmla="*/ 168 w 273"/>
                  <a:gd name="T87" fmla="*/ 124 h 146"/>
                  <a:gd name="T88" fmla="*/ 169 w 273"/>
                  <a:gd name="T89" fmla="*/ 123 h 146"/>
                  <a:gd name="T90" fmla="*/ 172 w 273"/>
                  <a:gd name="T91" fmla="*/ 123 h 146"/>
                  <a:gd name="T92" fmla="*/ 259 w 273"/>
                  <a:gd name="T93" fmla="*/ 123 h 146"/>
                  <a:gd name="T94" fmla="*/ 259 w 273"/>
                  <a:gd name="T95" fmla="*/ 123 h 146"/>
                  <a:gd name="T96" fmla="*/ 265 w 273"/>
                  <a:gd name="T97" fmla="*/ 111 h 146"/>
                  <a:gd name="T98" fmla="*/ 269 w 273"/>
                  <a:gd name="T99" fmla="*/ 99 h 146"/>
                  <a:gd name="T100" fmla="*/ 271 w 273"/>
                  <a:gd name="T101" fmla="*/ 88 h 146"/>
                  <a:gd name="T102" fmla="*/ 273 w 273"/>
                  <a:gd name="T103" fmla="*/ 77 h 146"/>
                  <a:gd name="T104" fmla="*/ 273 w 273"/>
                  <a:gd name="T105" fmla="*/ 77 h 146"/>
                  <a:gd name="T106" fmla="*/ 271 w 273"/>
                  <a:gd name="T107" fmla="*/ 61 h 146"/>
                  <a:gd name="T108" fmla="*/ 266 w 273"/>
                  <a:gd name="T109" fmla="*/ 47 h 146"/>
                  <a:gd name="T110" fmla="*/ 259 w 273"/>
                  <a:gd name="T111" fmla="*/ 34 h 146"/>
                  <a:gd name="T112" fmla="*/ 250 w 273"/>
                  <a:gd name="T113" fmla="*/ 22 h 146"/>
                  <a:gd name="T114" fmla="*/ 239 w 273"/>
                  <a:gd name="T115" fmla="*/ 13 h 146"/>
                  <a:gd name="T116" fmla="*/ 226 w 273"/>
                  <a:gd name="T117" fmla="*/ 6 h 146"/>
                  <a:gd name="T118" fmla="*/ 211 w 273"/>
                  <a:gd name="T119" fmla="*/ 1 h 146"/>
                  <a:gd name="T120" fmla="*/ 196 w 273"/>
                  <a:gd name="T121" fmla="*/ 0 h 146"/>
                  <a:gd name="T122" fmla="*/ 196 w 273"/>
                  <a:gd name="T12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3" h="146">
                    <a:moveTo>
                      <a:pt x="196" y="0"/>
                    </a:moveTo>
                    <a:lnTo>
                      <a:pt x="196" y="0"/>
                    </a:lnTo>
                    <a:lnTo>
                      <a:pt x="187" y="1"/>
                    </a:lnTo>
                    <a:lnTo>
                      <a:pt x="179" y="2"/>
                    </a:lnTo>
                    <a:lnTo>
                      <a:pt x="171" y="4"/>
                    </a:lnTo>
                    <a:lnTo>
                      <a:pt x="163" y="8"/>
                    </a:lnTo>
                    <a:lnTo>
                      <a:pt x="156" y="12"/>
                    </a:lnTo>
                    <a:lnTo>
                      <a:pt x="148" y="17"/>
                    </a:lnTo>
                    <a:lnTo>
                      <a:pt x="142" y="22"/>
                    </a:lnTo>
                    <a:lnTo>
                      <a:pt x="136" y="29"/>
                    </a:lnTo>
                    <a:lnTo>
                      <a:pt x="136" y="29"/>
                    </a:lnTo>
                    <a:lnTo>
                      <a:pt x="130" y="22"/>
                    </a:lnTo>
                    <a:lnTo>
                      <a:pt x="124" y="17"/>
                    </a:lnTo>
                    <a:lnTo>
                      <a:pt x="117" y="12"/>
                    </a:lnTo>
                    <a:lnTo>
                      <a:pt x="110" y="8"/>
                    </a:lnTo>
                    <a:lnTo>
                      <a:pt x="102" y="4"/>
                    </a:lnTo>
                    <a:lnTo>
                      <a:pt x="94" y="2"/>
                    </a:lnTo>
                    <a:lnTo>
                      <a:pt x="85" y="1"/>
                    </a:lnTo>
                    <a:lnTo>
                      <a:pt x="77" y="0"/>
                    </a:lnTo>
                    <a:lnTo>
                      <a:pt x="77" y="0"/>
                    </a:lnTo>
                    <a:lnTo>
                      <a:pt x="61" y="1"/>
                    </a:lnTo>
                    <a:lnTo>
                      <a:pt x="47" y="6"/>
                    </a:lnTo>
                    <a:lnTo>
                      <a:pt x="34" y="13"/>
                    </a:lnTo>
                    <a:lnTo>
                      <a:pt x="23" y="22"/>
                    </a:lnTo>
                    <a:lnTo>
                      <a:pt x="14" y="34"/>
                    </a:lnTo>
                    <a:lnTo>
                      <a:pt x="7" y="47"/>
                    </a:lnTo>
                    <a:lnTo>
                      <a:pt x="1" y="61"/>
                    </a:lnTo>
                    <a:lnTo>
                      <a:pt x="0" y="77"/>
                    </a:lnTo>
                    <a:lnTo>
                      <a:pt x="0" y="77"/>
                    </a:lnTo>
                    <a:lnTo>
                      <a:pt x="1" y="88"/>
                    </a:lnTo>
                    <a:lnTo>
                      <a:pt x="4" y="99"/>
                    </a:lnTo>
                    <a:lnTo>
                      <a:pt x="8" y="111"/>
                    </a:lnTo>
                    <a:lnTo>
                      <a:pt x="14" y="123"/>
                    </a:lnTo>
                    <a:lnTo>
                      <a:pt x="90" y="123"/>
                    </a:lnTo>
                    <a:lnTo>
                      <a:pt x="106" y="90"/>
                    </a:lnTo>
                    <a:lnTo>
                      <a:pt x="106" y="90"/>
                    </a:lnTo>
                    <a:lnTo>
                      <a:pt x="108" y="88"/>
                    </a:lnTo>
                    <a:lnTo>
                      <a:pt x="110" y="88"/>
                    </a:lnTo>
                    <a:lnTo>
                      <a:pt x="110" y="88"/>
                    </a:lnTo>
                    <a:lnTo>
                      <a:pt x="112" y="88"/>
                    </a:lnTo>
                    <a:lnTo>
                      <a:pt x="114" y="90"/>
                    </a:lnTo>
                    <a:lnTo>
                      <a:pt x="153" y="146"/>
                    </a:lnTo>
                    <a:lnTo>
                      <a:pt x="168" y="124"/>
                    </a:lnTo>
                    <a:lnTo>
                      <a:pt x="168" y="124"/>
                    </a:lnTo>
                    <a:lnTo>
                      <a:pt x="169" y="123"/>
                    </a:lnTo>
                    <a:lnTo>
                      <a:pt x="172" y="123"/>
                    </a:lnTo>
                    <a:lnTo>
                      <a:pt x="259" y="123"/>
                    </a:lnTo>
                    <a:lnTo>
                      <a:pt x="259" y="123"/>
                    </a:lnTo>
                    <a:lnTo>
                      <a:pt x="265" y="111"/>
                    </a:lnTo>
                    <a:lnTo>
                      <a:pt x="269" y="99"/>
                    </a:lnTo>
                    <a:lnTo>
                      <a:pt x="271" y="88"/>
                    </a:lnTo>
                    <a:lnTo>
                      <a:pt x="273" y="77"/>
                    </a:lnTo>
                    <a:lnTo>
                      <a:pt x="273" y="77"/>
                    </a:lnTo>
                    <a:lnTo>
                      <a:pt x="271" y="61"/>
                    </a:lnTo>
                    <a:lnTo>
                      <a:pt x="266" y="47"/>
                    </a:lnTo>
                    <a:lnTo>
                      <a:pt x="259" y="34"/>
                    </a:lnTo>
                    <a:lnTo>
                      <a:pt x="250" y="22"/>
                    </a:lnTo>
                    <a:lnTo>
                      <a:pt x="239" y="13"/>
                    </a:lnTo>
                    <a:lnTo>
                      <a:pt x="226" y="6"/>
                    </a:lnTo>
                    <a:lnTo>
                      <a:pt x="211" y="1"/>
                    </a:lnTo>
                    <a:lnTo>
                      <a:pt x="196" y="0"/>
                    </a:lnTo>
                    <a:lnTo>
                      <a:pt x="1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67">
                <a:extLst>
                  <a:ext uri="{FF2B5EF4-FFF2-40B4-BE49-F238E27FC236}">
                    <a16:creationId xmlns:a16="http://schemas.microsoft.com/office/drawing/2014/main" id="{68770918-B35E-1374-9216-E24EB507959E}"/>
                  </a:ext>
                </a:extLst>
              </p:cNvPr>
              <p:cNvSpPr>
                <a:spLocks/>
              </p:cNvSpPr>
              <p:nvPr/>
            </p:nvSpPr>
            <p:spPr bwMode="auto">
              <a:xfrm>
                <a:off x="733426" y="2763838"/>
                <a:ext cx="188913" cy="123825"/>
              </a:xfrm>
              <a:custGeom>
                <a:avLst/>
                <a:gdLst>
                  <a:gd name="T0" fmla="*/ 115 w 237"/>
                  <a:gd name="T1" fmla="*/ 156 h 156"/>
                  <a:gd name="T2" fmla="*/ 115 w 237"/>
                  <a:gd name="T3" fmla="*/ 156 h 156"/>
                  <a:gd name="T4" fmla="*/ 118 w 237"/>
                  <a:gd name="T5" fmla="*/ 156 h 156"/>
                  <a:gd name="T6" fmla="*/ 118 w 237"/>
                  <a:gd name="T7" fmla="*/ 156 h 156"/>
                  <a:gd name="T8" fmla="*/ 120 w 237"/>
                  <a:gd name="T9" fmla="*/ 156 h 156"/>
                  <a:gd name="T10" fmla="*/ 120 w 237"/>
                  <a:gd name="T11" fmla="*/ 156 h 156"/>
                  <a:gd name="T12" fmla="*/ 136 w 237"/>
                  <a:gd name="T13" fmla="*/ 142 h 156"/>
                  <a:gd name="T14" fmla="*/ 167 w 237"/>
                  <a:gd name="T15" fmla="*/ 113 h 156"/>
                  <a:gd name="T16" fmla="*/ 186 w 237"/>
                  <a:gd name="T17" fmla="*/ 93 h 156"/>
                  <a:gd name="T18" fmla="*/ 205 w 237"/>
                  <a:gd name="T19" fmla="*/ 71 h 156"/>
                  <a:gd name="T20" fmla="*/ 222 w 237"/>
                  <a:gd name="T21" fmla="*/ 48 h 156"/>
                  <a:gd name="T22" fmla="*/ 237 w 237"/>
                  <a:gd name="T23" fmla="*/ 24 h 156"/>
                  <a:gd name="T24" fmla="*/ 157 w 237"/>
                  <a:gd name="T25" fmla="*/ 24 h 156"/>
                  <a:gd name="T26" fmla="*/ 139 w 237"/>
                  <a:gd name="T27" fmla="*/ 58 h 156"/>
                  <a:gd name="T28" fmla="*/ 139 w 237"/>
                  <a:gd name="T29" fmla="*/ 58 h 156"/>
                  <a:gd name="T30" fmla="*/ 138 w 237"/>
                  <a:gd name="T31" fmla="*/ 59 h 156"/>
                  <a:gd name="T32" fmla="*/ 136 w 237"/>
                  <a:gd name="T33" fmla="*/ 59 h 156"/>
                  <a:gd name="T34" fmla="*/ 136 w 237"/>
                  <a:gd name="T35" fmla="*/ 59 h 156"/>
                  <a:gd name="T36" fmla="*/ 135 w 237"/>
                  <a:gd name="T37" fmla="*/ 59 h 156"/>
                  <a:gd name="T38" fmla="*/ 135 w 237"/>
                  <a:gd name="T39" fmla="*/ 59 h 156"/>
                  <a:gd name="T40" fmla="*/ 134 w 237"/>
                  <a:gd name="T41" fmla="*/ 59 h 156"/>
                  <a:gd name="T42" fmla="*/ 132 w 237"/>
                  <a:gd name="T43" fmla="*/ 58 h 156"/>
                  <a:gd name="T44" fmla="*/ 94 w 237"/>
                  <a:gd name="T45" fmla="*/ 0 h 156"/>
                  <a:gd name="T46" fmla="*/ 79 w 237"/>
                  <a:gd name="T47" fmla="*/ 22 h 156"/>
                  <a:gd name="T48" fmla="*/ 79 w 237"/>
                  <a:gd name="T49" fmla="*/ 22 h 156"/>
                  <a:gd name="T50" fmla="*/ 76 w 237"/>
                  <a:gd name="T51" fmla="*/ 24 h 156"/>
                  <a:gd name="T52" fmla="*/ 75 w 237"/>
                  <a:gd name="T53" fmla="*/ 24 h 156"/>
                  <a:gd name="T54" fmla="*/ 0 w 237"/>
                  <a:gd name="T55" fmla="*/ 24 h 156"/>
                  <a:gd name="T56" fmla="*/ 0 w 237"/>
                  <a:gd name="T57" fmla="*/ 24 h 156"/>
                  <a:gd name="T58" fmla="*/ 14 w 237"/>
                  <a:gd name="T59" fmla="*/ 48 h 156"/>
                  <a:gd name="T60" fmla="*/ 32 w 237"/>
                  <a:gd name="T61" fmla="*/ 71 h 156"/>
                  <a:gd name="T62" fmla="*/ 51 w 237"/>
                  <a:gd name="T63" fmla="*/ 93 h 156"/>
                  <a:gd name="T64" fmla="*/ 69 w 237"/>
                  <a:gd name="T65" fmla="*/ 113 h 156"/>
                  <a:gd name="T66" fmla="*/ 100 w 237"/>
                  <a:gd name="T67" fmla="*/ 142 h 156"/>
                  <a:gd name="T68" fmla="*/ 115 w 237"/>
                  <a:gd name="T69" fmla="*/ 156 h 156"/>
                  <a:gd name="T70" fmla="*/ 115 w 237"/>
                  <a:gd name="T7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156">
                    <a:moveTo>
                      <a:pt x="115" y="156"/>
                    </a:moveTo>
                    <a:lnTo>
                      <a:pt x="115" y="156"/>
                    </a:lnTo>
                    <a:lnTo>
                      <a:pt x="118" y="156"/>
                    </a:lnTo>
                    <a:lnTo>
                      <a:pt x="118" y="156"/>
                    </a:lnTo>
                    <a:lnTo>
                      <a:pt x="120" y="156"/>
                    </a:lnTo>
                    <a:lnTo>
                      <a:pt x="120" y="156"/>
                    </a:lnTo>
                    <a:lnTo>
                      <a:pt x="136" y="142"/>
                    </a:lnTo>
                    <a:lnTo>
                      <a:pt x="167" y="113"/>
                    </a:lnTo>
                    <a:lnTo>
                      <a:pt x="186" y="93"/>
                    </a:lnTo>
                    <a:lnTo>
                      <a:pt x="205" y="71"/>
                    </a:lnTo>
                    <a:lnTo>
                      <a:pt x="222" y="48"/>
                    </a:lnTo>
                    <a:lnTo>
                      <a:pt x="237" y="24"/>
                    </a:lnTo>
                    <a:lnTo>
                      <a:pt x="157" y="24"/>
                    </a:lnTo>
                    <a:lnTo>
                      <a:pt x="139" y="58"/>
                    </a:lnTo>
                    <a:lnTo>
                      <a:pt x="139" y="58"/>
                    </a:lnTo>
                    <a:lnTo>
                      <a:pt x="138" y="59"/>
                    </a:lnTo>
                    <a:lnTo>
                      <a:pt x="136" y="59"/>
                    </a:lnTo>
                    <a:lnTo>
                      <a:pt x="136" y="59"/>
                    </a:lnTo>
                    <a:lnTo>
                      <a:pt x="135" y="59"/>
                    </a:lnTo>
                    <a:lnTo>
                      <a:pt x="135" y="59"/>
                    </a:lnTo>
                    <a:lnTo>
                      <a:pt x="134" y="59"/>
                    </a:lnTo>
                    <a:lnTo>
                      <a:pt x="132" y="58"/>
                    </a:lnTo>
                    <a:lnTo>
                      <a:pt x="94" y="0"/>
                    </a:lnTo>
                    <a:lnTo>
                      <a:pt x="79" y="22"/>
                    </a:lnTo>
                    <a:lnTo>
                      <a:pt x="79" y="22"/>
                    </a:lnTo>
                    <a:lnTo>
                      <a:pt x="76" y="24"/>
                    </a:lnTo>
                    <a:lnTo>
                      <a:pt x="75" y="24"/>
                    </a:lnTo>
                    <a:lnTo>
                      <a:pt x="0" y="24"/>
                    </a:lnTo>
                    <a:lnTo>
                      <a:pt x="0" y="24"/>
                    </a:lnTo>
                    <a:lnTo>
                      <a:pt x="14" y="48"/>
                    </a:lnTo>
                    <a:lnTo>
                      <a:pt x="32" y="71"/>
                    </a:lnTo>
                    <a:lnTo>
                      <a:pt x="51" y="93"/>
                    </a:lnTo>
                    <a:lnTo>
                      <a:pt x="69" y="113"/>
                    </a:lnTo>
                    <a:lnTo>
                      <a:pt x="100" y="142"/>
                    </a:lnTo>
                    <a:lnTo>
                      <a:pt x="115" y="156"/>
                    </a:lnTo>
                    <a:lnTo>
                      <a:pt x="115" y="1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6" name="Oval 75">
              <a:extLst>
                <a:ext uri="{FF2B5EF4-FFF2-40B4-BE49-F238E27FC236}">
                  <a16:creationId xmlns:a16="http://schemas.microsoft.com/office/drawing/2014/main" id="{1B68FE79-EB0B-845E-B83A-56AEEB52DF5E}"/>
                </a:ext>
              </a:extLst>
            </p:cNvPr>
            <p:cNvSpPr/>
            <p:nvPr/>
          </p:nvSpPr>
          <p:spPr>
            <a:xfrm>
              <a:off x="170299" y="1829829"/>
              <a:ext cx="940850" cy="9399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4">
              <a:extLst>
                <a:ext uri="{FF2B5EF4-FFF2-40B4-BE49-F238E27FC236}">
                  <a16:creationId xmlns:a16="http://schemas.microsoft.com/office/drawing/2014/main" id="{7CEE3256-4FDB-9B4A-36FC-A9234547DF7C}"/>
                </a:ext>
              </a:extLst>
            </p:cNvPr>
            <p:cNvSpPr>
              <a:spLocks noEditPoints="1"/>
            </p:cNvSpPr>
            <p:nvPr/>
          </p:nvSpPr>
          <p:spPr bwMode="auto">
            <a:xfrm>
              <a:off x="169808" y="1828873"/>
              <a:ext cx="941832" cy="941832"/>
            </a:xfrm>
            <a:custGeom>
              <a:avLst/>
              <a:gdLst>
                <a:gd name="T0" fmla="*/ 312 w 657"/>
                <a:gd name="T1" fmla="*/ 656 h 656"/>
                <a:gd name="T2" fmla="*/ 262 w 657"/>
                <a:gd name="T3" fmla="*/ 650 h 656"/>
                <a:gd name="T4" fmla="*/ 200 w 657"/>
                <a:gd name="T5" fmla="*/ 631 h 656"/>
                <a:gd name="T6" fmla="*/ 120 w 657"/>
                <a:gd name="T7" fmla="*/ 581 h 656"/>
                <a:gd name="T8" fmla="*/ 56 w 657"/>
                <a:gd name="T9" fmla="*/ 511 h 656"/>
                <a:gd name="T10" fmla="*/ 15 w 657"/>
                <a:gd name="T11" fmla="*/ 425 h 656"/>
                <a:gd name="T12" fmla="*/ 3 w 657"/>
                <a:gd name="T13" fmla="*/ 378 h 656"/>
                <a:gd name="T14" fmla="*/ 0 w 657"/>
                <a:gd name="T15" fmla="*/ 329 h 656"/>
                <a:gd name="T16" fmla="*/ 1 w 657"/>
                <a:gd name="T17" fmla="*/ 295 h 656"/>
                <a:gd name="T18" fmla="*/ 10 w 657"/>
                <a:gd name="T19" fmla="*/ 246 h 656"/>
                <a:gd name="T20" fmla="*/ 39 w 657"/>
                <a:gd name="T21" fmla="*/ 172 h 656"/>
                <a:gd name="T22" fmla="*/ 95 w 657"/>
                <a:gd name="T23" fmla="*/ 96 h 656"/>
                <a:gd name="T24" fmla="*/ 172 w 657"/>
                <a:gd name="T25" fmla="*/ 39 h 656"/>
                <a:gd name="T26" fmla="*/ 246 w 657"/>
                <a:gd name="T27" fmla="*/ 11 h 656"/>
                <a:gd name="T28" fmla="*/ 294 w 657"/>
                <a:gd name="T29" fmla="*/ 1 h 656"/>
                <a:gd name="T30" fmla="*/ 328 w 657"/>
                <a:gd name="T31" fmla="*/ 0 h 656"/>
                <a:gd name="T32" fmla="*/ 379 w 657"/>
                <a:gd name="T33" fmla="*/ 4 h 656"/>
                <a:gd name="T34" fmla="*/ 426 w 657"/>
                <a:gd name="T35" fmla="*/ 15 h 656"/>
                <a:gd name="T36" fmla="*/ 512 w 657"/>
                <a:gd name="T37" fmla="*/ 56 h 656"/>
                <a:gd name="T38" fmla="*/ 581 w 657"/>
                <a:gd name="T39" fmla="*/ 119 h 656"/>
                <a:gd name="T40" fmla="*/ 631 w 657"/>
                <a:gd name="T41" fmla="*/ 200 h 656"/>
                <a:gd name="T42" fmla="*/ 650 w 657"/>
                <a:gd name="T43" fmla="*/ 262 h 656"/>
                <a:gd name="T44" fmla="*/ 657 w 657"/>
                <a:gd name="T45" fmla="*/ 311 h 656"/>
                <a:gd name="T46" fmla="*/ 657 w 657"/>
                <a:gd name="T47" fmla="*/ 345 h 656"/>
                <a:gd name="T48" fmla="*/ 650 w 657"/>
                <a:gd name="T49" fmla="*/ 395 h 656"/>
                <a:gd name="T50" fmla="*/ 631 w 657"/>
                <a:gd name="T51" fmla="*/ 456 h 656"/>
                <a:gd name="T52" fmla="*/ 581 w 657"/>
                <a:gd name="T53" fmla="*/ 537 h 656"/>
                <a:gd name="T54" fmla="*/ 512 w 657"/>
                <a:gd name="T55" fmla="*/ 600 h 656"/>
                <a:gd name="T56" fmla="*/ 426 w 657"/>
                <a:gd name="T57" fmla="*/ 642 h 656"/>
                <a:gd name="T58" fmla="*/ 379 w 657"/>
                <a:gd name="T59" fmla="*/ 654 h 656"/>
                <a:gd name="T60" fmla="*/ 328 w 657"/>
                <a:gd name="T61" fmla="*/ 656 h 656"/>
                <a:gd name="T62" fmla="*/ 328 w 657"/>
                <a:gd name="T63" fmla="*/ 37 h 656"/>
                <a:gd name="T64" fmla="*/ 242 w 657"/>
                <a:gd name="T65" fmla="*/ 51 h 656"/>
                <a:gd name="T66" fmla="*/ 165 w 657"/>
                <a:gd name="T67" fmla="*/ 87 h 656"/>
                <a:gd name="T68" fmla="*/ 103 w 657"/>
                <a:gd name="T69" fmla="*/ 143 h 656"/>
                <a:gd name="T70" fmla="*/ 61 w 657"/>
                <a:gd name="T71" fmla="*/ 215 h 656"/>
                <a:gd name="T72" fmla="*/ 39 w 657"/>
                <a:gd name="T73" fmla="*/ 298 h 656"/>
                <a:gd name="T74" fmla="*/ 39 w 657"/>
                <a:gd name="T75" fmla="*/ 358 h 656"/>
                <a:gd name="T76" fmla="*/ 61 w 657"/>
                <a:gd name="T77" fmla="*/ 442 h 656"/>
                <a:gd name="T78" fmla="*/ 103 w 657"/>
                <a:gd name="T79" fmla="*/ 513 h 656"/>
                <a:gd name="T80" fmla="*/ 165 w 657"/>
                <a:gd name="T81" fmla="*/ 569 h 656"/>
                <a:gd name="T82" fmla="*/ 242 w 657"/>
                <a:gd name="T83" fmla="*/ 607 h 656"/>
                <a:gd name="T84" fmla="*/ 328 w 657"/>
                <a:gd name="T85" fmla="*/ 619 h 656"/>
                <a:gd name="T86" fmla="*/ 387 w 657"/>
                <a:gd name="T87" fmla="*/ 613 h 656"/>
                <a:gd name="T88" fmla="*/ 467 w 657"/>
                <a:gd name="T89" fmla="*/ 584 h 656"/>
                <a:gd name="T90" fmla="*/ 534 w 657"/>
                <a:gd name="T91" fmla="*/ 534 h 656"/>
                <a:gd name="T92" fmla="*/ 584 w 657"/>
                <a:gd name="T93" fmla="*/ 467 h 656"/>
                <a:gd name="T94" fmla="*/ 614 w 657"/>
                <a:gd name="T95" fmla="*/ 386 h 656"/>
                <a:gd name="T96" fmla="*/ 619 w 657"/>
                <a:gd name="T97" fmla="*/ 329 h 656"/>
                <a:gd name="T98" fmla="*/ 606 w 657"/>
                <a:gd name="T99" fmla="*/ 241 h 656"/>
                <a:gd name="T100" fmla="*/ 569 w 657"/>
                <a:gd name="T101" fmla="*/ 165 h 656"/>
                <a:gd name="T102" fmla="*/ 513 w 657"/>
                <a:gd name="T103" fmla="*/ 103 h 656"/>
                <a:gd name="T104" fmla="*/ 442 w 657"/>
                <a:gd name="T105" fmla="*/ 60 h 656"/>
                <a:gd name="T106" fmla="*/ 359 w 657"/>
                <a:gd name="T107" fmla="*/ 39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6">
                  <a:moveTo>
                    <a:pt x="328" y="656"/>
                  </a:moveTo>
                  <a:lnTo>
                    <a:pt x="328" y="656"/>
                  </a:lnTo>
                  <a:lnTo>
                    <a:pt x="312" y="656"/>
                  </a:lnTo>
                  <a:lnTo>
                    <a:pt x="294" y="655"/>
                  </a:lnTo>
                  <a:lnTo>
                    <a:pt x="278" y="654"/>
                  </a:lnTo>
                  <a:lnTo>
                    <a:pt x="262" y="650"/>
                  </a:lnTo>
                  <a:lnTo>
                    <a:pt x="246" y="647"/>
                  </a:lnTo>
                  <a:lnTo>
                    <a:pt x="231" y="642"/>
                  </a:lnTo>
                  <a:lnTo>
                    <a:pt x="200" y="631"/>
                  </a:lnTo>
                  <a:lnTo>
                    <a:pt x="172" y="617"/>
                  </a:lnTo>
                  <a:lnTo>
                    <a:pt x="145" y="600"/>
                  </a:lnTo>
                  <a:lnTo>
                    <a:pt x="120" y="581"/>
                  </a:lnTo>
                  <a:lnTo>
                    <a:pt x="95" y="561"/>
                  </a:lnTo>
                  <a:lnTo>
                    <a:pt x="75" y="537"/>
                  </a:lnTo>
                  <a:lnTo>
                    <a:pt x="56" y="511"/>
                  </a:lnTo>
                  <a:lnTo>
                    <a:pt x="39" y="484"/>
                  </a:lnTo>
                  <a:lnTo>
                    <a:pt x="26" y="456"/>
                  </a:lnTo>
                  <a:lnTo>
                    <a:pt x="15" y="425"/>
                  </a:lnTo>
                  <a:lnTo>
                    <a:pt x="10" y="411"/>
                  </a:lnTo>
                  <a:lnTo>
                    <a:pt x="7" y="395"/>
                  </a:lnTo>
                  <a:lnTo>
                    <a:pt x="3" y="378"/>
                  </a:lnTo>
                  <a:lnTo>
                    <a:pt x="1" y="362"/>
                  </a:lnTo>
                  <a:lnTo>
                    <a:pt x="0" y="345"/>
                  </a:lnTo>
                  <a:lnTo>
                    <a:pt x="0" y="329"/>
                  </a:lnTo>
                  <a:lnTo>
                    <a:pt x="0" y="329"/>
                  </a:lnTo>
                  <a:lnTo>
                    <a:pt x="0" y="311"/>
                  </a:lnTo>
                  <a:lnTo>
                    <a:pt x="1" y="295"/>
                  </a:lnTo>
                  <a:lnTo>
                    <a:pt x="3" y="278"/>
                  </a:lnTo>
                  <a:lnTo>
                    <a:pt x="7" y="262"/>
                  </a:lnTo>
                  <a:lnTo>
                    <a:pt x="10" y="246"/>
                  </a:lnTo>
                  <a:lnTo>
                    <a:pt x="15" y="231"/>
                  </a:lnTo>
                  <a:lnTo>
                    <a:pt x="26" y="200"/>
                  </a:lnTo>
                  <a:lnTo>
                    <a:pt x="39" y="172"/>
                  </a:lnTo>
                  <a:lnTo>
                    <a:pt x="56" y="145"/>
                  </a:lnTo>
                  <a:lnTo>
                    <a:pt x="75" y="119"/>
                  </a:lnTo>
                  <a:lnTo>
                    <a:pt x="95" y="96"/>
                  </a:lnTo>
                  <a:lnTo>
                    <a:pt x="120" y="75"/>
                  </a:lnTo>
                  <a:lnTo>
                    <a:pt x="145" y="56"/>
                  </a:lnTo>
                  <a:lnTo>
                    <a:pt x="172" y="39"/>
                  </a:lnTo>
                  <a:lnTo>
                    <a:pt x="200" y="25"/>
                  </a:lnTo>
                  <a:lnTo>
                    <a:pt x="231" y="15"/>
                  </a:lnTo>
                  <a:lnTo>
                    <a:pt x="246" y="11"/>
                  </a:lnTo>
                  <a:lnTo>
                    <a:pt x="262" y="7"/>
                  </a:lnTo>
                  <a:lnTo>
                    <a:pt x="278" y="4"/>
                  </a:lnTo>
                  <a:lnTo>
                    <a:pt x="294" y="1"/>
                  </a:lnTo>
                  <a:lnTo>
                    <a:pt x="312" y="0"/>
                  </a:lnTo>
                  <a:lnTo>
                    <a:pt x="328" y="0"/>
                  </a:lnTo>
                  <a:lnTo>
                    <a:pt x="328" y="0"/>
                  </a:lnTo>
                  <a:lnTo>
                    <a:pt x="345" y="0"/>
                  </a:lnTo>
                  <a:lnTo>
                    <a:pt x="361" y="1"/>
                  </a:lnTo>
                  <a:lnTo>
                    <a:pt x="379" y="4"/>
                  </a:lnTo>
                  <a:lnTo>
                    <a:pt x="395" y="7"/>
                  </a:lnTo>
                  <a:lnTo>
                    <a:pt x="411" y="11"/>
                  </a:lnTo>
                  <a:lnTo>
                    <a:pt x="426" y="15"/>
                  </a:lnTo>
                  <a:lnTo>
                    <a:pt x="457" y="25"/>
                  </a:lnTo>
                  <a:lnTo>
                    <a:pt x="485" y="39"/>
                  </a:lnTo>
                  <a:lnTo>
                    <a:pt x="512" y="56"/>
                  </a:lnTo>
                  <a:lnTo>
                    <a:pt x="537" y="75"/>
                  </a:lnTo>
                  <a:lnTo>
                    <a:pt x="560" y="96"/>
                  </a:lnTo>
                  <a:lnTo>
                    <a:pt x="581" y="119"/>
                  </a:lnTo>
                  <a:lnTo>
                    <a:pt x="600" y="145"/>
                  </a:lnTo>
                  <a:lnTo>
                    <a:pt x="618" y="172"/>
                  </a:lnTo>
                  <a:lnTo>
                    <a:pt x="631" y="200"/>
                  </a:lnTo>
                  <a:lnTo>
                    <a:pt x="642" y="231"/>
                  </a:lnTo>
                  <a:lnTo>
                    <a:pt x="646" y="246"/>
                  </a:lnTo>
                  <a:lnTo>
                    <a:pt x="650" y="262"/>
                  </a:lnTo>
                  <a:lnTo>
                    <a:pt x="653" y="278"/>
                  </a:lnTo>
                  <a:lnTo>
                    <a:pt x="655" y="295"/>
                  </a:lnTo>
                  <a:lnTo>
                    <a:pt x="657" y="311"/>
                  </a:lnTo>
                  <a:lnTo>
                    <a:pt x="657" y="329"/>
                  </a:lnTo>
                  <a:lnTo>
                    <a:pt x="657" y="329"/>
                  </a:lnTo>
                  <a:lnTo>
                    <a:pt x="657" y="345"/>
                  </a:lnTo>
                  <a:lnTo>
                    <a:pt x="655" y="362"/>
                  </a:lnTo>
                  <a:lnTo>
                    <a:pt x="653" y="378"/>
                  </a:lnTo>
                  <a:lnTo>
                    <a:pt x="650" y="395"/>
                  </a:lnTo>
                  <a:lnTo>
                    <a:pt x="646" y="411"/>
                  </a:lnTo>
                  <a:lnTo>
                    <a:pt x="642" y="425"/>
                  </a:lnTo>
                  <a:lnTo>
                    <a:pt x="631" y="456"/>
                  </a:lnTo>
                  <a:lnTo>
                    <a:pt x="618" y="484"/>
                  </a:lnTo>
                  <a:lnTo>
                    <a:pt x="600" y="511"/>
                  </a:lnTo>
                  <a:lnTo>
                    <a:pt x="581" y="537"/>
                  </a:lnTo>
                  <a:lnTo>
                    <a:pt x="560" y="561"/>
                  </a:lnTo>
                  <a:lnTo>
                    <a:pt x="537" y="581"/>
                  </a:lnTo>
                  <a:lnTo>
                    <a:pt x="512" y="600"/>
                  </a:lnTo>
                  <a:lnTo>
                    <a:pt x="485" y="617"/>
                  </a:lnTo>
                  <a:lnTo>
                    <a:pt x="457" y="631"/>
                  </a:lnTo>
                  <a:lnTo>
                    <a:pt x="426" y="642"/>
                  </a:lnTo>
                  <a:lnTo>
                    <a:pt x="411" y="647"/>
                  </a:lnTo>
                  <a:lnTo>
                    <a:pt x="395" y="650"/>
                  </a:lnTo>
                  <a:lnTo>
                    <a:pt x="379" y="654"/>
                  </a:lnTo>
                  <a:lnTo>
                    <a:pt x="361" y="655"/>
                  </a:lnTo>
                  <a:lnTo>
                    <a:pt x="345" y="656"/>
                  </a:lnTo>
                  <a:lnTo>
                    <a:pt x="328" y="656"/>
                  </a:lnTo>
                  <a:lnTo>
                    <a:pt x="328" y="656"/>
                  </a:lnTo>
                  <a:close/>
                  <a:moveTo>
                    <a:pt x="328" y="37"/>
                  </a:moveTo>
                  <a:lnTo>
                    <a:pt x="328" y="37"/>
                  </a:lnTo>
                  <a:lnTo>
                    <a:pt x="298" y="39"/>
                  </a:lnTo>
                  <a:lnTo>
                    <a:pt x="270" y="43"/>
                  </a:lnTo>
                  <a:lnTo>
                    <a:pt x="242" y="51"/>
                  </a:lnTo>
                  <a:lnTo>
                    <a:pt x="215" y="60"/>
                  </a:lnTo>
                  <a:lnTo>
                    <a:pt x="189" y="72"/>
                  </a:lnTo>
                  <a:lnTo>
                    <a:pt x="165" y="87"/>
                  </a:lnTo>
                  <a:lnTo>
                    <a:pt x="144" y="103"/>
                  </a:lnTo>
                  <a:lnTo>
                    <a:pt x="122" y="122"/>
                  </a:lnTo>
                  <a:lnTo>
                    <a:pt x="103" y="143"/>
                  </a:lnTo>
                  <a:lnTo>
                    <a:pt x="87" y="165"/>
                  </a:lnTo>
                  <a:lnTo>
                    <a:pt x="73" y="189"/>
                  </a:lnTo>
                  <a:lnTo>
                    <a:pt x="61" y="215"/>
                  </a:lnTo>
                  <a:lnTo>
                    <a:pt x="50" y="241"/>
                  </a:lnTo>
                  <a:lnTo>
                    <a:pt x="43" y="270"/>
                  </a:lnTo>
                  <a:lnTo>
                    <a:pt x="39" y="298"/>
                  </a:lnTo>
                  <a:lnTo>
                    <a:pt x="38" y="329"/>
                  </a:lnTo>
                  <a:lnTo>
                    <a:pt x="38" y="329"/>
                  </a:lnTo>
                  <a:lnTo>
                    <a:pt x="39" y="358"/>
                  </a:lnTo>
                  <a:lnTo>
                    <a:pt x="43" y="386"/>
                  </a:lnTo>
                  <a:lnTo>
                    <a:pt x="50" y="415"/>
                  </a:lnTo>
                  <a:lnTo>
                    <a:pt x="61" y="442"/>
                  </a:lnTo>
                  <a:lnTo>
                    <a:pt x="73" y="467"/>
                  </a:lnTo>
                  <a:lnTo>
                    <a:pt x="87" y="491"/>
                  </a:lnTo>
                  <a:lnTo>
                    <a:pt x="103" y="513"/>
                  </a:lnTo>
                  <a:lnTo>
                    <a:pt x="122" y="534"/>
                  </a:lnTo>
                  <a:lnTo>
                    <a:pt x="144" y="553"/>
                  </a:lnTo>
                  <a:lnTo>
                    <a:pt x="165" y="569"/>
                  </a:lnTo>
                  <a:lnTo>
                    <a:pt x="189" y="584"/>
                  </a:lnTo>
                  <a:lnTo>
                    <a:pt x="215" y="596"/>
                  </a:lnTo>
                  <a:lnTo>
                    <a:pt x="242" y="607"/>
                  </a:lnTo>
                  <a:lnTo>
                    <a:pt x="270" y="613"/>
                  </a:lnTo>
                  <a:lnTo>
                    <a:pt x="298" y="617"/>
                  </a:lnTo>
                  <a:lnTo>
                    <a:pt x="328" y="619"/>
                  </a:lnTo>
                  <a:lnTo>
                    <a:pt x="328" y="619"/>
                  </a:lnTo>
                  <a:lnTo>
                    <a:pt x="359" y="617"/>
                  </a:lnTo>
                  <a:lnTo>
                    <a:pt x="387" y="613"/>
                  </a:lnTo>
                  <a:lnTo>
                    <a:pt x="415" y="607"/>
                  </a:lnTo>
                  <a:lnTo>
                    <a:pt x="442" y="596"/>
                  </a:lnTo>
                  <a:lnTo>
                    <a:pt x="467" y="584"/>
                  </a:lnTo>
                  <a:lnTo>
                    <a:pt x="491" y="569"/>
                  </a:lnTo>
                  <a:lnTo>
                    <a:pt x="513" y="553"/>
                  </a:lnTo>
                  <a:lnTo>
                    <a:pt x="534" y="534"/>
                  </a:lnTo>
                  <a:lnTo>
                    <a:pt x="553" y="513"/>
                  </a:lnTo>
                  <a:lnTo>
                    <a:pt x="569" y="491"/>
                  </a:lnTo>
                  <a:lnTo>
                    <a:pt x="584" y="467"/>
                  </a:lnTo>
                  <a:lnTo>
                    <a:pt x="596" y="442"/>
                  </a:lnTo>
                  <a:lnTo>
                    <a:pt x="606" y="415"/>
                  </a:lnTo>
                  <a:lnTo>
                    <a:pt x="614" y="386"/>
                  </a:lnTo>
                  <a:lnTo>
                    <a:pt x="618" y="358"/>
                  </a:lnTo>
                  <a:lnTo>
                    <a:pt x="619" y="329"/>
                  </a:lnTo>
                  <a:lnTo>
                    <a:pt x="619" y="329"/>
                  </a:lnTo>
                  <a:lnTo>
                    <a:pt x="618" y="298"/>
                  </a:lnTo>
                  <a:lnTo>
                    <a:pt x="614" y="270"/>
                  </a:lnTo>
                  <a:lnTo>
                    <a:pt x="606" y="241"/>
                  </a:lnTo>
                  <a:lnTo>
                    <a:pt x="596" y="215"/>
                  </a:lnTo>
                  <a:lnTo>
                    <a:pt x="584" y="189"/>
                  </a:lnTo>
                  <a:lnTo>
                    <a:pt x="569" y="165"/>
                  </a:lnTo>
                  <a:lnTo>
                    <a:pt x="553" y="143"/>
                  </a:lnTo>
                  <a:lnTo>
                    <a:pt x="534" y="122"/>
                  </a:lnTo>
                  <a:lnTo>
                    <a:pt x="513" y="103"/>
                  </a:lnTo>
                  <a:lnTo>
                    <a:pt x="491" y="87"/>
                  </a:lnTo>
                  <a:lnTo>
                    <a:pt x="467" y="72"/>
                  </a:lnTo>
                  <a:lnTo>
                    <a:pt x="442" y="60"/>
                  </a:lnTo>
                  <a:lnTo>
                    <a:pt x="415" y="51"/>
                  </a:lnTo>
                  <a:lnTo>
                    <a:pt x="387" y="43"/>
                  </a:lnTo>
                  <a:lnTo>
                    <a:pt x="359" y="39"/>
                  </a:lnTo>
                  <a:lnTo>
                    <a:pt x="328" y="37"/>
                  </a:lnTo>
                  <a:lnTo>
                    <a:pt x="328" y="37"/>
                  </a:lnTo>
                  <a:close/>
                </a:path>
              </a:pathLst>
            </a:custGeom>
            <a:solidFill>
              <a:srgbClr val="004F91"/>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66">
              <a:extLst>
                <a:ext uri="{FF2B5EF4-FFF2-40B4-BE49-F238E27FC236}">
                  <a16:creationId xmlns:a16="http://schemas.microsoft.com/office/drawing/2014/main" id="{AF8F24DA-DEBA-D7D7-9A33-283F971F65AF}"/>
                </a:ext>
              </a:extLst>
            </p:cNvPr>
            <p:cNvSpPr>
              <a:spLocks/>
            </p:cNvSpPr>
            <p:nvPr/>
          </p:nvSpPr>
          <p:spPr bwMode="auto">
            <a:xfrm>
              <a:off x="445466" y="2124632"/>
              <a:ext cx="390516" cy="209616"/>
            </a:xfrm>
            <a:custGeom>
              <a:avLst/>
              <a:gdLst>
                <a:gd name="T0" fmla="*/ 196 w 273"/>
                <a:gd name="T1" fmla="*/ 0 h 146"/>
                <a:gd name="T2" fmla="*/ 196 w 273"/>
                <a:gd name="T3" fmla="*/ 0 h 146"/>
                <a:gd name="T4" fmla="*/ 187 w 273"/>
                <a:gd name="T5" fmla="*/ 1 h 146"/>
                <a:gd name="T6" fmla="*/ 179 w 273"/>
                <a:gd name="T7" fmla="*/ 2 h 146"/>
                <a:gd name="T8" fmla="*/ 171 w 273"/>
                <a:gd name="T9" fmla="*/ 4 h 146"/>
                <a:gd name="T10" fmla="*/ 163 w 273"/>
                <a:gd name="T11" fmla="*/ 8 h 146"/>
                <a:gd name="T12" fmla="*/ 156 w 273"/>
                <a:gd name="T13" fmla="*/ 12 h 146"/>
                <a:gd name="T14" fmla="*/ 148 w 273"/>
                <a:gd name="T15" fmla="*/ 17 h 146"/>
                <a:gd name="T16" fmla="*/ 142 w 273"/>
                <a:gd name="T17" fmla="*/ 22 h 146"/>
                <a:gd name="T18" fmla="*/ 136 w 273"/>
                <a:gd name="T19" fmla="*/ 29 h 146"/>
                <a:gd name="T20" fmla="*/ 136 w 273"/>
                <a:gd name="T21" fmla="*/ 29 h 146"/>
                <a:gd name="T22" fmla="*/ 130 w 273"/>
                <a:gd name="T23" fmla="*/ 22 h 146"/>
                <a:gd name="T24" fmla="*/ 124 w 273"/>
                <a:gd name="T25" fmla="*/ 17 h 146"/>
                <a:gd name="T26" fmla="*/ 117 w 273"/>
                <a:gd name="T27" fmla="*/ 12 h 146"/>
                <a:gd name="T28" fmla="*/ 110 w 273"/>
                <a:gd name="T29" fmla="*/ 8 h 146"/>
                <a:gd name="T30" fmla="*/ 102 w 273"/>
                <a:gd name="T31" fmla="*/ 4 h 146"/>
                <a:gd name="T32" fmla="*/ 94 w 273"/>
                <a:gd name="T33" fmla="*/ 2 h 146"/>
                <a:gd name="T34" fmla="*/ 85 w 273"/>
                <a:gd name="T35" fmla="*/ 1 h 146"/>
                <a:gd name="T36" fmla="*/ 77 w 273"/>
                <a:gd name="T37" fmla="*/ 0 h 146"/>
                <a:gd name="T38" fmla="*/ 77 w 273"/>
                <a:gd name="T39" fmla="*/ 0 h 146"/>
                <a:gd name="T40" fmla="*/ 61 w 273"/>
                <a:gd name="T41" fmla="*/ 1 h 146"/>
                <a:gd name="T42" fmla="*/ 47 w 273"/>
                <a:gd name="T43" fmla="*/ 6 h 146"/>
                <a:gd name="T44" fmla="*/ 34 w 273"/>
                <a:gd name="T45" fmla="*/ 13 h 146"/>
                <a:gd name="T46" fmla="*/ 23 w 273"/>
                <a:gd name="T47" fmla="*/ 22 h 146"/>
                <a:gd name="T48" fmla="*/ 14 w 273"/>
                <a:gd name="T49" fmla="*/ 34 h 146"/>
                <a:gd name="T50" fmla="*/ 7 w 273"/>
                <a:gd name="T51" fmla="*/ 47 h 146"/>
                <a:gd name="T52" fmla="*/ 1 w 273"/>
                <a:gd name="T53" fmla="*/ 61 h 146"/>
                <a:gd name="T54" fmla="*/ 0 w 273"/>
                <a:gd name="T55" fmla="*/ 77 h 146"/>
                <a:gd name="T56" fmla="*/ 0 w 273"/>
                <a:gd name="T57" fmla="*/ 77 h 146"/>
                <a:gd name="T58" fmla="*/ 1 w 273"/>
                <a:gd name="T59" fmla="*/ 88 h 146"/>
                <a:gd name="T60" fmla="*/ 4 w 273"/>
                <a:gd name="T61" fmla="*/ 99 h 146"/>
                <a:gd name="T62" fmla="*/ 8 w 273"/>
                <a:gd name="T63" fmla="*/ 111 h 146"/>
                <a:gd name="T64" fmla="*/ 14 w 273"/>
                <a:gd name="T65" fmla="*/ 123 h 146"/>
                <a:gd name="T66" fmla="*/ 90 w 273"/>
                <a:gd name="T67" fmla="*/ 123 h 146"/>
                <a:gd name="T68" fmla="*/ 106 w 273"/>
                <a:gd name="T69" fmla="*/ 90 h 146"/>
                <a:gd name="T70" fmla="*/ 106 w 273"/>
                <a:gd name="T71" fmla="*/ 90 h 146"/>
                <a:gd name="T72" fmla="*/ 108 w 273"/>
                <a:gd name="T73" fmla="*/ 88 h 146"/>
                <a:gd name="T74" fmla="*/ 110 w 273"/>
                <a:gd name="T75" fmla="*/ 88 h 146"/>
                <a:gd name="T76" fmla="*/ 110 w 273"/>
                <a:gd name="T77" fmla="*/ 88 h 146"/>
                <a:gd name="T78" fmla="*/ 112 w 273"/>
                <a:gd name="T79" fmla="*/ 88 h 146"/>
                <a:gd name="T80" fmla="*/ 114 w 273"/>
                <a:gd name="T81" fmla="*/ 90 h 146"/>
                <a:gd name="T82" fmla="*/ 153 w 273"/>
                <a:gd name="T83" fmla="*/ 146 h 146"/>
                <a:gd name="T84" fmla="*/ 168 w 273"/>
                <a:gd name="T85" fmla="*/ 124 h 146"/>
                <a:gd name="T86" fmla="*/ 168 w 273"/>
                <a:gd name="T87" fmla="*/ 124 h 146"/>
                <a:gd name="T88" fmla="*/ 169 w 273"/>
                <a:gd name="T89" fmla="*/ 123 h 146"/>
                <a:gd name="T90" fmla="*/ 172 w 273"/>
                <a:gd name="T91" fmla="*/ 123 h 146"/>
                <a:gd name="T92" fmla="*/ 259 w 273"/>
                <a:gd name="T93" fmla="*/ 123 h 146"/>
                <a:gd name="T94" fmla="*/ 259 w 273"/>
                <a:gd name="T95" fmla="*/ 123 h 146"/>
                <a:gd name="T96" fmla="*/ 265 w 273"/>
                <a:gd name="T97" fmla="*/ 111 h 146"/>
                <a:gd name="T98" fmla="*/ 269 w 273"/>
                <a:gd name="T99" fmla="*/ 99 h 146"/>
                <a:gd name="T100" fmla="*/ 271 w 273"/>
                <a:gd name="T101" fmla="*/ 88 h 146"/>
                <a:gd name="T102" fmla="*/ 273 w 273"/>
                <a:gd name="T103" fmla="*/ 77 h 146"/>
                <a:gd name="T104" fmla="*/ 273 w 273"/>
                <a:gd name="T105" fmla="*/ 77 h 146"/>
                <a:gd name="T106" fmla="*/ 271 w 273"/>
                <a:gd name="T107" fmla="*/ 61 h 146"/>
                <a:gd name="T108" fmla="*/ 266 w 273"/>
                <a:gd name="T109" fmla="*/ 47 h 146"/>
                <a:gd name="T110" fmla="*/ 259 w 273"/>
                <a:gd name="T111" fmla="*/ 34 h 146"/>
                <a:gd name="T112" fmla="*/ 250 w 273"/>
                <a:gd name="T113" fmla="*/ 22 h 146"/>
                <a:gd name="T114" fmla="*/ 239 w 273"/>
                <a:gd name="T115" fmla="*/ 13 h 146"/>
                <a:gd name="T116" fmla="*/ 226 w 273"/>
                <a:gd name="T117" fmla="*/ 6 h 146"/>
                <a:gd name="T118" fmla="*/ 211 w 273"/>
                <a:gd name="T119" fmla="*/ 1 h 146"/>
                <a:gd name="T120" fmla="*/ 196 w 273"/>
                <a:gd name="T121" fmla="*/ 0 h 146"/>
                <a:gd name="T122" fmla="*/ 196 w 273"/>
                <a:gd name="T12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3" h="146">
                  <a:moveTo>
                    <a:pt x="196" y="0"/>
                  </a:moveTo>
                  <a:lnTo>
                    <a:pt x="196" y="0"/>
                  </a:lnTo>
                  <a:lnTo>
                    <a:pt x="187" y="1"/>
                  </a:lnTo>
                  <a:lnTo>
                    <a:pt x="179" y="2"/>
                  </a:lnTo>
                  <a:lnTo>
                    <a:pt x="171" y="4"/>
                  </a:lnTo>
                  <a:lnTo>
                    <a:pt x="163" y="8"/>
                  </a:lnTo>
                  <a:lnTo>
                    <a:pt x="156" y="12"/>
                  </a:lnTo>
                  <a:lnTo>
                    <a:pt x="148" y="17"/>
                  </a:lnTo>
                  <a:lnTo>
                    <a:pt x="142" y="22"/>
                  </a:lnTo>
                  <a:lnTo>
                    <a:pt x="136" y="29"/>
                  </a:lnTo>
                  <a:lnTo>
                    <a:pt x="136" y="29"/>
                  </a:lnTo>
                  <a:lnTo>
                    <a:pt x="130" y="22"/>
                  </a:lnTo>
                  <a:lnTo>
                    <a:pt x="124" y="17"/>
                  </a:lnTo>
                  <a:lnTo>
                    <a:pt x="117" y="12"/>
                  </a:lnTo>
                  <a:lnTo>
                    <a:pt x="110" y="8"/>
                  </a:lnTo>
                  <a:lnTo>
                    <a:pt x="102" y="4"/>
                  </a:lnTo>
                  <a:lnTo>
                    <a:pt x="94" y="2"/>
                  </a:lnTo>
                  <a:lnTo>
                    <a:pt x="85" y="1"/>
                  </a:lnTo>
                  <a:lnTo>
                    <a:pt x="77" y="0"/>
                  </a:lnTo>
                  <a:lnTo>
                    <a:pt x="77" y="0"/>
                  </a:lnTo>
                  <a:lnTo>
                    <a:pt x="61" y="1"/>
                  </a:lnTo>
                  <a:lnTo>
                    <a:pt x="47" y="6"/>
                  </a:lnTo>
                  <a:lnTo>
                    <a:pt x="34" y="13"/>
                  </a:lnTo>
                  <a:lnTo>
                    <a:pt x="23" y="22"/>
                  </a:lnTo>
                  <a:lnTo>
                    <a:pt x="14" y="34"/>
                  </a:lnTo>
                  <a:lnTo>
                    <a:pt x="7" y="47"/>
                  </a:lnTo>
                  <a:lnTo>
                    <a:pt x="1" y="61"/>
                  </a:lnTo>
                  <a:lnTo>
                    <a:pt x="0" y="77"/>
                  </a:lnTo>
                  <a:lnTo>
                    <a:pt x="0" y="77"/>
                  </a:lnTo>
                  <a:lnTo>
                    <a:pt x="1" y="88"/>
                  </a:lnTo>
                  <a:lnTo>
                    <a:pt x="4" y="99"/>
                  </a:lnTo>
                  <a:lnTo>
                    <a:pt x="8" y="111"/>
                  </a:lnTo>
                  <a:lnTo>
                    <a:pt x="14" y="123"/>
                  </a:lnTo>
                  <a:lnTo>
                    <a:pt x="90" y="123"/>
                  </a:lnTo>
                  <a:lnTo>
                    <a:pt x="106" y="90"/>
                  </a:lnTo>
                  <a:lnTo>
                    <a:pt x="106" y="90"/>
                  </a:lnTo>
                  <a:lnTo>
                    <a:pt x="108" y="88"/>
                  </a:lnTo>
                  <a:lnTo>
                    <a:pt x="110" y="88"/>
                  </a:lnTo>
                  <a:lnTo>
                    <a:pt x="110" y="88"/>
                  </a:lnTo>
                  <a:lnTo>
                    <a:pt x="112" y="88"/>
                  </a:lnTo>
                  <a:lnTo>
                    <a:pt x="114" y="90"/>
                  </a:lnTo>
                  <a:lnTo>
                    <a:pt x="153" y="146"/>
                  </a:lnTo>
                  <a:lnTo>
                    <a:pt x="168" y="124"/>
                  </a:lnTo>
                  <a:lnTo>
                    <a:pt x="168" y="124"/>
                  </a:lnTo>
                  <a:lnTo>
                    <a:pt x="169" y="123"/>
                  </a:lnTo>
                  <a:lnTo>
                    <a:pt x="172" y="123"/>
                  </a:lnTo>
                  <a:lnTo>
                    <a:pt x="259" y="123"/>
                  </a:lnTo>
                  <a:lnTo>
                    <a:pt x="259" y="123"/>
                  </a:lnTo>
                  <a:lnTo>
                    <a:pt x="265" y="111"/>
                  </a:lnTo>
                  <a:lnTo>
                    <a:pt x="269" y="99"/>
                  </a:lnTo>
                  <a:lnTo>
                    <a:pt x="271" y="88"/>
                  </a:lnTo>
                  <a:lnTo>
                    <a:pt x="273" y="77"/>
                  </a:lnTo>
                  <a:lnTo>
                    <a:pt x="273" y="77"/>
                  </a:lnTo>
                  <a:lnTo>
                    <a:pt x="271" y="61"/>
                  </a:lnTo>
                  <a:lnTo>
                    <a:pt x="266" y="47"/>
                  </a:lnTo>
                  <a:lnTo>
                    <a:pt x="259" y="34"/>
                  </a:lnTo>
                  <a:lnTo>
                    <a:pt x="250" y="22"/>
                  </a:lnTo>
                  <a:lnTo>
                    <a:pt x="239" y="13"/>
                  </a:lnTo>
                  <a:lnTo>
                    <a:pt x="226" y="6"/>
                  </a:lnTo>
                  <a:lnTo>
                    <a:pt x="211" y="1"/>
                  </a:lnTo>
                  <a:lnTo>
                    <a:pt x="196" y="0"/>
                  </a:lnTo>
                  <a:lnTo>
                    <a:pt x="1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67">
              <a:extLst>
                <a:ext uri="{FF2B5EF4-FFF2-40B4-BE49-F238E27FC236}">
                  <a16:creationId xmlns:a16="http://schemas.microsoft.com/office/drawing/2014/main" id="{D5695FC9-85E5-B26B-6C24-F6B4775633C1}"/>
                </a:ext>
              </a:extLst>
            </p:cNvPr>
            <p:cNvSpPr>
              <a:spLocks/>
            </p:cNvSpPr>
            <p:nvPr/>
          </p:nvSpPr>
          <p:spPr bwMode="auto">
            <a:xfrm>
              <a:off x="469873" y="2308404"/>
              <a:ext cx="341702" cy="223972"/>
            </a:xfrm>
            <a:custGeom>
              <a:avLst/>
              <a:gdLst>
                <a:gd name="T0" fmla="*/ 115 w 237"/>
                <a:gd name="T1" fmla="*/ 156 h 156"/>
                <a:gd name="T2" fmla="*/ 115 w 237"/>
                <a:gd name="T3" fmla="*/ 156 h 156"/>
                <a:gd name="T4" fmla="*/ 118 w 237"/>
                <a:gd name="T5" fmla="*/ 156 h 156"/>
                <a:gd name="T6" fmla="*/ 118 w 237"/>
                <a:gd name="T7" fmla="*/ 156 h 156"/>
                <a:gd name="T8" fmla="*/ 120 w 237"/>
                <a:gd name="T9" fmla="*/ 156 h 156"/>
                <a:gd name="T10" fmla="*/ 120 w 237"/>
                <a:gd name="T11" fmla="*/ 156 h 156"/>
                <a:gd name="T12" fmla="*/ 136 w 237"/>
                <a:gd name="T13" fmla="*/ 142 h 156"/>
                <a:gd name="T14" fmla="*/ 167 w 237"/>
                <a:gd name="T15" fmla="*/ 113 h 156"/>
                <a:gd name="T16" fmla="*/ 186 w 237"/>
                <a:gd name="T17" fmla="*/ 93 h 156"/>
                <a:gd name="T18" fmla="*/ 205 w 237"/>
                <a:gd name="T19" fmla="*/ 71 h 156"/>
                <a:gd name="T20" fmla="*/ 222 w 237"/>
                <a:gd name="T21" fmla="*/ 48 h 156"/>
                <a:gd name="T22" fmla="*/ 237 w 237"/>
                <a:gd name="T23" fmla="*/ 24 h 156"/>
                <a:gd name="T24" fmla="*/ 157 w 237"/>
                <a:gd name="T25" fmla="*/ 24 h 156"/>
                <a:gd name="T26" fmla="*/ 139 w 237"/>
                <a:gd name="T27" fmla="*/ 58 h 156"/>
                <a:gd name="T28" fmla="*/ 139 w 237"/>
                <a:gd name="T29" fmla="*/ 58 h 156"/>
                <a:gd name="T30" fmla="*/ 138 w 237"/>
                <a:gd name="T31" fmla="*/ 59 h 156"/>
                <a:gd name="T32" fmla="*/ 136 w 237"/>
                <a:gd name="T33" fmla="*/ 59 h 156"/>
                <a:gd name="T34" fmla="*/ 136 w 237"/>
                <a:gd name="T35" fmla="*/ 59 h 156"/>
                <a:gd name="T36" fmla="*/ 135 w 237"/>
                <a:gd name="T37" fmla="*/ 59 h 156"/>
                <a:gd name="T38" fmla="*/ 135 w 237"/>
                <a:gd name="T39" fmla="*/ 59 h 156"/>
                <a:gd name="T40" fmla="*/ 134 w 237"/>
                <a:gd name="T41" fmla="*/ 59 h 156"/>
                <a:gd name="T42" fmla="*/ 132 w 237"/>
                <a:gd name="T43" fmla="*/ 58 h 156"/>
                <a:gd name="T44" fmla="*/ 94 w 237"/>
                <a:gd name="T45" fmla="*/ 0 h 156"/>
                <a:gd name="T46" fmla="*/ 79 w 237"/>
                <a:gd name="T47" fmla="*/ 22 h 156"/>
                <a:gd name="T48" fmla="*/ 79 w 237"/>
                <a:gd name="T49" fmla="*/ 22 h 156"/>
                <a:gd name="T50" fmla="*/ 76 w 237"/>
                <a:gd name="T51" fmla="*/ 24 h 156"/>
                <a:gd name="T52" fmla="*/ 75 w 237"/>
                <a:gd name="T53" fmla="*/ 24 h 156"/>
                <a:gd name="T54" fmla="*/ 0 w 237"/>
                <a:gd name="T55" fmla="*/ 24 h 156"/>
                <a:gd name="T56" fmla="*/ 0 w 237"/>
                <a:gd name="T57" fmla="*/ 24 h 156"/>
                <a:gd name="T58" fmla="*/ 14 w 237"/>
                <a:gd name="T59" fmla="*/ 48 h 156"/>
                <a:gd name="T60" fmla="*/ 32 w 237"/>
                <a:gd name="T61" fmla="*/ 71 h 156"/>
                <a:gd name="T62" fmla="*/ 51 w 237"/>
                <a:gd name="T63" fmla="*/ 93 h 156"/>
                <a:gd name="T64" fmla="*/ 69 w 237"/>
                <a:gd name="T65" fmla="*/ 113 h 156"/>
                <a:gd name="T66" fmla="*/ 100 w 237"/>
                <a:gd name="T67" fmla="*/ 142 h 156"/>
                <a:gd name="T68" fmla="*/ 115 w 237"/>
                <a:gd name="T69" fmla="*/ 156 h 156"/>
                <a:gd name="T70" fmla="*/ 115 w 237"/>
                <a:gd name="T7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156">
                  <a:moveTo>
                    <a:pt x="115" y="156"/>
                  </a:moveTo>
                  <a:lnTo>
                    <a:pt x="115" y="156"/>
                  </a:lnTo>
                  <a:lnTo>
                    <a:pt x="118" y="156"/>
                  </a:lnTo>
                  <a:lnTo>
                    <a:pt x="118" y="156"/>
                  </a:lnTo>
                  <a:lnTo>
                    <a:pt x="120" y="156"/>
                  </a:lnTo>
                  <a:lnTo>
                    <a:pt x="120" y="156"/>
                  </a:lnTo>
                  <a:lnTo>
                    <a:pt x="136" y="142"/>
                  </a:lnTo>
                  <a:lnTo>
                    <a:pt x="167" y="113"/>
                  </a:lnTo>
                  <a:lnTo>
                    <a:pt x="186" y="93"/>
                  </a:lnTo>
                  <a:lnTo>
                    <a:pt x="205" y="71"/>
                  </a:lnTo>
                  <a:lnTo>
                    <a:pt x="222" y="48"/>
                  </a:lnTo>
                  <a:lnTo>
                    <a:pt x="237" y="24"/>
                  </a:lnTo>
                  <a:lnTo>
                    <a:pt x="157" y="24"/>
                  </a:lnTo>
                  <a:lnTo>
                    <a:pt x="139" y="58"/>
                  </a:lnTo>
                  <a:lnTo>
                    <a:pt x="139" y="58"/>
                  </a:lnTo>
                  <a:lnTo>
                    <a:pt x="138" y="59"/>
                  </a:lnTo>
                  <a:lnTo>
                    <a:pt x="136" y="59"/>
                  </a:lnTo>
                  <a:lnTo>
                    <a:pt x="136" y="59"/>
                  </a:lnTo>
                  <a:lnTo>
                    <a:pt x="135" y="59"/>
                  </a:lnTo>
                  <a:lnTo>
                    <a:pt x="135" y="59"/>
                  </a:lnTo>
                  <a:lnTo>
                    <a:pt x="134" y="59"/>
                  </a:lnTo>
                  <a:lnTo>
                    <a:pt x="132" y="58"/>
                  </a:lnTo>
                  <a:lnTo>
                    <a:pt x="94" y="0"/>
                  </a:lnTo>
                  <a:lnTo>
                    <a:pt x="79" y="22"/>
                  </a:lnTo>
                  <a:lnTo>
                    <a:pt x="79" y="22"/>
                  </a:lnTo>
                  <a:lnTo>
                    <a:pt x="76" y="24"/>
                  </a:lnTo>
                  <a:lnTo>
                    <a:pt x="75" y="24"/>
                  </a:lnTo>
                  <a:lnTo>
                    <a:pt x="0" y="24"/>
                  </a:lnTo>
                  <a:lnTo>
                    <a:pt x="0" y="24"/>
                  </a:lnTo>
                  <a:lnTo>
                    <a:pt x="14" y="48"/>
                  </a:lnTo>
                  <a:lnTo>
                    <a:pt x="32" y="71"/>
                  </a:lnTo>
                  <a:lnTo>
                    <a:pt x="51" y="93"/>
                  </a:lnTo>
                  <a:lnTo>
                    <a:pt x="69" y="113"/>
                  </a:lnTo>
                  <a:lnTo>
                    <a:pt x="100" y="142"/>
                  </a:lnTo>
                  <a:lnTo>
                    <a:pt x="115" y="156"/>
                  </a:lnTo>
                  <a:lnTo>
                    <a:pt x="115" y="1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 name="Group 82">
            <a:extLst>
              <a:ext uri="{FF2B5EF4-FFF2-40B4-BE49-F238E27FC236}">
                <a16:creationId xmlns:a16="http://schemas.microsoft.com/office/drawing/2014/main" id="{3AE492A4-24D3-FE0F-4923-C2CC523DF377}"/>
              </a:ext>
              <a:ext uri="{C183D7F6-B498-43B3-948B-1728B52AA6E4}">
                <adec:decorative xmlns:adec="http://schemas.microsoft.com/office/drawing/2017/decorative" val="1"/>
              </a:ext>
            </a:extLst>
          </p:cNvPr>
          <p:cNvGrpSpPr/>
          <p:nvPr/>
        </p:nvGrpSpPr>
        <p:grpSpPr>
          <a:xfrm>
            <a:off x="181944" y="4842934"/>
            <a:ext cx="940850" cy="941832"/>
            <a:chOff x="181944" y="4936716"/>
            <a:chExt cx="940850" cy="941832"/>
          </a:xfrm>
        </p:grpSpPr>
        <p:sp>
          <p:nvSpPr>
            <p:cNvPr id="84" name="Oval 83">
              <a:extLst>
                <a:ext uri="{FF2B5EF4-FFF2-40B4-BE49-F238E27FC236}">
                  <a16:creationId xmlns:a16="http://schemas.microsoft.com/office/drawing/2014/main" id="{432E79B4-0430-07C3-BFDC-3F1BCC774CC7}"/>
                </a:ext>
              </a:extLst>
            </p:cNvPr>
            <p:cNvSpPr/>
            <p:nvPr/>
          </p:nvSpPr>
          <p:spPr>
            <a:xfrm>
              <a:off x="181944" y="4937672"/>
              <a:ext cx="940850" cy="9399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67">
              <a:extLst>
                <a:ext uri="{FF2B5EF4-FFF2-40B4-BE49-F238E27FC236}">
                  <a16:creationId xmlns:a16="http://schemas.microsoft.com/office/drawing/2014/main" id="{C2A64896-43F7-E6D0-42F3-C25780706611}"/>
                </a:ext>
              </a:extLst>
            </p:cNvPr>
            <p:cNvSpPr>
              <a:spLocks noEditPoints="1"/>
            </p:cNvSpPr>
            <p:nvPr/>
          </p:nvSpPr>
          <p:spPr bwMode="auto">
            <a:xfrm>
              <a:off x="182885" y="4936716"/>
              <a:ext cx="938968" cy="941832"/>
            </a:xfrm>
            <a:custGeom>
              <a:avLst/>
              <a:gdLst>
                <a:gd name="T0" fmla="*/ 312 w 657"/>
                <a:gd name="T1" fmla="*/ 657 h 658"/>
                <a:gd name="T2" fmla="*/ 262 w 657"/>
                <a:gd name="T3" fmla="*/ 652 h 658"/>
                <a:gd name="T4" fmla="*/ 200 w 657"/>
                <a:gd name="T5" fmla="*/ 633 h 658"/>
                <a:gd name="T6" fmla="*/ 120 w 657"/>
                <a:gd name="T7" fmla="*/ 583 h 658"/>
                <a:gd name="T8" fmla="*/ 57 w 657"/>
                <a:gd name="T9" fmla="*/ 513 h 658"/>
                <a:gd name="T10" fmla="*/ 15 w 657"/>
                <a:gd name="T11" fmla="*/ 427 h 658"/>
                <a:gd name="T12" fmla="*/ 4 w 657"/>
                <a:gd name="T13" fmla="*/ 379 h 658"/>
                <a:gd name="T14" fmla="*/ 0 w 657"/>
                <a:gd name="T15" fmla="*/ 329 h 658"/>
                <a:gd name="T16" fmla="*/ 2 w 657"/>
                <a:gd name="T17" fmla="*/ 296 h 658"/>
                <a:gd name="T18" fmla="*/ 11 w 657"/>
                <a:gd name="T19" fmla="*/ 247 h 658"/>
                <a:gd name="T20" fmla="*/ 39 w 657"/>
                <a:gd name="T21" fmla="*/ 172 h 658"/>
                <a:gd name="T22" fmla="*/ 97 w 657"/>
                <a:gd name="T23" fmla="*/ 97 h 658"/>
                <a:gd name="T24" fmla="*/ 172 w 657"/>
                <a:gd name="T25" fmla="*/ 41 h 658"/>
                <a:gd name="T26" fmla="*/ 246 w 657"/>
                <a:gd name="T27" fmla="*/ 11 h 658"/>
                <a:gd name="T28" fmla="*/ 296 w 657"/>
                <a:gd name="T29" fmla="*/ 3 h 658"/>
                <a:gd name="T30" fmla="*/ 329 w 657"/>
                <a:gd name="T31" fmla="*/ 0 h 658"/>
                <a:gd name="T32" fmla="*/ 379 w 657"/>
                <a:gd name="T33" fmla="*/ 4 h 658"/>
                <a:gd name="T34" fmla="*/ 426 w 657"/>
                <a:gd name="T35" fmla="*/ 15 h 658"/>
                <a:gd name="T36" fmla="*/ 512 w 657"/>
                <a:gd name="T37" fmla="*/ 57 h 658"/>
                <a:gd name="T38" fmla="*/ 582 w 657"/>
                <a:gd name="T39" fmla="*/ 120 h 658"/>
                <a:gd name="T40" fmla="*/ 631 w 657"/>
                <a:gd name="T41" fmla="*/ 202 h 658"/>
                <a:gd name="T42" fmla="*/ 650 w 657"/>
                <a:gd name="T43" fmla="*/ 263 h 658"/>
                <a:gd name="T44" fmla="*/ 657 w 657"/>
                <a:gd name="T45" fmla="*/ 312 h 658"/>
                <a:gd name="T46" fmla="*/ 657 w 657"/>
                <a:gd name="T47" fmla="*/ 347 h 658"/>
                <a:gd name="T48" fmla="*/ 650 w 657"/>
                <a:gd name="T49" fmla="*/ 395 h 658"/>
                <a:gd name="T50" fmla="*/ 631 w 657"/>
                <a:gd name="T51" fmla="*/ 457 h 658"/>
                <a:gd name="T52" fmla="*/ 582 w 657"/>
                <a:gd name="T53" fmla="*/ 539 h 658"/>
                <a:gd name="T54" fmla="*/ 512 w 657"/>
                <a:gd name="T55" fmla="*/ 602 h 658"/>
                <a:gd name="T56" fmla="*/ 426 w 657"/>
                <a:gd name="T57" fmla="*/ 644 h 658"/>
                <a:gd name="T58" fmla="*/ 379 w 657"/>
                <a:gd name="T59" fmla="*/ 654 h 658"/>
                <a:gd name="T60" fmla="*/ 329 w 657"/>
                <a:gd name="T61" fmla="*/ 658 h 658"/>
                <a:gd name="T62" fmla="*/ 329 w 657"/>
                <a:gd name="T63" fmla="*/ 38 h 658"/>
                <a:gd name="T64" fmla="*/ 242 w 657"/>
                <a:gd name="T65" fmla="*/ 51 h 658"/>
                <a:gd name="T66" fmla="*/ 166 w 657"/>
                <a:gd name="T67" fmla="*/ 88 h 658"/>
                <a:gd name="T68" fmla="*/ 104 w 657"/>
                <a:gd name="T69" fmla="*/ 144 h 658"/>
                <a:gd name="T70" fmla="*/ 61 w 657"/>
                <a:gd name="T71" fmla="*/ 216 h 658"/>
                <a:gd name="T72" fmla="*/ 39 w 657"/>
                <a:gd name="T73" fmla="*/ 300 h 658"/>
                <a:gd name="T74" fmla="*/ 39 w 657"/>
                <a:gd name="T75" fmla="*/ 359 h 658"/>
                <a:gd name="T76" fmla="*/ 61 w 657"/>
                <a:gd name="T77" fmla="*/ 442 h 658"/>
                <a:gd name="T78" fmla="*/ 104 w 657"/>
                <a:gd name="T79" fmla="*/ 515 h 658"/>
                <a:gd name="T80" fmla="*/ 166 w 657"/>
                <a:gd name="T81" fmla="*/ 571 h 658"/>
                <a:gd name="T82" fmla="*/ 242 w 657"/>
                <a:gd name="T83" fmla="*/ 607 h 658"/>
                <a:gd name="T84" fmla="*/ 329 w 657"/>
                <a:gd name="T85" fmla="*/ 621 h 658"/>
                <a:gd name="T86" fmla="*/ 387 w 657"/>
                <a:gd name="T87" fmla="*/ 614 h 658"/>
                <a:gd name="T88" fmla="*/ 468 w 657"/>
                <a:gd name="T89" fmla="*/ 586 h 658"/>
                <a:gd name="T90" fmla="*/ 535 w 657"/>
                <a:gd name="T91" fmla="*/ 535 h 658"/>
                <a:gd name="T92" fmla="*/ 584 w 657"/>
                <a:gd name="T93" fmla="*/ 468 h 658"/>
                <a:gd name="T94" fmla="*/ 614 w 657"/>
                <a:gd name="T95" fmla="*/ 388 h 658"/>
                <a:gd name="T96" fmla="*/ 619 w 657"/>
                <a:gd name="T97" fmla="*/ 329 h 658"/>
                <a:gd name="T98" fmla="*/ 607 w 657"/>
                <a:gd name="T99" fmla="*/ 243 h 658"/>
                <a:gd name="T100" fmla="*/ 570 w 657"/>
                <a:gd name="T101" fmla="*/ 167 h 658"/>
                <a:gd name="T102" fmla="*/ 513 w 657"/>
                <a:gd name="T103" fmla="*/ 105 h 658"/>
                <a:gd name="T104" fmla="*/ 442 w 657"/>
                <a:gd name="T105" fmla="*/ 61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9" y="658"/>
                  </a:moveTo>
                  <a:lnTo>
                    <a:pt x="329" y="658"/>
                  </a:lnTo>
                  <a:lnTo>
                    <a:pt x="312" y="657"/>
                  </a:lnTo>
                  <a:lnTo>
                    <a:pt x="296" y="657"/>
                  </a:lnTo>
                  <a:lnTo>
                    <a:pt x="278" y="654"/>
                  </a:lnTo>
                  <a:lnTo>
                    <a:pt x="262" y="652"/>
                  </a:lnTo>
                  <a:lnTo>
                    <a:pt x="246" y="648"/>
                  </a:lnTo>
                  <a:lnTo>
                    <a:pt x="231" y="644"/>
                  </a:lnTo>
                  <a:lnTo>
                    <a:pt x="200" y="633"/>
                  </a:lnTo>
                  <a:lnTo>
                    <a:pt x="172" y="618"/>
                  </a:lnTo>
                  <a:lnTo>
                    <a:pt x="145" y="602"/>
                  </a:lnTo>
                  <a:lnTo>
                    <a:pt x="120" y="583"/>
                  </a:lnTo>
                  <a:lnTo>
                    <a:pt x="97" y="562"/>
                  </a:lnTo>
                  <a:lnTo>
                    <a:pt x="76" y="539"/>
                  </a:lnTo>
                  <a:lnTo>
                    <a:pt x="57" y="513"/>
                  </a:lnTo>
                  <a:lnTo>
                    <a:pt x="39" y="486"/>
                  </a:lnTo>
                  <a:lnTo>
                    <a:pt x="26" y="457"/>
                  </a:lnTo>
                  <a:lnTo>
                    <a:pt x="15" y="427"/>
                  </a:lnTo>
                  <a:lnTo>
                    <a:pt x="11" y="411"/>
                  </a:lnTo>
                  <a:lnTo>
                    <a:pt x="7" y="395"/>
                  </a:lnTo>
                  <a:lnTo>
                    <a:pt x="4" y="379"/>
                  </a:lnTo>
                  <a:lnTo>
                    <a:pt x="2" y="363"/>
                  </a:lnTo>
                  <a:lnTo>
                    <a:pt x="0" y="347"/>
                  </a:lnTo>
                  <a:lnTo>
                    <a:pt x="0" y="329"/>
                  </a:lnTo>
                  <a:lnTo>
                    <a:pt x="0" y="329"/>
                  </a:lnTo>
                  <a:lnTo>
                    <a:pt x="0" y="312"/>
                  </a:lnTo>
                  <a:lnTo>
                    <a:pt x="2" y="296"/>
                  </a:lnTo>
                  <a:lnTo>
                    <a:pt x="4" y="280"/>
                  </a:lnTo>
                  <a:lnTo>
                    <a:pt x="7" y="263"/>
                  </a:lnTo>
                  <a:lnTo>
                    <a:pt x="11" y="247"/>
                  </a:lnTo>
                  <a:lnTo>
                    <a:pt x="15" y="231"/>
                  </a:lnTo>
                  <a:lnTo>
                    <a:pt x="26" y="202"/>
                  </a:lnTo>
                  <a:lnTo>
                    <a:pt x="39" y="172"/>
                  </a:lnTo>
                  <a:lnTo>
                    <a:pt x="57" y="145"/>
                  </a:lnTo>
                  <a:lnTo>
                    <a:pt x="76" y="120"/>
                  </a:lnTo>
                  <a:lnTo>
                    <a:pt x="97" y="97"/>
                  </a:lnTo>
                  <a:lnTo>
                    <a:pt x="120" y="75"/>
                  </a:lnTo>
                  <a:lnTo>
                    <a:pt x="145" y="57"/>
                  </a:lnTo>
                  <a:lnTo>
                    <a:pt x="172" y="41"/>
                  </a:lnTo>
                  <a:lnTo>
                    <a:pt x="200" y="27"/>
                  </a:lnTo>
                  <a:lnTo>
                    <a:pt x="231" y="15"/>
                  </a:lnTo>
                  <a:lnTo>
                    <a:pt x="246" y="11"/>
                  </a:lnTo>
                  <a:lnTo>
                    <a:pt x="262" y="7"/>
                  </a:lnTo>
                  <a:lnTo>
                    <a:pt x="278" y="4"/>
                  </a:lnTo>
                  <a:lnTo>
                    <a:pt x="296" y="3"/>
                  </a:lnTo>
                  <a:lnTo>
                    <a:pt x="312" y="2"/>
                  </a:lnTo>
                  <a:lnTo>
                    <a:pt x="329" y="0"/>
                  </a:lnTo>
                  <a:lnTo>
                    <a:pt x="329" y="0"/>
                  </a:lnTo>
                  <a:lnTo>
                    <a:pt x="345" y="2"/>
                  </a:lnTo>
                  <a:lnTo>
                    <a:pt x="363" y="3"/>
                  </a:lnTo>
                  <a:lnTo>
                    <a:pt x="379" y="4"/>
                  </a:lnTo>
                  <a:lnTo>
                    <a:pt x="395" y="7"/>
                  </a:lnTo>
                  <a:lnTo>
                    <a:pt x="411" y="11"/>
                  </a:lnTo>
                  <a:lnTo>
                    <a:pt x="426" y="15"/>
                  </a:lnTo>
                  <a:lnTo>
                    <a:pt x="457" y="27"/>
                  </a:lnTo>
                  <a:lnTo>
                    <a:pt x="485" y="41"/>
                  </a:lnTo>
                  <a:lnTo>
                    <a:pt x="512" y="57"/>
                  </a:lnTo>
                  <a:lnTo>
                    <a:pt x="538" y="75"/>
                  </a:lnTo>
                  <a:lnTo>
                    <a:pt x="562" y="97"/>
                  </a:lnTo>
                  <a:lnTo>
                    <a:pt x="582" y="120"/>
                  </a:lnTo>
                  <a:lnTo>
                    <a:pt x="601" y="145"/>
                  </a:lnTo>
                  <a:lnTo>
                    <a:pt x="618" y="172"/>
                  </a:lnTo>
                  <a:lnTo>
                    <a:pt x="631" y="202"/>
                  </a:lnTo>
                  <a:lnTo>
                    <a:pt x="642" y="231"/>
                  </a:lnTo>
                  <a:lnTo>
                    <a:pt x="648" y="247"/>
                  </a:lnTo>
                  <a:lnTo>
                    <a:pt x="650" y="263"/>
                  </a:lnTo>
                  <a:lnTo>
                    <a:pt x="654" y="280"/>
                  </a:lnTo>
                  <a:lnTo>
                    <a:pt x="656" y="296"/>
                  </a:lnTo>
                  <a:lnTo>
                    <a:pt x="657" y="312"/>
                  </a:lnTo>
                  <a:lnTo>
                    <a:pt x="657" y="329"/>
                  </a:lnTo>
                  <a:lnTo>
                    <a:pt x="657" y="329"/>
                  </a:lnTo>
                  <a:lnTo>
                    <a:pt x="657" y="347"/>
                  </a:lnTo>
                  <a:lnTo>
                    <a:pt x="656" y="363"/>
                  </a:lnTo>
                  <a:lnTo>
                    <a:pt x="654" y="379"/>
                  </a:lnTo>
                  <a:lnTo>
                    <a:pt x="650" y="395"/>
                  </a:lnTo>
                  <a:lnTo>
                    <a:pt x="648" y="411"/>
                  </a:lnTo>
                  <a:lnTo>
                    <a:pt x="642" y="427"/>
                  </a:lnTo>
                  <a:lnTo>
                    <a:pt x="631" y="457"/>
                  </a:lnTo>
                  <a:lnTo>
                    <a:pt x="618" y="486"/>
                  </a:lnTo>
                  <a:lnTo>
                    <a:pt x="601" y="513"/>
                  </a:lnTo>
                  <a:lnTo>
                    <a:pt x="582" y="539"/>
                  </a:lnTo>
                  <a:lnTo>
                    <a:pt x="562" y="562"/>
                  </a:lnTo>
                  <a:lnTo>
                    <a:pt x="538" y="583"/>
                  </a:lnTo>
                  <a:lnTo>
                    <a:pt x="512" y="602"/>
                  </a:lnTo>
                  <a:lnTo>
                    <a:pt x="485" y="618"/>
                  </a:lnTo>
                  <a:lnTo>
                    <a:pt x="457" y="633"/>
                  </a:lnTo>
                  <a:lnTo>
                    <a:pt x="426" y="644"/>
                  </a:lnTo>
                  <a:lnTo>
                    <a:pt x="411" y="648"/>
                  </a:lnTo>
                  <a:lnTo>
                    <a:pt x="395" y="652"/>
                  </a:lnTo>
                  <a:lnTo>
                    <a:pt x="379" y="654"/>
                  </a:lnTo>
                  <a:lnTo>
                    <a:pt x="363" y="657"/>
                  </a:lnTo>
                  <a:lnTo>
                    <a:pt x="345" y="657"/>
                  </a:lnTo>
                  <a:lnTo>
                    <a:pt x="329" y="658"/>
                  </a:lnTo>
                  <a:lnTo>
                    <a:pt x="329" y="658"/>
                  </a:lnTo>
                  <a:close/>
                  <a:moveTo>
                    <a:pt x="329" y="38"/>
                  </a:moveTo>
                  <a:lnTo>
                    <a:pt x="329" y="38"/>
                  </a:lnTo>
                  <a:lnTo>
                    <a:pt x="299" y="39"/>
                  </a:lnTo>
                  <a:lnTo>
                    <a:pt x="270" y="45"/>
                  </a:lnTo>
                  <a:lnTo>
                    <a:pt x="242" y="51"/>
                  </a:lnTo>
                  <a:lnTo>
                    <a:pt x="215" y="61"/>
                  </a:lnTo>
                  <a:lnTo>
                    <a:pt x="190" y="73"/>
                  </a:lnTo>
                  <a:lnTo>
                    <a:pt x="166" y="88"/>
                  </a:lnTo>
                  <a:lnTo>
                    <a:pt x="144" y="105"/>
                  </a:lnTo>
                  <a:lnTo>
                    <a:pt x="123" y="124"/>
                  </a:lnTo>
                  <a:lnTo>
                    <a:pt x="104" y="144"/>
                  </a:lnTo>
                  <a:lnTo>
                    <a:pt x="88" y="167"/>
                  </a:lnTo>
                  <a:lnTo>
                    <a:pt x="73" y="191"/>
                  </a:lnTo>
                  <a:lnTo>
                    <a:pt x="61" y="216"/>
                  </a:lnTo>
                  <a:lnTo>
                    <a:pt x="51" y="243"/>
                  </a:lnTo>
                  <a:lnTo>
                    <a:pt x="43" y="270"/>
                  </a:lnTo>
                  <a:lnTo>
                    <a:pt x="39" y="300"/>
                  </a:lnTo>
                  <a:lnTo>
                    <a:pt x="38" y="329"/>
                  </a:lnTo>
                  <a:lnTo>
                    <a:pt x="38" y="329"/>
                  </a:lnTo>
                  <a:lnTo>
                    <a:pt x="39" y="359"/>
                  </a:lnTo>
                  <a:lnTo>
                    <a:pt x="43" y="388"/>
                  </a:lnTo>
                  <a:lnTo>
                    <a:pt x="51" y="415"/>
                  </a:lnTo>
                  <a:lnTo>
                    <a:pt x="61" y="442"/>
                  </a:lnTo>
                  <a:lnTo>
                    <a:pt x="73" y="468"/>
                  </a:lnTo>
                  <a:lnTo>
                    <a:pt x="88" y="492"/>
                  </a:lnTo>
                  <a:lnTo>
                    <a:pt x="104" y="515"/>
                  </a:lnTo>
                  <a:lnTo>
                    <a:pt x="123" y="535"/>
                  </a:lnTo>
                  <a:lnTo>
                    <a:pt x="144" y="554"/>
                  </a:lnTo>
                  <a:lnTo>
                    <a:pt x="166" y="571"/>
                  </a:lnTo>
                  <a:lnTo>
                    <a:pt x="190" y="586"/>
                  </a:lnTo>
                  <a:lnTo>
                    <a:pt x="215" y="598"/>
                  </a:lnTo>
                  <a:lnTo>
                    <a:pt x="242" y="607"/>
                  </a:lnTo>
                  <a:lnTo>
                    <a:pt x="270" y="614"/>
                  </a:lnTo>
                  <a:lnTo>
                    <a:pt x="299" y="619"/>
                  </a:lnTo>
                  <a:lnTo>
                    <a:pt x="329" y="621"/>
                  </a:lnTo>
                  <a:lnTo>
                    <a:pt x="329" y="621"/>
                  </a:lnTo>
                  <a:lnTo>
                    <a:pt x="359" y="619"/>
                  </a:lnTo>
                  <a:lnTo>
                    <a:pt x="387" y="614"/>
                  </a:lnTo>
                  <a:lnTo>
                    <a:pt x="415" y="607"/>
                  </a:lnTo>
                  <a:lnTo>
                    <a:pt x="442" y="598"/>
                  </a:lnTo>
                  <a:lnTo>
                    <a:pt x="468" y="586"/>
                  </a:lnTo>
                  <a:lnTo>
                    <a:pt x="492" y="571"/>
                  </a:lnTo>
                  <a:lnTo>
                    <a:pt x="513" y="554"/>
                  </a:lnTo>
                  <a:lnTo>
                    <a:pt x="535" y="535"/>
                  </a:lnTo>
                  <a:lnTo>
                    <a:pt x="554" y="515"/>
                  </a:lnTo>
                  <a:lnTo>
                    <a:pt x="570" y="492"/>
                  </a:lnTo>
                  <a:lnTo>
                    <a:pt x="584" y="468"/>
                  </a:lnTo>
                  <a:lnTo>
                    <a:pt x="597" y="442"/>
                  </a:lnTo>
                  <a:lnTo>
                    <a:pt x="607" y="415"/>
                  </a:lnTo>
                  <a:lnTo>
                    <a:pt x="614" y="388"/>
                  </a:lnTo>
                  <a:lnTo>
                    <a:pt x="618" y="359"/>
                  </a:lnTo>
                  <a:lnTo>
                    <a:pt x="619" y="329"/>
                  </a:lnTo>
                  <a:lnTo>
                    <a:pt x="619" y="329"/>
                  </a:lnTo>
                  <a:lnTo>
                    <a:pt x="618" y="300"/>
                  </a:lnTo>
                  <a:lnTo>
                    <a:pt x="614" y="270"/>
                  </a:lnTo>
                  <a:lnTo>
                    <a:pt x="607" y="243"/>
                  </a:lnTo>
                  <a:lnTo>
                    <a:pt x="597" y="216"/>
                  </a:lnTo>
                  <a:lnTo>
                    <a:pt x="584" y="191"/>
                  </a:lnTo>
                  <a:lnTo>
                    <a:pt x="570" y="167"/>
                  </a:lnTo>
                  <a:lnTo>
                    <a:pt x="554" y="144"/>
                  </a:lnTo>
                  <a:lnTo>
                    <a:pt x="535" y="124"/>
                  </a:lnTo>
                  <a:lnTo>
                    <a:pt x="513" y="105"/>
                  </a:lnTo>
                  <a:lnTo>
                    <a:pt x="492" y="88"/>
                  </a:lnTo>
                  <a:lnTo>
                    <a:pt x="468" y="73"/>
                  </a:lnTo>
                  <a:lnTo>
                    <a:pt x="442" y="61"/>
                  </a:lnTo>
                  <a:lnTo>
                    <a:pt x="415" y="51"/>
                  </a:lnTo>
                  <a:lnTo>
                    <a:pt x="387" y="45"/>
                  </a:lnTo>
                  <a:lnTo>
                    <a:pt x="359" y="39"/>
                  </a:lnTo>
                  <a:lnTo>
                    <a:pt x="329" y="38"/>
                  </a:lnTo>
                  <a:lnTo>
                    <a:pt x="329" y="38"/>
                  </a:lnTo>
                  <a:close/>
                </a:path>
              </a:pathLst>
            </a:custGeom>
            <a:solidFill>
              <a:srgbClr val="004F9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86" name="Group 85">
              <a:extLst>
                <a:ext uri="{FF2B5EF4-FFF2-40B4-BE49-F238E27FC236}">
                  <a16:creationId xmlns:a16="http://schemas.microsoft.com/office/drawing/2014/main" id="{FF5679F1-EC06-6A1B-9ACB-ED115628CBC5}"/>
                </a:ext>
              </a:extLst>
            </p:cNvPr>
            <p:cNvGrpSpPr/>
            <p:nvPr/>
          </p:nvGrpSpPr>
          <p:grpSpPr>
            <a:xfrm>
              <a:off x="467724" y="5194360"/>
              <a:ext cx="369291" cy="426544"/>
              <a:chOff x="460069" y="5616015"/>
              <a:chExt cx="369291" cy="426544"/>
            </a:xfrm>
          </p:grpSpPr>
          <p:sp>
            <p:nvSpPr>
              <p:cNvPr id="87" name="Freeform 254">
                <a:extLst>
                  <a:ext uri="{FF2B5EF4-FFF2-40B4-BE49-F238E27FC236}">
                    <a16:creationId xmlns:a16="http://schemas.microsoft.com/office/drawing/2014/main" id="{9A45FDD6-60A0-EDBE-7060-018F20AE34AA}"/>
                  </a:ext>
                </a:extLst>
              </p:cNvPr>
              <p:cNvSpPr>
                <a:spLocks/>
              </p:cNvSpPr>
              <p:nvPr/>
            </p:nvSpPr>
            <p:spPr bwMode="auto">
              <a:xfrm>
                <a:off x="514462" y="5616015"/>
                <a:ext cx="314898" cy="369290"/>
              </a:xfrm>
              <a:custGeom>
                <a:avLst/>
                <a:gdLst>
                  <a:gd name="T0" fmla="*/ 217 w 221"/>
                  <a:gd name="T1" fmla="*/ 0 h 258"/>
                  <a:gd name="T2" fmla="*/ 4 w 221"/>
                  <a:gd name="T3" fmla="*/ 0 h 258"/>
                  <a:gd name="T4" fmla="*/ 4 w 221"/>
                  <a:gd name="T5" fmla="*/ 0 h 258"/>
                  <a:gd name="T6" fmla="*/ 2 w 221"/>
                  <a:gd name="T7" fmla="*/ 2 h 258"/>
                  <a:gd name="T8" fmla="*/ 0 w 221"/>
                  <a:gd name="T9" fmla="*/ 6 h 258"/>
                  <a:gd name="T10" fmla="*/ 0 w 221"/>
                  <a:gd name="T11" fmla="*/ 24 h 258"/>
                  <a:gd name="T12" fmla="*/ 0 w 221"/>
                  <a:gd name="T13" fmla="*/ 24 h 258"/>
                  <a:gd name="T14" fmla="*/ 2 w 221"/>
                  <a:gd name="T15" fmla="*/ 27 h 258"/>
                  <a:gd name="T16" fmla="*/ 4 w 221"/>
                  <a:gd name="T17" fmla="*/ 28 h 258"/>
                  <a:gd name="T18" fmla="*/ 194 w 221"/>
                  <a:gd name="T19" fmla="*/ 28 h 258"/>
                  <a:gd name="T20" fmla="*/ 194 w 221"/>
                  <a:gd name="T21" fmla="*/ 254 h 258"/>
                  <a:gd name="T22" fmla="*/ 194 w 221"/>
                  <a:gd name="T23" fmla="*/ 254 h 258"/>
                  <a:gd name="T24" fmla="*/ 194 w 221"/>
                  <a:gd name="T25" fmla="*/ 257 h 258"/>
                  <a:gd name="T26" fmla="*/ 198 w 221"/>
                  <a:gd name="T27" fmla="*/ 258 h 258"/>
                  <a:gd name="T28" fmla="*/ 217 w 221"/>
                  <a:gd name="T29" fmla="*/ 258 h 258"/>
                  <a:gd name="T30" fmla="*/ 217 w 221"/>
                  <a:gd name="T31" fmla="*/ 258 h 258"/>
                  <a:gd name="T32" fmla="*/ 219 w 221"/>
                  <a:gd name="T33" fmla="*/ 257 h 258"/>
                  <a:gd name="T34" fmla="*/ 221 w 221"/>
                  <a:gd name="T35" fmla="*/ 254 h 258"/>
                  <a:gd name="T36" fmla="*/ 221 w 221"/>
                  <a:gd name="T37" fmla="*/ 6 h 258"/>
                  <a:gd name="T38" fmla="*/ 221 w 221"/>
                  <a:gd name="T39" fmla="*/ 6 h 258"/>
                  <a:gd name="T40" fmla="*/ 219 w 221"/>
                  <a:gd name="T41" fmla="*/ 2 h 258"/>
                  <a:gd name="T42" fmla="*/ 217 w 221"/>
                  <a:gd name="T43" fmla="*/ 0 h 258"/>
                  <a:gd name="T44" fmla="*/ 217 w 221"/>
                  <a:gd name="T45"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1" h="258">
                    <a:moveTo>
                      <a:pt x="217" y="0"/>
                    </a:moveTo>
                    <a:lnTo>
                      <a:pt x="4" y="0"/>
                    </a:lnTo>
                    <a:lnTo>
                      <a:pt x="4" y="0"/>
                    </a:lnTo>
                    <a:lnTo>
                      <a:pt x="2" y="2"/>
                    </a:lnTo>
                    <a:lnTo>
                      <a:pt x="0" y="6"/>
                    </a:lnTo>
                    <a:lnTo>
                      <a:pt x="0" y="24"/>
                    </a:lnTo>
                    <a:lnTo>
                      <a:pt x="0" y="24"/>
                    </a:lnTo>
                    <a:lnTo>
                      <a:pt x="2" y="27"/>
                    </a:lnTo>
                    <a:lnTo>
                      <a:pt x="4" y="28"/>
                    </a:lnTo>
                    <a:lnTo>
                      <a:pt x="194" y="28"/>
                    </a:lnTo>
                    <a:lnTo>
                      <a:pt x="194" y="254"/>
                    </a:lnTo>
                    <a:lnTo>
                      <a:pt x="194" y="254"/>
                    </a:lnTo>
                    <a:lnTo>
                      <a:pt x="194" y="257"/>
                    </a:lnTo>
                    <a:lnTo>
                      <a:pt x="198" y="258"/>
                    </a:lnTo>
                    <a:lnTo>
                      <a:pt x="217" y="258"/>
                    </a:lnTo>
                    <a:lnTo>
                      <a:pt x="217" y="258"/>
                    </a:lnTo>
                    <a:lnTo>
                      <a:pt x="219" y="257"/>
                    </a:lnTo>
                    <a:lnTo>
                      <a:pt x="221" y="254"/>
                    </a:lnTo>
                    <a:lnTo>
                      <a:pt x="221" y="6"/>
                    </a:lnTo>
                    <a:lnTo>
                      <a:pt x="221" y="6"/>
                    </a:lnTo>
                    <a:lnTo>
                      <a:pt x="219" y="2"/>
                    </a:lnTo>
                    <a:lnTo>
                      <a:pt x="217" y="0"/>
                    </a:lnTo>
                    <a:lnTo>
                      <a:pt x="2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55">
                <a:extLst>
                  <a:ext uri="{FF2B5EF4-FFF2-40B4-BE49-F238E27FC236}">
                    <a16:creationId xmlns:a16="http://schemas.microsoft.com/office/drawing/2014/main" id="{5BF4248B-6617-1D13-24E9-D539DF215F3C}"/>
                  </a:ext>
                </a:extLst>
              </p:cNvPr>
              <p:cNvSpPr>
                <a:spLocks noEditPoints="1"/>
              </p:cNvSpPr>
              <p:nvPr/>
            </p:nvSpPr>
            <p:spPr bwMode="auto">
              <a:xfrm>
                <a:off x="460069" y="5684720"/>
                <a:ext cx="303447" cy="357839"/>
              </a:xfrm>
              <a:custGeom>
                <a:avLst/>
                <a:gdLst>
                  <a:gd name="T0" fmla="*/ 6 w 213"/>
                  <a:gd name="T1" fmla="*/ 0 h 248"/>
                  <a:gd name="T2" fmla="*/ 2 w 213"/>
                  <a:gd name="T3" fmla="*/ 1 h 248"/>
                  <a:gd name="T4" fmla="*/ 0 w 213"/>
                  <a:gd name="T5" fmla="*/ 243 h 248"/>
                  <a:gd name="T6" fmla="*/ 2 w 213"/>
                  <a:gd name="T7" fmla="*/ 247 h 248"/>
                  <a:gd name="T8" fmla="*/ 207 w 213"/>
                  <a:gd name="T9" fmla="*/ 248 h 248"/>
                  <a:gd name="T10" fmla="*/ 211 w 213"/>
                  <a:gd name="T11" fmla="*/ 247 h 248"/>
                  <a:gd name="T12" fmla="*/ 213 w 213"/>
                  <a:gd name="T13" fmla="*/ 4 h 248"/>
                  <a:gd name="T14" fmla="*/ 211 w 213"/>
                  <a:gd name="T15" fmla="*/ 1 h 248"/>
                  <a:gd name="T16" fmla="*/ 207 w 213"/>
                  <a:gd name="T17" fmla="*/ 0 h 248"/>
                  <a:gd name="T18" fmla="*/ 47 w 213"/>
                  <a:gd name="T19" fmla="*/ 177 h 248"/>
                  <a:gd name="T20" fmla="*/ 43 w 213"/>
                  <a:gd name="T21" fmla="*/ 177 h 248"/>
                  <a:gd name="T22" fmla="*/ 39 w 213"/>
                  <a:gd name="T23" fmla="*/ 173 h 248"/>
                  <a:gd name="T24" fmla="*/ 39 w 213"/>
                  <a:gd name="T25" fmla="*/ 169 h 248"/>
                  <a:gd name="T26" fmla="*/ 41 w 213"/>
                  <a:gd name="T27" fmla="*/ 163 h 248"/>
                  <a:gd name="T28" fmla="*/ 47 w 213"/>
                  <a:gd name="T29" fmla="*/ 161 h 248"/>
                  <a:gd name="T30" fmla="*/ 88 w 213"/>
                  <a:gd name="T31" fmla="*/ 161 h 248"/>
                  <a:gd name="T32" fmla="*/ 94 w 213"/>
                  <a:gd name="T33" fmla="*/ 163 h 248"/>
                  <a:gd name="T34" fmla="*/ 96 w 213"/>
                  <a:gd name="T35" fmla="*/ 169 h 248"/>
                  <a:gd name="T36" fmla="*/ 96 w 213"/>
                  <a:gd name="T37" fmla="*/ 173 h 248"/>
                  <a:gd name="T38" fmla="*/ 92 w 213"/>
                  <a:gd name="T39" fmla="*/ 177 h 248"/>
                  <a:gd name="T40" fmla="*/ 88 w 213"/>
                  <a:gd name="T41" fmla="*/ 177 h 248"/>
                  <a:gd name="T42" fmla="*/ 47 w 213"/>
                  <a:gd name="T43" fmla="*/ 131 h 248"/>
                  <a:gd name="T44" fmla="*/ 43 w 213"/>
                  <a:gd name="T45" fmla="*/ 131 h 248"/>
                  <a:gd name="T46" fmla="*/ 39 w 213"/>
                  <a:gd name="T47" fmla="*/ 127 h 248"/>
                  <a:gd name="T48" fmla="*/ 39 w 213"/>
                  <a:gd name="T49" fmla="*/ 123 h 248"/>
                  <a:gd name="T50" fmla="*/ 41 w 213"/>
                  <a:gd name="T51" fmla="*/ 118 h 248"/>
                  <a:gd name="T52" fmla="*/ 47 w 213"/>
                  <a:gd name="T53" fmla="*/ 115 h 248"/>
                  <a:gd name="T54" fmla="*/ 162 w 213"/>
                  <a:gd name="T55" fmla="*/ 115 h 248"/>
                  <a:gd name="T56" fmla="*/ 167 w 213"/>
                  <a:gd name="T57" fmla="*/ 118 h 248"/>
                  <a:gd name="T58" fmla="*/ 170 w 213"/>
                  <a:gd name="T59" fmla="*/ 123 h 248"/>
                  <a:gd name="T60" fmla="*/ 170 w 213"/>
                  <a:gd name="T61" fmla="*/ 127 h 248"/>
                  <a:gd name="T62" fmla="*/ 164 w 213"/>
                  <a:gd name="T63" fmla="*/ 131 h 248"/>
                  <a:gd name="T64" fmla="*/ 162 w 213"/>
                  <a:gd name="T65" fmla="*/ 131 h 248"/>
                  <a:gd name="T66" fmla="*/ 47 w 213"/>
                  <a:gd name="T67" fmla="*/ 86 h 248"/>
                  <a:gd name="T68" fmla="*/ 43 w 213"/>
                  <a:gd name="T69" fmla="*/ 86 h 248"/>
                  <a:gd name="T70" fmla="*/ 39 w 213"/>
                  <a:gd name="T71" fmla="*/ 80 h 248"/>
                  <a:gd name="T72" fmla="*/ 39 w 213"/>
                  <a:gd name="T73" fmla="*/ 77 h 248"/>
                  <a:gd name="T74" fmla="*/ 41 w 213"/>
                  <a:gd name="T75" fmla="*/ 72 h 248"/>
                  <a:gd name="T76" fmla="*/ 47 w 213"/>
                  <a:gd name="T77" fmla="*/ 69 h 248"/>
                  <a:gd name="T78" fmla="*/ 162 w 213"/>
                  <a:gd name="T79" fmla="*/ 69 h 248"/>
                  <a:gd name="T80" fmla="*/ 167 w 213"/>
                  <a:gd name="T81" fmla="*/ 72 h 248"/>
                  <a:gd name="T82" fmla="*/ 170 w 213"/>
                  <a:gd name="T83" fmla="*/ 77 h 248"/>
                  <a:gd name="T84" fmla="*/ 170 w 213"/>
                  <a:gd name="T85" fmla="*/ 80 h 248"/>
                  <a:gd name="T86" fmla="*/ 164 w 213"/>
                  <a:gd name="T87" fmla="*/ 86 h 248"/>
                  <a:gd name="T88" fmla="*/ 162 w 213"/>
                  <a:gd name="T89" fmla="*/ 8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248">
                    <a:moveTo>
                      <a:pt x="207" y="0"/>
                    </a:moveTo>
                    <a:lnTo>
                      <a:pt x="6" y="0"/>
                    </a:lnTo>
                    <a:lnTo>
                      <a:pt x="6" y="0"/>
                    </a:lnTo>
                    <a:lnTo>
                      <a:pt x="2" y="1"/>
                    </a:lnTo>
                    <a:lnTo>
                      <a:pt x="0" y="4"/>
                    </a:lnTo>
                    <a:lnTo>
                      <a:pt x="0" y="243"/>
                    </a:lnTo>
                    <a:lnTo>
                      <a:pt x="0" y="243"/>
                    </a:lnTo>
                    <a:lnTo>
                      <a:pt x="2" y="247"/>
                    </a:lnTo>
                    <a:lnTo>
                      <a:pt x="6" y="248"/>
                    </a:lnTo>
                    <a:lnTo>
                      <a:pt x="207" y="248"/>
                    </a:lnTo>
                    <a:lnTo>
                      <a:pt x="207" y="248"/>
                    </a:lnTo>
                    <a:lnTo>
                      <a:pt x="211" y="247"/>
                    </a:lnTo>
                    <a:lnTo>
                      <a:pt x="213" y="243"/>
                    </a:lnTo>
                    <a:lnTo>
                      <a:pt x="213" y="4"/>
                    </a:lnTo>
                    <a:lnTo>
                      <a:pt x="213" y="4"/>
                    </a:lnTo>
                    <a:lnTo>
                      <a:pt x="211" y="1"/>
                    </a:lnTo>
                    <a:lnTo>
                      <a:pt x="207" y="0"/>
                    </a:lnTo>
                    <a:lnTo>
                      <a:pt x="207" y="0"/>
                    </a:lnTo>
                    <a:close/>
                    <a:moveTo>
                      <a:pt x="88" y="177"/>
                    </a:moveTo>
                    <a:lnTo>
                      <a:pt x="47" y="177"/>
                    </a:lnTo>
                    <a:lnTo>
                      <a:pt x="47" y="177"/>
                    </a:lnTo>
                    <a:lnTo>
                      <a:pt x="43" y="177"/>
                    </a:lnTo>
                    <a:lnTo>
                      <a:pt x="41" y="176"/>
                    </a:lnTo>
                    <a:lnTo>
                      <a:pt x="39" y="173"/>
                    </a:lnTo>
                    <a:lnTo>
                      <a:pt x="39" y="169"/>
                    </a:lnTo>
                    <a:lnTo>
                      <a:pt x="39" y="169"/>
                    </a:lnTo>
                    <a:lnTo>
                      <a:pt x="39" y="166"/>
                    </a:lnTo>
                    <a:lnTo>
                      <a:pt x="41" y="163"/>
                    </a:lnTo>
                    <a:lnTo>
                      <a:pt x="43" y="162"/>
                    </a:lnTo>
                    <a:lnTo>
                      <a:pt x="47" y="161"/>
                    </a:lnTo>
                    <a:lnTo>
                      <a:pt x="88" y="161"/>
                    </a:lnTo>
                    <a:lnTo>
                      <a:pt x="88" y="161"/>
                    </a:lnTo>
                    <a:lnTo>
                      <a:pt x="92" y="162"/>
                    </a:lnTo>
                    <a:lnTo>
                      <a:pt x="94" y="163"/>
                    </a:lnTo>
                    <a:lnTo>
                      <a:pt x="96" y="166"/>
                    </a:lnTo>
                    <a:lnTo>
                      <a:pt x="96" y="169"/>
                    </a:lnTo>
                    <a:lnTo>
                      <a:pt x="96" y="169"/>
                    </a:lnTo>
                    <a:lnTo>
                      <a:pt x="96" y="173"/>
                    </a:lnTo>
                    <a:lnTo>
                      <a:pt x="94" y="176"/>
                    </a:lnTo>
                    <a:lnTo>
                      <a:pt x="92" y="177"/>
                    </a:lnTo>
                    <a:lnTo>
                      <a:pt x="88" y="177"/>
                    </a:lnTo>
                    <a:lnTo>
                      <a:pt x="88" y="177"/>
                    </a:lnTo>
                    <a:close/>
                    <a:moveTo>
                      <a:pt x="162" y="131"/>
                    </a:moveTo>
                    <a:lnTo>
                      <a:pt x="47" y="131"/>
                    </a:lnTo>
                    <a:lnTo>
                      <a:pt x="47" y="131"/>
                    </a:lnTo>
                    <a:lnTo>
                      <a:pt x="43" y="131"/>
                    </a:lnTo>
                    <a:lnTo>
                      <a:pt x="41" y="129"/>
                    </a:lnTo>
                    <a:lnTo>
                      <a:pt x="39" y="127"/>
                    </a:lnTo>
                    <a:lnTo>
                      <a:pt x="39" y="123"/>
                    </a:lnTo>
                    <a:lnTo>
                      <a:pt x="39" y="123"/>
                    </a:lnTo>
                    <a:lnTo>
                      <a:pt x="39" y="120"/>
                    </a:lnTo>
                    <a:lnTo>
                      <a:pt x="41" y="118"/>
                    </a:lnTo>
                    <a:lnTo>
                      <a:pt x="43" y="116"/>
                    </a:lnTo>
                    <a:lnTo>
                      <a:pt x="47" y="115"/>
                    </a:lnTo>
                    <a:lnTo>
                      <a:pt x="162" y="115"/>
                    </a:lnTo>
                    <a:lnTo>
                      <a:pt x="162" y="115"/>
                    </a:lnTo>
                    <a:lnTo>
                      <a:pt x="164" y="116"/>
                    </a:lnTo>
                    <a:lnTo>
                      <a:pt x="167" y="118"/>
                    </a:lnTo>
                    <a:lnTo>
                      <a:pt x="170" y="120"/>
                    </a:lnTo>
                    <a:lnTo>
                      <a:pt x="170" y="123"/>
                    </a:lnTo>
                    <a:lnTo>
                      <a:pt x="170" y="123"/>
                    </a:lnTo>
                    <a:lnTo>
                      <a:pt x="170" y="127"/>
                    </a:lnTo>
                    <a:lnTo>
                      <a:pt x="167" y="129"/>
                    </a:lnTo>
                    <a:lnTo>
                      <a:pt x="164" y="131"/>
                    </a:lnTo>
                    <a:lnTo>
                      <a:pt x="162" y="131"/>
                    </a:lnTo>
                    <a:lnTo>
                      <a:pt x="162" y="131"/>
                    </a:lnTo>
                    <a:close/>
                    <a:moveTo>
                      <a:pt x="162" y="86"/>
                    </a:moveTo>
                    <a:lnTo>
                      <a:pt x="47" y="86"/>
                    </a:lnTo>
                    <a:lnTo>
                      <a:pt x="47" y="86"/>
                    </a:lnTo>
                    <a:lnTo>
                      <a:pt x="43" y="86"/>
                    </a:lnTo>
                    <a:lnTo>
                      <a:pt x="41" y="83"/>
                    </a:lnTo>
                    <a:lnTo>
                      <a:pt x="39" y="80"/>
                    </a:lnTo>
                    <a:lnTo>
                      <a:pt x="39" y="77"/>
                    </a:lnTo>
                    <a:lnTo>
                      <a:pt x="39" y="77"/>
                    </a:lnTo>
                    <a:lnTo>
                      <a:pt x="39" y="75"/>
                    </a:lnTo>
                    <a:lnTo>
                      <a:pt x="41" y="72"/>
                    </a:lnTo>
                    <a:lnTo>
                      <a:pt x="43" y="69"/>
                    </a:lnTo>
                    <a:lnTo>
                      <a:pt x="47" y="69"/>
                    </a:lnTo>
                    <a:lnTo>
                      <a:pt x="162" y="69"/>
                    </a:lnTo>
                    <a:lnTo>
                      <a:pt x="162" y="69"/>
                    </a:lnTo>
                    <a:lnTo>
                      <a:pt x="164" y="69"/>
                    </a:lnTo>
                    <a:lnTo>
                      <a:pt x="167" y="72"/>
                    </a:lnTo>
                    <a:lnTo>
                      <a:pt x="170" y="75"/>
                    </a:lnTo>
                    <a:lnTo>
                      <a:pt x="170" y="77"/>
                    </a:lnTo>
                    <a:lnTo>
                      <a:pt x="170" y="77"/>
                    </a:lnTo>
                    <a:lnTo>
                      <a:pt x="170" y="80"/>
                    </a:lnTo>
                    <a:lnTo>
                      <a:pt x="167" y="83"/>
                    </a:lnTo>
                    <a:lnTo>
                      <a:pt x="164" y="86"/>
                    </a:lnTo>
                    <a:lnTo>
                      <a:pt x="162" y="86"/>
                    </a:lnTo>
                    <a:lnTo>
                      <a:pt x="162"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54" name="object 3">
            <a:extLst>
              <a:ext uri="{FF2B5EF4-FFF2-40B4-BE49-F238E27FC236}">
                <a16:creationId xmlns:a16="http://schemas.microsoft.com/office/drawing/2014/main" id="{F93B34C7-8CFA-B964-0CFD-F97DC617A430}"/>
              </a:ext>
              <a:ext uri="{C183D7F6-B498-43B3-948B-1728B52AA6E4}">
                <adec:decorative xmlns:adec="http://schemas.microsoft.com/office/drawing/2017/decorative" val="1"/>
              </a:ext>
            </a:extLst>
          </p:cNvPr>
          <p:cNvPicPr/>
          <p:nvPr/>
        </p:nvPicPr>
        <p:blipFill>
          <a:blip r:embed="rId5" cstate="print"/>
          <a:stretch>
            <a:fillRect/>
          </a:stretch>
        </p:blipFill>
        <p:spPr>
          <a:xfrm>
            <a:off x="10201701" y="6400800"/>
            <a:ext cx="1755914" cy="266626"/>
          </a:xfrm>
          <a:prstGeom prst="rect">
            <a:avLst/>
          </a:prstGeom>
        </p:spPr>
      </p:pic>
      <p:sp>
        <p:nvSpPr>
          <p:cNvPr id="6" name="TextBox 5">
            <a:extLst>
              <a:ext uri="{FF2B5EF4-FFF2-40B4-BE49-F238E27FC236}">
                <a16:creationId xmlns:a16="http://schemas.microsoft.com/office/drawing/2014/main" id="{0D46B654-4063-0C64-D639-EFA8146AAC2F}"/>
              </a:ext>
            </a:extLst>
          </p:cNvPr>
          <p:cNvSpPr txBox="1"/>
          <p:nvPr/>
        </p:nvSpPr>
        <p:spPr>
          <a:xfrm>
            <a:off x="3017520" y="6460434"/>
            <a:ext cx="5638449" cy="215444"/>
          </a:xfrm>
          <a:prstGeom prst="rect">
            <a:avLst/>
          </a:prstGeom>
          <a:noFill/>
        </p:spPr>
        <p:txBody>
          <a:bodyPr wrap="square" rtlCol="0">
            <a:spAutoFit/>
          </a:bodyPr>
          <a:lstStyle/>
          <a:p>
            <a:pPr>
              <a:defRPr/>
            </a:pPr>
            <a:r>
              <a:rPr lang="en-US" sz="800">
                <a:latin typeface="Arial" panose="020B0604020202020204" pitchFamily="34" charset="0"/>
                <a:cs typeface="Arial" panose="020B0604020202020204" pitchFamily="34" charset="0"/>
                <a:hlinkClick r:id="rId6"/>
              </a:rPr>
              <a:t>2023 Work in America Survey: Workplaces as engines of psychological health and well-being (apa.org)</a:t>
            </a:r>
            <a:endParaRPr lang="en-US" sz="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238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01410" y="41710"/>
            <a:ext cx="6404194"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The Process of Stress</a:t>
            </a:r>
          </a:p>
        </p:txBody>
      </p:sp>
      <p:sp>
        <p:nvSpPr>
          <p:cNvPr id="3" name="Text Placeholder 2">
            <a:extLst>
              <a:ext uri="{FF2B5EF4-FFF2-40B4-BE49-F238E27FC236}">
                <a16:creationId xmlns:a16="http://schemas.microsoft.com/office/drawing/2014/main" id="{2D58DA6A-B455-EC83-664B-8EA8B40796DE}"/>
              </a:ext>
            </a:extLst>
          </p:cNvPr>
          <p:cNvSpPr txBox="1">
            <a:spLocks/>
          </p:cNvSpPr>
          <p:nvPr/>
        </p:nvSpPr>
        <p:spPr>
          <a:xfrm>
            <a:off x="237744" y="918638"/>
            <a:ext cx="10362880" cy="47548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12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87878"/>
              </a:buClr>
              <a:defRPr/>
            </a:pPr>
            <a:r>
              <a:rPr lang="en-US" sz="1400" spc="0">
                <a:solidFill>
                  <a:srgbClr val="172D24"/>
                </a:solidFill>
                <a:latin typeface="Arial" panose="020B0604020202020204" pitchFamily="34" charset="0"/>
                <a:cs typeface="Arial" panose="020B0604020202020204" pitchFamily="34" charset="0"/>
              </a:rPr>
              <a:t>Stress has served many purposes throughout evolution, and at times it can be fuel, while other times it can wreak havoc on the body. </a:t>
            </a:r>
            <a:endParaRPr lang="en-US" sz="1400" spc="0">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0800EFC-B4F2-B04D-E032-08283904D958}"/>
              </a:ext>
            </a:extLst>
          </p:cNvPr>
          <p:cNvSpPr txBox="1"/>
          <p:nvPr/>
        </p:nvSpPr>
        <p:spPr>
          <a:xfrm>
            <a:off x="237745" y="1645014"/>
            <a:ext cx="2216206" cy="369332"/>
          </a:xfrm>
          <a:prstGeom prst="rect">
            <a:avLst/>
          </a:prstGeom>
          <a:noFill/>
        </p:spPr>
        <p:txBody>
          <a:bodyPr wrap="square">
            <a:spAutoFit/>
          </a:bodyPr>
          <a:lstStyle/>
          <a:p>
            <a:pPr>
              <a:spcAft>
                <a:spcPts val="600"/>
              </a:spcAft>
              <a:defRPr/>
            </a:pPr>
            <a:r>
              <a:rPr lang="en-US" b="1">
                <a:solidFill>
                  <a:srgbClr val="458A5B"/>
                </a:solidFill>
                <a:latin typeface="Arial" panose="020B0604020202020204" pitchFamily="34" charset="0"/>
                <a:cs typeface="Arial" panose="020B0604020202020204" pitchFamily="34" charset="0"/>
              </a:rPr>
              <a:t>What is Stress?</a:t>
            </a:r>
          </a:p>
        </p:txBody>
      </p:sp>
      <p:sp>
        <p:nvSpPr>
          <p:cNvPr id="5" name="TextBox 4">
            <a:extLst>
              <a:ext uri="{FF2B5EF4-FFF2-40B4-BE49-F238E27FC236}">
                <a16:creationId xmlns:a16="http://schemas.microsoft.com/office/drawing/2014/main" id="{9C76D787-D66A-6A85-7AC0-3655F00206E2}"/>
              </a:ext>
            </a:extLst>
          </p:cNvPr>
          <p:cNvSpPr txBox="1"/>
          <p:nvPr/>
        </p:nvSpPr>
        <p:spPr>
          <a:xfrm>
            <a:off x="237745" y="1957609"/>
            <a:ext cx="6450238" cy="523220"/>
          </a:xfrm>
          <a:prstGeom prst="rect">
            <a:avLst/>
          </a:prstGeom>
          <a:noFill/>
        </p:spPr>
        <p:txBody>
          <a:bodyPr wrap="square">
            <a:spAutoFit/>
          </a:bodyPr>
          <a:lstStyle/>
          <a:p>
            <a:pPr>
              <a:spcAft>
                <a:spcPts val="600"/>
              </a:spcAft>
              <a:defRPr/>
            </a:pPr>
            <a:r>
              <a:rPr lang="en-US" sz="1400">
                <a:solidFill>
                  <a:srgbClr val="000000"/>
                </a:solidFill>
                <a:latin typeface="Arial" panose="020B0604020202020204" pitchFamily="34" charset="0"/>
                <a:cs typeface="Arial" panose="020B0604020202020204" pitchFamily="34" charset="0"/>
              </a:rPr>
              <a:t>The physical and emotional response to an external stimuli that triggers a </a:t>
            </a:r>
            <a:r>
              <a:rPr lang="en-US" sz="1400" b="1">
                <a:solidFill>
                  <a:srgbClr val="000000"/>
                </a:solidFill>
                <a:latin typeface="Arial" panose="020B0604020202020204" pitchFamily="34" charset="0"/>
                <a:cs typeface="Arial" panose="020B0604020202020204" pitchFamily="34" charset="0"/>
              </a:rPr>
              <a:t>“fight or flight” </a:t>
            </a:r>
            <a:r>
              <a:rPr lang="en-US" sz="1400">
                <a:solidFill>
                  <a:srgbClr val="000000"/>
                </a:solidFill>
                <a:latin typeface="Arial" panose="020B0604020202020204" pitchFamily="34" charset="0"/>
                <a:cs typeface="Arial" panose="020B0604020202020204" pitchFamily="34" charset="0"/>
              </a:rPr>
              <a:t>response, which is crucial in moments of </a:t>
            </a:r>
            <a:r>
              <a:rPr lang="en-US" sz="1400" b="1">
                <a:solidFill>
                  <a:srgbClr val="000000"/>
                </a:solidFill>
                <a:latin typeface="Arial" panose="020B0604020202020204" pitchFamily="34" charset="0"/>
                <a:cs typeface="Arial" panose="020B0604020202020204" pitchFamily="34" charset="0"/>
              </a:rPr>
              <a:t>survival</a:t>
            </a:r>
            <a:r>
              <a:rPr lang="en-US" sz="1400">
                <a:solidFill>
                  <a:srgbClr val="000000"/>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CD7F5941-BAF9-62AC-1530-8E673FEDB793}"/>
              </a:ext>
            </a:extLst>
          </p:cNvPr>
          <p:cNvSpPr txBox="1"/>
          <p:nvPr/>
        </p:nvSpPr>
        <p:spPr>
          <a:xfrm>
            <a:off x="237744" y="2769579"/>
            <a:ext cx="6265693" cy="369332"/>
          </a:xfrm>
          <a:prstGeom prst="rect">
            <a:avLst/>
          </a:prstGeom>
          <a:noFill/>
        </p:spPr>
        <p:txBody>
          <a:bodyPr wrap="square">
            <a:spAutoFit/>
          </a:bodyPr>
          <a:lstStyle/>
          <a:p>
            <a:pPr>
              <a:spcAft>
                <a:spcPts val="600"/>
              </a:spcAft>
              <a:defRPr/>
            </a:pPr>
            <a:r>
              <a:rPr lang="en-US" b="1">
                <a:solidFill>
                  <a:srgbClr val="458A5B"/>
                </a:solidFill>
                <a:latin typeface="Arial" panose="020B0604020202020204" pitchFamily="34" charset="0"/>
                <a:cs typeface="Arial" panose="020B0604020202020204" pitchFamily="34" charset="0"/>
              </a:rPr>
              <a:t>What Happens When Stressors are Triggered?</a:t>
            </a:r>
          </a:p>
        </p:txBody>
      </p:sp>
      <p:sp>
        <p:nvSpPr>
          <p:cNvPr id="11" name="TextBox 10">
            <a:extLst>
              <a:ext uri="{FF2B5EF4-FFF2-40B4-BE49-F238E27FC236}">
                <a16:creationId xmlns:a16="http://schemas.microsoft.com/office/drawing/2014/main" id="{0D8DA698-256F-3317-4755-7DF158B6BF7E}"/>
              </a:ext>
            </a:extLst>
          </p:cNvPr>
          <p:cNvSpPr txBox="1"/>
          <p:nvPr/>
        </p:nvSpPr>
        <p:spPr>
          <a:xfrm>
            <a:off x="237745" y="3097107"/>
            <a:ext cx="6450238" cy="738664"/>
          </a:xfrm>
          <a:prstGeom prst="rect">
            <a:avLst/>
          </a:prstGeom>
          <a:noFill/>
        </p:spPr>
        <p:txBody>
          <a:bodyPr wrap="square">
            <a:spAutoFit/>
          </a:bodyPr>
          <a:lstStyle/>
          <a:p>
            <a:pPr>
              <a:spcAft>
                <a:spcPts val="600"/>
              </a:spcAft>
              <a:defRPr/>
            </a:pPr>
            <a:r>
              <a:rPr lang="en-US" sz="1400">
                <a:solidFill>
                  <a:srgbClr val="000000"/>
                </a:solidFill>
                <a:latin typeface="Arial" panose="020B0604020202020204" pitchFamily="34" charset="0"/>
                <a:cs typeface="Arial" panose="020B0604020202020204" pitchFamily="34" charset="0"/>
              </a:rPr>
              <a:t>The hypothalamus activates the Sympathetic Nervous System, which can </a:t>
            </a:r>
            <a:r>
              <a:rPr lang="en-US" sz="1400" b="1">
                <a:solidFill>
                  <a:srgbClr val="000000"/>
                </a:solidFill>
                <a:latin typeface="Arial" panose="020B0604020202020204" pitchFamily="34" charset="0"/>
                <a:cs typeface="Arial" panose="020B0604020202020204" pitchFamily="34" charset="0"/>
              </a:rPr>
              <a:t>increase</a:t>
            </a:r>
            <a:r>
              <a:rPr lang="en-US" sz="1400">
                <a:solidFill>
                  <a:srgbClr val="000000"/>
                </a:solidFill>
                <a:latin typeface="Arial" panose="020B0604020202020204" pitchFamily="34" charset="0"/>
                <a:cs typeface="Arial" panose="020B0604020202020204" pitchFamily="34" charset="0"/>
              </a:rPr>
              <a:t> </a:t>
            </a:r>
            <a:r>
              <a:rPr lang="en-US" sz="1400" b="1">
                <a:solidFill>
                  <a:srgbClr val="000000"/>
                </a:solidFill>
                <a:latin typeface="Arial" panose="020B0604020202020204" pitchFamily="34" charset="0"/>
                <a:cs typeface="Arial" panose="020B0604020202020204" pitchFamily="34" charset="0"/>
              </a:rPr>
              <a:t>heart rate and pulse, shorten breath, tighten muscles, increase eyesight to improve focus, and slows down digestion . </a:t>
            </a:r>
            <a:endParaRPr lang="en-US" sz="1600">
              <a:solidFill>
                <a:srgbClr val="0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940A509-FE42-D323-D5FE-1D4607B13F6F}"/>
              </a:ext>
            </a:extLst>
          </p:cNvPr>
          <p:cNvSpPr txBox="1"/>
          <p:nvPr/>
        </p:nvSpPr>
        <p:spPr>
          <a:xfrm>
            <a:off x="237744" y="4109218"/>
            <a:ext cx="3412129" cy="369332"/>
          </a:xfrm>
          <a:prstGeom prst="rect">
            <a:avLst/>
          </a:prstGeom>
          <a:noFill/>
        </p:spPr>
        <p:txBody>
          <a:bodyPr wrap="square">
            <a:spAutoFit/>
          </a:bodyPr>
          <a:lstStyle/>
          <a:p>
            <a:pPr>
              <a:spcAft>
                <a:spcPts val="600"/>
              </a:spcAft>
              <a:defRPr/>
            </a:pPr>
            <a:r>
              <a:rPr lang="en-US" b="1">
                <a:solidFill>
                  <a:srgbClr val="458A5B"/>
                </a:solidFill>
                <a:latin typeface="Arial" panose="020B0604020202020204" pitchFamily="34" charset="0"/>
                <a:cs typeface="Arial" panose="020B0604020202020204" pitchFamily="34" charset="0"/>
              </a:rPr>
              <a:t>Why is this important?</a:t>
            </a:r>
          </a:p>
        </p:txBody>
      </p:sp>
      <p:sp>
        <p:nvSpPr>
          <p:cNvPr id="14" name="TextBox 13">
            <a:extLst>
              <a:ext uri="{FF2B5EF4-FFF2-40B4-BE49-F238E27FC236}">
                <a16:creationId xmlns:a16="http://schemas.microsoft.com/office/drawing/2014/main" id="{3665EA1A-E610-D31A-EC8C-6C9812CB6789}"/>
              </a:ext>
            </a:extLst>
          </p:cNvPr>
          <p:cNvSpPr txBox="1"/>
          <p:nvPr/>
        </p:nvSpPr>
        <p:spPr>
          <a:xfrm>
            <a:off x="237745" y="4449421"/>
            <a:ext cx="6633349" cy="1246495"/>
          </a:xfrm>
          <a:prstGeom prst="rect">
            <a:avLst/>
          </a:prstGeom>
          <a:noFill/>
        </p:spPr>
        <p:txBody>
          <a:bodyPr wrap="square">
            <a:spAutoFit/>
          </a:bodyPr>
          <a:lstStyle/>
          <a:p>
            <a:pPr>
              <a:spcAft>
                <a:spcPts val="600"/>
              </a:spcAft>
              <a:defRPr/>
            </a:pPr>
            <a:r>
              <a:rPr lang="en-US" sz="1400">
                <a:solidFill>
                  <a:srgbClr val="000000"/>
                </a:solidFill>
                <a:latin typeface="Arial" panose="020B0604020202020204" pitchFamily="34" charset="0"/>
                <a:cs typeface="Arial" panose="020B0604020202020204" pitchFamily="34" charset="0"/>
              </a:rPr>
              <a:t>These effects are activated so that your body and focus and quickly to “survive” for a short period of time, and </a:t>
            </a:r>
            <a:r>
              <a:rPr lang="en-US" sz="1400" b="1">
                <a:solidFill>
                  <a:srgbClr val="000000"/>
                </a:solidFill>
                <a:latin typeface="Arial" panose="020B0604020202020204" pitchFamily="34" charset="0"/>
                <a:cs typeface="Arial" panose="020B0604020202020204" pitchFamily="34" charset="0"/>
              </a:rPr>
              <a:t>often requiring a physical response to return to a steady place.</a:t>
            </a:r>
            <a:endParaRPr lang="en-US" sz="1400">
              <a:solidFill>
                <a:srgbClr val="000000"/>
              </a:solidFill>
              <a:latin typeface="Arial" panose="020B0604020202020204" pitchFamily="34" charset="0"/>
              <a:cs typeface="Arial" panose="020B0604020202020204" pitchFamily="34" charset="0"/>
            </a:endParaRPr>
          </a:p>
          <a:p>
            <a:pPr>
              <a:spcAft>
                <a:spcPts val="600"/>
              </a:spcAft>
              <a:defRPr/>
            </a:pPr>
            <a:r>
              <a:rPr lang="en-US" sz="1400" b="1">
                <a:solidFill>
                  <a:srgbClr val="000000"/>
                </a:solidFill>
                <a:latin typeface="Arial" panose="020B0604020202020204" pitchFamily="34" charset="0"/>
                <a:cs typeface="Arial" panose="020B0604020202020204" pitchFamily="34" charset="0"/>
              </a:rPr>
              <a:t>When stress becomes chronic, it can cause a wide range of health problems. </a:t>
            </a:r>
            <a:endParaRPr lang="en-US" sz="1600">
              <a:solidFill>
                <a:srgbClr val="00000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82641447-5D53-D260-0CE7-99F231FE665D}"/>
              </a:ext>
              <a:ext uri="{C183D7F6-B498-43B3-948B-1728B52AA6E4}">
                <adec:decorative xmlns:adec="http://schemas.microsoft.com/office/drawing/2017/decorative" val="1"/>
              </a:ext>
            </a:extLst>
          </p:cNvPr>
          <p:cNvGrpSpPr>
            <a:grpSpLocks noChangeAspect="1"/>
          </p:cNvGrpSpPr>
          <p:nvPr/>
        </p:nvGrpSpPr>
        <p:grpSpPr>
          <a:xfrm>
            <a:off x="7688146" y="1399032"/>
            <a:ext cx="4417458" cy="4773168"/>
            <a:chOff x="7442358" y="1819043"/>
            <a:chExt cx="4663440" cy="5038957"/>
          </a:xfrm>
        </p:grpSpPr>
        <p:pic>
          <p:nvPicPr>
            <p:cNvPr id="16" name="Picture 15" descr="A cheetah in a field&#10;&#10;Description automatically generated with medium confidence">
              <a:extLst>
                <a:ext uri="{FF2B5EF4-FFF2-40B4-BE49-F238E27FC236}">
                  <a16:creationId xmlns:a16="http://schemas.microsoft.com/office/drawing/2014/main" id="{F949719F-EF18-1564-57C4-DDCAF22F02A5}"/>
                </a:ext>
              </a:extLst>
            </p:cNvPr>
            <p:cNvPicPr>
              <a:picLocks noChangeAspect="1"/>
            </p:cNvPicPr>
            <p:nvPr/>
          </p:nvPicPr>
          <p:blipFill rotWithShape="1">
            <a:blip r:embed="rId3">
              <a:extLst>
                <a:ext uri="{28A0092B-C50C-407E-A947-70E740481C1C}">
                  <a14:useLocalDpi xmlns:a14="http://schemas.microsoft.com/office/drawing/2010/main" val="0"/>
                </a:ext>
              </a:extLst>
            </a:blip>
            <a:srcRect l="18187" t="52552" r="37690" b="18202"/>
            <a:stretch/>
          </p:blipFill>
          <p:spPr>
            <a:xfrm>
              <a:off x="7496680" y="2287614"/>
              <a:ext cx="4554797" cy="2005779"/>
            </a:xfrm>
            <a:prstGeom prst="rect">
              <a:avLst/>
            </a:prstGeom>
          </p:spPr>
        </p:pic>
        <p:sp>
          <p:nvSpPr>
            <p:cNvPr id="19" name="Rectangle 18">
              <a:extLst>
                <a:ext uri="{FF2B5EF4-FFF2-40B4-BE49-F238E27FC236}">
                  <a16:creationId xmlns:a16="http://schemas.microsoft.com/office/drawing/2014/main" id="{E6615F52-3212-EBBE-9FCF-06C91DD130A1}"/>
                </a:ext>
              </a:extLst>
            </p:cNvPr>
            <p:cNvSpPr/>
            <p:nvPr/>
          </p:nvSpPr>
          <p:spPr>
            <a:xfrm>
              <a:off x="7442358" y="1819043"/>
              <a:ext cx="4663440" cy="5038957"/>
            </a:xfrm>
            <a:prstGeom prst="rect">
              <a:avLst/>
            </a:prstGeom>
            <a:noFill/>
            <a:ln w="38100" cap="flat" cmpd="sng" algn="ctr">
              <a:solidFill>
                <a:srgbClr val="2F5C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nvGrpSpPr>
            <p:cNvPr id="20" name="Group 19">
              <a:extLst>
                <a:ext uri="{FF2B5EF4-FFF2-40B4-BE49-F238E27FC236}">
                  <a16:creationId xmlns:a16="http://schemas.microsoft.com/office/drawing/2014/main" id="{8901D124-97CC-53CE-6872-7A53E5B8653C}"/>
                </a:ext>
              </a:extLst>
            </p:cNvPr>
            <p:cNvGrpSpPr/>
            <p:nvPr/>
          </p:nvGrpSpPr>
          <p:grpSpPr>
            <a:xfrm>
              <a:off x="7489882" y="4362391"/>
              <a:ext cx="4568393" cy="400110"/>
              <a:chOff x="6393774" y="2490711"/>
              <a:chExt cx="4568393" cy="400110"/>
            </a:xfrm>
          </p:grpSpPr>
          <p:sp>
            <p:nvSpPr>
              <p:cNvPr id="25" name="Rectangle 24">
                <a:extLst>
                  <a:ext uri="{FF2B5EF4-FFF2-40B4-BE49-F238E27FC236}">
                    <a16:creationId xmlns:a16="http://schemas.microsoft.com/office/drawing/2014/main" id="{4E5ED75D-8366-DF4D-0540-9F97FFDE2A47}"/>
                  </a:ext>
                </a:extLst>
              </p:cNvPr>
              <p:cNvSpPr/>
              <p:nvPr/>
            </p:nvSpPr>
            <p:spPr>
              <a:xfrm>
                <a:off x="6393774" y="2499192"/>
                <a:ext cx="4568393" cy="383148"/>
              </a:xfrm>
              <a:prstGeom prst="rect">
                <a:avLst/>
              </a:prstGeom>
              <a:solidFill>
                <a:srgbClr val="004F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Open Sans"/>
                  <a:ea typeface="+mn-ea"/>
                  <a:cs typeface="+mn-cs"/>
                </a:endParaRPr>
              </a:p>
            </p:txBody>
          </p:sp>
          <p:sp>
            <p:nvSpPr>
              <p:cNvPr id="26" name="TextBox 25">
                <a:extLst>
                  <a:ext uri="{FF2B5EF4-FFF2-40B4-BE49-F238E27FC236}">
                    <a16:creationId xmlns:a16="http://schemas.microsoft.com/office/drawing/2014/main" id="{562C76B7-8743-2A9A-1906-3A814FAF004E}"/>
                  </a:ext>
                </a:extLst>
              </p:cNvPr>
              <p:cNvSpPr txBox="1"/>
              <p:nvPr/>
            </p:nvSpPr>
            <p:spPr>
              <a:xfrm>
                <a:off x="6990118" y="2490711"/>
                <a:ext cx="337570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Baskerville Old Face"/>
                    <a:cs typeface="Calibri" panose="020F0502020204030204" pitchFamily="34" charset="0"/>
                  </a:rPr>
                  <a:t>Current Stressors</a:t>
                </a:r>
              </a:p>
            </p:txBody>
          </p:sp>
        </p:grpSp>
        <p:grpSp>
          <p:nvGrpSpPr>
            <p:cNvPr id="21" name="Group 20">
              <a:extLst>
                <a:ext uri="{FF2B5EF4-FFF2-40B4-BE49-F238E27FC236}">
                  <a16:creationId xmlns:a16="http://schemas.microsoft.com/office/drawing/2014/main" id="{5F9AA709-5F46-D414-C9E4-FA21245BD64A}"/>
                </a:ext>
              </a:extLst>
            </p:cNvPr>
            <p:cNvGrpSpPr/>
            <p:nvPr/>
          </p:nvGrpSpPr>
          <p:grpSpPr>
            <a:xfrm>
              <a:off x="7496680" y="1853358"/>
              <a:ext cx="4554796" cy="400110"/>
              <a:chOff x="6469034" y="2490711"/>
              <a:chExt cx="4554796" cy="400110"/>
            </a:xfrm>
          </p:grpSpPr>
          <p:sp>
            <p:nvSpPr>
              <p:cNvPr id="23" name="Rectangle 22">
                <a:extLst>
                  <a:ext uri="{FF2B5EF4-FFF2-40B4-BE49-F238E27FC236}">
                    <a16:creationId xmlns:a16="http://schemas.microsoft.com/office/drawing/2014/main" id="{784F0B30-6015-DCD9-FA19-09545538A06C}"/>
                  </a:ext>
                </a:extLst>
              </p:cNvPr>
              <p:cNvSpPr/>
              <p:nvPr/>
            </p:nvSpPr>
            <p:spPr>
              <a:xfrm>
                <a:off x="6469034" y="2499192"/>
                <a:ext cx="4554796" cy="383148"/>
              </a:xfrm>
              <a:prstGeom prst="rect">
                <a:avLst/>
              </a:prstGeom>
              <a:solidFill>
                <a:srgbClr val="004F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Open Sans"/>
                  <a:ea typeface="+mn-ea"/>
                  <a:cs typeface="+mn-cs"/>
                </a:endParaRPr>
              </a:p>
            </p:txBody>
          </p:sp>
          <p:sp>
            <p:nvSpPr>
              <p:cNvPr id="24" name="TextBox 23">
                <a:extLst>
                  <a:ext uri="{FF2B5EF4-FFF2-40B4-BE49-F238E27FC236}">
                    <a16:creationId xmlns:a16="http://schemas.microsoft.com/office/drawing/2014/main" id="{4F7DF41D-8762-D3D3-7EA7-8B7DB1A16463}"/>
                  </a:ext>
                </a:extLst>
              </p:cNvPr>
              <p:cNvSpPr txBox="1"/>
              <p:nvPr/>
            </p:nvSpPr>
            <p:spPr>
              <a:xfrm>
                <a:off x="7058580" y="2490711"/>
                <a:ext cx="337570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Baskerville Old Face"/>
                    <a:cs typeface="Calibri" panose="020F0502020204030204" pitchFamily="34" charset="0"/>
                  </a:rPr>
                  <a:t>Past Stressors</a:t>
                </a:r>
              </a:p>
            </p:txBody>
          </p:sp>
        </p:grpSp>
        <p:pic>
          <p:nvPicPr>
            <p:cNvPr id="22" name="Picture 21">
              <a:extLst>
                <a:ext uri="{FF2B5EF4-FFF2-40B4-BE49-F238E27FC236}">
                  <a16:creationId xmlns:a16="http://schemas.microsoft.com/office/drawing/2014/main" id="{5E098226-F3EB-01AF-C4F5-D5A252C8F841}"/>
                </a:ext>
              </a:extLst>
            </p:cNvPr>
            <p:cNvPicPr>
              <a:picLocks noChangeAspect="1"/>
            </p:cNvPicPr>
            <p:nvPr/>
          </p:nvPicPr>
          <p:blipFill>
            <a:blip r:embed="rId4">
              <a:extLst>
                <a:ext uri="{28A0092B-C50C-407E-A947-70E740481C1C}">
                  <a14:useLocalDpi xmlns:a14="http://schemas.microsoft.com/office/drawing/2010/main" val="0"/>
                </a:ext>
              </a:extLst>
            </a:blip>
            <a:srcRect t="16964" b="16964"/>
            <a:stretch/>
          </p:blipFill>
          <p:spPr>
            <a:xfrm>
              <a:off x="7496680" y="4799600"/>
              <a:ext cx="4554797" cy="2005779"/>
            </a:xfrm>
            <a:prstGeom prst="rect">
              <a:avLst/>
            </a:prstGeom>
          </p:spPr>
        </p:pic>
      </p:grpSp>
      <p:sp>
        <p:nvSpPr>
          <p:cNvPr id="28" name="TextBox 27">
            <a:extLst>
              <a:ext uri="{FF2B5EF4-FFF2-40B4-BE49-F238E27FC236}">
                <a16:creationId xmlns:a16="http://schemas.microsoft.com/office/drawing/2014/main" id="{90C13673-83B2-8A26-3D23-031808A4CB57}"/>
              </a:ext>
            </a:extLst>
          </p:cNvPr>
          <p:cNvSpPr txBox="1"/>
          <p:nvPr/>
        </p:nvSpPr>
        <p:spPr>
          <a:xfrm>
            <a:off x="3017520" y="6400800"/>
            <a:ext cx="5638449" cy="338554"/>
          </a:xfrm>
          <a:prstGeom prst="rect">
            <a:avLst/>
          </a:prstGeom>
          <a:noFill/>
        </p:spPr>
        <p:txBody>
          <a:bodyPr wrap="square" rtlCol="0">
            <a:spAutoFit/>
          </a:bodyPr>
          <a:lstStyle/>
          <a:p>
            <a:pPr>
              <a:defRPr/>
            </a:pPr>
            <a:r>
              <a:rPr lang="en-US" sz="800">
                <a:solidFill>
                  <a:srgbClr val="000000"/>
                </a:solidFill>
                <a:latin typeface="Arial" panose="020B0604020202020204" pitchFamily="34" charset="0"/>
                <a:cs typeface="Arial" panose="020B0604020202020204" pitchFamily="34" charset="0"/>
                <a:hlinkClick r:id="rId5"/>
              </a:rPr>
              <a:t>https://www.nccih.nih.gov/health/stress</a:t>
            </a:r>
          </a:p>
          <a:p>
            <a:pPr>
              <a:defRPr/>
            </a:pPr>
            <a:r>
              <a:rPr lang="en-US" sz="800">
                <a:solidFill>
                  <a:srgbClr val="000000"/>
                </a:solidFill>
                <a:latin typeface="Arial" panose="020B0604020202020204" pitchFamily="34" charset="0"/>
                <a:cs typeface="Arial" panose="020B0604020202020204" pitchFamily="34" charset="0"/>
                <a:hlinkClick r:id="rId5"/>
              </a:rPr>
              <a:t>https://www.health.harvard.edu/staying-healthy/understanding-the-stress-response</a:t>
            </a:r>
            <a:r>
              <a:rPr lang="en-US" sz="800">
                <a:solidFill>
                  <a:srgbClr val="000000"/>
                </a:solidFill>
                <a:latin typeface="Arial" panose="020B0604020202020204" pitchFamily="34" charset="0"/>
                <a:cs typeface="Arial" panose="020B0604020202020204" pitchFamily="34" charset="0"/>
              </a:rPr>
              <a:t> </a:t>
            </a:r>
          </a:p>
        </p:txBody>
      </p:sp>
      <p:pic>
        <p:nvPicPr>
          <p:cNvPr id="29" name="object 3">
            <a:extLst>
              <a:ext uri="{FF2B5EF4-FFF2-40B4-BE49-F238E27FC236}">
                <a16:creationId xmlns:a16="http://schemas.microsoft.com/office/drawing/2014/main" id="{C8B68880-E18A-AC1B-5281-FDF534D422DB}"/>
              </a:ext>
              <a:ext uri="{C183D7F6-B498-43B3-948B-1728B52AA6E4}">
                <adec:decorative xmlns:adec="http://schemas.microsoft.com/office/drawing/2017/decorative" val="1"/>
              </a:ext>
            </a:extLst>
          </p:cNvPr>
          <p:cNvPicPr/>
          <p:nvPr/>
        </p:nvPicPr>
        <p:blipFill>
          <a:blip r:embed="rId6"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3096872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01410" y="41710"/>
            <a:ext cx="6404194"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Chronic Stress Can Lead To…</a:t>
            </a:r>
          </a:p>
        </p:txBody>
      </p:sp>
      <p:sp>
        <p:nvSpPr>
          <p:cNvPr id="6" name="Text Placeholder 2">
            <a:extLst>
              <a:ext uri="{FF2B5EF4-FFF2-40B4-BE49-F238E27FC236}">
                <a16:creationId xmlns:a16="http://schemas.microsoft.com/office/drawing/2014/main" id="{F8DDC51F-E135-2A58-09BC-0A269B1749C1}"/>
              </a:ext>
            </a:extLst>
          </p:cNvPr>
          <p:cNvSpPr txBox="1">
            <a:spLocks/>
          </p:cNvSpPr>
          <p:nvPr/>
        </p:nvSpPr>
        <p:spPr>
          <a:xfrm>
            <a:off x="237743" y="928120"/>
            <a:ext cx="10360152" cy="475488"/>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
                <a:srgbClr val="787878"/>
              </a:buClr>
              <a:defRPr/>
            </a:pPr>
            <a:r>
              <a:rPr lang="en-US" sz="1400" kern="0">
                <a:solidFill>
                  <a:srgbClr val="172D24"/>
                </a:solidFill>
                <a:latin typeface="Arial" panose="020B0604020202020204" pitchFamily="34" charset="0"/>
                <a:cs typeface="Arial" panose="020B0604020202020204" pitchFamily="34" charset="0"/>
              </a:rPr>
              <a:t>When stress goes unaddressed, it can manifest into more serious issues that can require professional assistance. Read below for some of the issues that can develop when stress goes unmanaged. </a:t>
            </a:r>
            <a:endParaRPr lang="en-US" sz="1400" kern="0">
              <a:solidFill>
                <a:srgbClr val="00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EE12593-2721-5C6B-2C70-4A33B62D6FB3}"/>
              </a:ext>
              <a:ext uri="{C183D7F6-B498-43B3-948B-1728B52AA6E4}">
                <adec:decorative xmlns:adec="http://schemas.microsoft.com/office/drawing/2017/decorative" val="1"/>
              </a:ext>
            </a:extLst>
          </p:cNvPr>
          <p:cNvGrpSpPr/>
          <p:nvPr/>
        </p:nvGrpSpPr>
        <p:grpSpPr>
          <a:xfrm>
            <a:off x="309844" y="1950663"/>
            <a:ext cx="228600" cy="2683960"/>
            <a:chOff x="309844" y="1950663"/>
            <a:chExt cx="228600" cy="2683960"/>
          </a:xfrm>
        </p:grpSpPr>
        <p:cxnSp>
          <p:nvCxnSpPr>
            <p:cNvPr id="8" name="Straight Connector 7">
              <a:extLst>
                <a:ext uri="{FF2B5EF4-FFF2-40B4-BE49-F238E27FC236}">
                  <a16:creationId xmlns:a16="http://schemas.microsoft.com/office/drawing/2014/main" id="{2B2AF7C6-17FE-EA28-AA03-83C734FF9429}"/>
                </a:ext>
              </a:extLst>
            </p:cNvPr>
            <p:cNvCxnSpPr>
              <a:cxnSpLocks/>
            </p:cNvCxnSpPr>
            <p:nvPr/>
          </p:nvCxnSpPr>
          <p:spPr>
            <a:xfrm flipV="1">
              <a:off x="424144" y="2145891"/>
              <a:ext cx="0" cy="2488732"/>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BBC6A9B6-A797-D198-7D23-9B94D9BD4DEB}"/>
                </a:ext>
              </a:extLst>
            </p:cNvPr>
            <p:cNvSpPr/>
            <p:nvPr/>
          </p:nvSpPr>
          <p:spPr>
            <a:xfrm>
              <a:off x="309844" y="1950663"/>
              <a:ext cx="228600" cy="252207"/>
            </a:xfrm>
            <a:prstGeom prst="ellipse">
              <a:avLst/>
            </a:prstGeom>
            <a:solidFill>
              <a:schemeClr val="bg1"/>
            </a:solidFill>
            <a:ln w="28575">
              <a:solidFill>
                <a:srgbClr val="00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1C3EB"/>
                </a:solidFill>
                <a:effectLst/>
                <a:uLnTx/>
                <a:uFillTx/>
                <a:latin typeface="Arial" panose="020B0604020202020204" pitchFamily="34" charset="0"/>
                <a:ea typeface="Microsoft YaHei"/>
                <a:cs typeface="Arial" panose="020B0604020202020204" pitchFamily="34" charset="0"/>
              </a:endParaRPr>
            </a:p>
          </p:txBody>
        </p:sp>
      </p:grpSp>
      <p:sp>
        <p:nvSpPr>
          <p:cNvPr id="33" name="Text Placeholder 9">
            <a:extLst>
              <a:ext uri="{FF2B5EF4-FFF2-40B4-BE49-F238E27FC236}">
                <a16:creationId xmlns:a16="http://schemas.microsoft.com/office/drawing/2014/main" id="{909A25D9-EA52-2699-CC33-8D2C296F1AD1}"/>
              </a:ext>
            </a:extLst>
          </p:cNvPr>
          <p:cNvSpPr txBox="1">
            <a:spLocks/>
          </p:cNvSpPr>
          <p:nvPr/>
        </p:nvSpPr>
        <p:spPr>
          <a:xfrm>
            <a:off x="652744" y="1980915"/>
            <a:ext cx="2372496" cy="1506179"/>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400"/>
              </a:spcAft>
              <a:buClr>
                <a:srgbClr val="81BC00"/>
              </a:buClr>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Depression and Anxiety</a:t>
            </a:r>
          </a:p>
          <a:p>
            <a:pPr marL="0" marR="0" lvl="0" indent="0" algn="l" defTabSz="914400" rtl="0" eaLnBrk="1" fontAlgn="base" latinLnBrk="0" hangingPunct="1">
              <a:lnSpc>
                <a:spcPct val="100000"/>
              </a:lnSpc>
              <a:spcBef>
                <a:spcPts val="0"/>
              </a:spcBef>
              <a:spcAft>
                <a:spcPts val="400"/>
              </a:spcAft>
              <a:buClr>
                <a:srgbClr val="81BC00"/>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Stress hormones released consistently over a long span of time can cause more serious issues such as depression and anxiety. </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714DE44-77E5-A78A-C736-66E40B4F71AC}"/>
              </a:ext>
              <a:ext uri="{C183D7F6-B498-43B3-948B-1728B52AA6E4}">
                <adec:decorative xmlns:adec="http://schemas.microsoft.com/office/drawing/2017/decorative" val="1"/>
              </a:ext>
            </a:extLst>
          </p:cNvPr>
          <p:cNvGrpSpPr/>
          <p:nvPr/>
        </p:nvGrpSpPr>
        <p:grpSpPr>
          <a:xfrm>
            <a:off x="3188628" y="2720970"/>
            <a:ext cx="228600" cy="2441161"/>
            <a:chOff x="3188628" y="2720970"/>
            <a:chExt cx="228600" cy="2441161"/>
          </a:xfrm>
        </p:grpSpPr>
        <p:cxnSp>
          <p:nvCxnSpPr>
            <p:cNvPr id="29" name="Straight Connector 28">
              <a:extLst>
                <a:ext uri="{FF2B5EF4-FFF2-40B4-BE49-F238E27FC236}">
                  <a16:creationId xmlns:a16="http://schemas.microsoft.com/office/drawing/2014/main" id="{DC0B3491-F25A-9003-E1BF-C345885EF2C0}"/>
                </a:ext>
              </a:extLst>
            </p:cNvPr>
            <p:cNvCxnSpPr>
              <a:cxnSpLocks/>
            </p:cNvCxnSpPr>
            <p:nvPr/>
          </p:nvCxnSpPr>
          <p:spPr>
            <a:xfrm flipV="1">
              <a:off x="3302928" y="2790279"/>
              <a:ext cx="0" cy="2371852"/>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FAE1CB03-623C-97AD-0B5D-72270650531C}"/>
                </a:ext>
              </a:extLst>
            </p:cNvPr>
            <p:cNvSpPr/>
            <p:nvPr/>
          </p:nvSpPr>
          <p:spPr>
            <a:xfrm>
              <a:off x="3188628" y="2720970"/>
              <a:ext cx="228600" cy="252207"/>
            </a:xfrm>
            <a:prstGeom prst="ellipse">
              <a:avLst/>
            </a:prstGeom>
            <a:solidFill>
              <a:schemeClr val="bg1"/>
            </a:solidFill>
            <a:ln w="28575">
              <a:solidFill>
                <a:srgbClr val="00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1C3EB"/>
                </a:solidFill>
                <a:effectLst/>
                <a:uLnTx/>
                <a:uFillTx/>
                <a:latin typeface="Arial" panose="020B0604020202020204" pitchFamily="34" charset="0"/>
                <a:ea typeface="Microsoft YaHei"/>
                <a:cs typeface="Arial" panose="020B0604020202020204" pitchFamily="34" charset="0"/>
              </a:endParaRPr>
            </a:p>
          </p:txBody>
        </p:sp>
      </p:grpSp>
      <p:sp>
        <p:nvSpPr>
          <p:cNvPr id="17" name="Text Placeholder 9">
            <a:extLst>
              <a:ext uri="{FF2B5EF4-FFF2-40B4-BE49-F238E27FC236}">
                <a16:creationId xmlns:a16="http://schemas.microsoft.com/office/drawing/2014/main" id="{0453C728-26B0-65F4-A194-23A1FDEFE6D9}"/>
              </a:ext>
            </a:extLst>
          </p:cNvPr>
          <p:cNvSpPr txBox="1">
            <a:spLocks/>
          </p:cNvSpPr>
          <p:nvPr/>
        </p:nvSpPr>
        <p:spPr>
          <a:xfrm>
            <a:off x="3537232" y="2741450"/>
            <a:ext cx="2372496" cy="1506179"/>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400"/>
              </a:spcAft>
              <a:buClr>
                <a:srgbClr val="81BC00"/>
              </a:buClr>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Inflammation </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400"/>
              </a:spcAft>
              <a:buClr>
                <a:srgbClr val="81BC00"/>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Digestive issues are the most common side effects that come from chronic stress</a:t>
            </a:r>
            <a:r>
              <a:rPr lang="en-US" sz="1400">
                <a:solidFill>
                  <a:srgbClr val="000000"/>
                </a:solidFill>
                <a:latin typeface="Arial" panose="020B0604020202020204" pitchFamily="34" charset="0"/>
                <a:ea typeface="Open Sans"/>
                <a:cs typeface="Arial" panose="020B0604020202020204" pitchFamily="34" charset="0"/>
              </a:rPr>
              <a:t>,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Open Sans"/>
                <a:cs typeface="Arial" panose="020B0604020202020204" pitchFamily="34" charset="0"/>
              </a:rPr>
              <a:t>causing inflammation that leads to poor digestion. </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E4FD1CD-CE57-CF78-CA46-8AB50D985F44}"/>
              </a:ext>
              <a:ext uri="{C183D7F6-B498-43B3-948B-1728B52AA6E4}">
                <adec:decorative xmlns:adec="http://schemas.microsoft.com/office/drawing/2017/decorative" val="1"/>
              </a:ext>
            </a:extLst>
          </p:cNvPr>
          <p:cNvGrpSpPr/>
          <p:nvPr/>
        </p:nvGrpSpPr>
        <p:grpSpPr>
          <a:xfrm>
            <a:off x="6069816" y="1880281"/>
            <a:ext cx="228600" cy="3001920"/>
            <a:chOff x="6069816" y="1880281"/>
            <a:chExt cx="228600" cy="3001920"/>
          </a:xfrm>
        </p:grpSpPr>
        <p:cxnSp>
          <p:nvCxnSpPr>
            <p:cNvPr id="12" name="Straight Connector 11">
              <a:extLst>
                <a:ext uri="{FF2B5EF4-FFF2-40B4-BE49-F238E27FC236}">
                  <a16:creationId xmlns:a16="http://schemas.microsoft.com/office/drawing/2014/main" id="{DAF49742-2E49-C379-4319-299FC08C1BA8}"/>
                </a:ext>
              </a:extLst>
            </p:cNvPr>
            <p:cNvCxnSpPr>
              <a:cxnSpLocks/>
            </p:cNvCxnSpPr>
            <p:nvPr/>
          </p:nvCxnSpPr>
          <p:spPr>
            <a:xfrm flipV="1">
              <a:off x="6184116" y="1937290"/>
              <a:ext cx="0" cy="2944911"/>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328F93B-2D1C-5478-6483-C036027E8966}"/>
                </a:ext>
              </a:extLst>
            </p:cNvPr>
            <p:cNvSpPr/>
            <p:nvPr/>
          </p:nvSpPr>
          <p:spPr>
            <a:xfrm>
              <a:off x="6069816" y="1880281"/>
              <a:ext cx="228600" cy="252207"/>
            </a:xfrm>
            <a:prstGeom prst="ellipse">
              <a:avLst/>
            </a:prstGeom>
            <a:solidFill>
              <a:schemeClr val="bg1"/>
            </a:solidFill>
            <a:ln w="28575">
              <a:solidFill>
                <a:srgbClr val="00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1C3EB"/>
                </a:solidFill>
                <a:effectLst/>
                <a:uLnTx/>
                <a:uFillTx/>
                <a:latin typeface="Arial" panose="020B0604020202020204" pitchFamily="34" charset="0"/>
                <a:ea typeface="Microsoft YaHei"/>
                <a:cs typeface="Arial" panose="020B0604020202020204" pitchFamily="34" charset="0"/>
              </a:endParaRPr>
            </a:p>
          </p:txBody>
        </p:sp>
      </p:grpSp>
      <p:sp>
        <p:nvSpPr>
          <p:cNvPr id="31" name="Text Placeholder 9">
            <a:extLst>
              <a:ext uri="{FF2B5EF4-FFF2-40B4-BE49-F238E27FC236}">
                <a16:creationId xmlns:a16="http://schemas.microsoft.com/office/drawing/2014/main" id="{30823822-6201-86C7-9AEC-9E4084568C2A}"/>
              </a:ext>
            </a:extLst>
          </p:cNvPr>
          <p:cNvSpPr txBox="1">
            <a:spLocks/>
          </p:cNvSpPr>
          <p:nvPr/>
        </p:nvSpPr>
        <p:spPr>
          <a:xfrm>
            <a:off x="6407432" y="1906372"/>
            <a:ext cx="2372496" cy="1506179"/>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400"/>
              </a:spcAft>
              <a:buClr>
                <a:srgbClr val="81BC00"/>
              </a:buClr>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Delayed Brain Function </a:t>
            </a:r>
          </a:p>
          <a:p>
            <a:pPr marL="0" marR="0" lvl="0" indent="0" algn="l" defTabSz="914400" rtl="0" eaLnBrk="1" fontAlgn="base" latinLnBrk="0" hangingPunct="1">
              <a:lnSpc>
                <a:spcPct val="100000"/>
              </a:lnSpc>
              <a:spcBef>
                <a:spcPts val="0"/>
              </a:spcBef>
              <a:spcAft>
                <a:spcPts val="400"/>
              </a:spcAft>
              <a:buClr>
                <a:srgbClr val="81BC00"/>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Consistent stress can prevent the amygdala from creating and saving memories which can negatively impact your memory over time. It can also cause headaches. </a:t>
            </a:r>
          </a:p>
        </p:txBody>
      </p:sp>
      <p:grpSp>
        <p:nvGrpSpPr>
          <p:cNvPr id="9" name="Group 8">
            <a:extLst>
              <a:ext uri="{FF2B5EF4-FFF2-40B4-BE49-F238E27FC236}">
                <a16:creationId xmlns:a16="http://schemas.microsoft.com/office/drawing/2014/main" id="{0D995F05-BE20-BB41-7715-5207E275219E}"/>
              </a:ext>
              <a:ext uri="{C183D7F6-B498-43B3-948B-1728B52AA6E4}">
                <adec:decorative xmlns:adec="http://schemas.microsoft.com/office/drawing/2017/decorative" val="1"/>
              </a:ext>
            </a:extLst>
          </p:cNvPr>
          <p:cNvGrpSpPr/>
          <p:nvPr/>
        </p:nvGrpSpPr>
        <p:grpSpPr>
          <a:xfrm>
            <a:off x="8946661" y="2808201"/>
            <a:ext cx="228600" cy="2144775"/>
            <a:chOff x="8946661" y="2808201"/>
            <a:chExt cx="228600" cy="2144775"/>
          </a:xfrm>
        </p:grpSpPr>
        <p:cxnSp>
          <p:nvCxnSpPr>
            <p:cNvPr id="10" name="Straight Connector 9">
              <a:extLst>
                <a:ext uri="{FF2B5EF4-FFF2-40B4-BE49-F238E27FC236}">
                  <a16:creationId xmlns:a16="http://schemas.microsoft.com/office/drawing/2014/main" id="{7668BD8F-F7D9-EED5-4564-8EFD75472D89}"/>
                </a:ext>
              </a:extLst>
            </p:cNvPr>
            <p:cNvCxnSpPr>
              <a:cxnSpLocks/>
            </p:cNvCxnSpPr>
            <p:nvPr/>
          </p:nvCxnSpPr>
          <p:spPr>
            <a:xfrm flipV="1">
              <a:off x="9060961" y="2996264"/>
              <a:ext cx="0" cy="1956712"/>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06F34305-2AE9-8238-BF11-D2002B405D33}"/>
                </a:ext>
              </a:extLst>
            </p:cNvPr>
            <p:cNvSpPr/>
            <p:nvPr/>
          </p:nvSpPr>
          <p:spPr>
            <a:xfrm>
              <a:off x="8946661" y="2808201"/>
              <a:ext cx="228600" cy="252207"/>
            </a:xfrm>
            <a:prstGeom prst="ellipse">
              <a:avLst/>
            </a:prstGeom>
            <a:solidFill>
              <a:schemeClr val="bg1"/>
            </a:solidFill>
            <a:ln w="28575">
              <a:solidFill>
                <a:srgbClr val="004F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1C3EB"/>
                </a:solidFill>
                <a:effectLst/>
                <a:uLnTx/>
                <a:uFillTx/>
                <a:latin typeface="Arial" panose="020B0604020202020204" pitchFamily="34" charset="0"/>
                <a:ea typeface="Microsoft YaHei"/>
                <a:cs typeface="Arial" panose="020B0604020202020204" pitchFamily="34" charset="0"/>
              </a:endParaRPr>
            </a:p>
          </p:txBody>
        </p:sp>
      </p:grpSp>
      <p:sp>
        <p:nvSpPr>
          <p:cNvPr id="35" name="Text Placeholder 9">
            <a:extLst>
              <a:ext uri="{FF2B5EF4-FFF2-40B4-BE49-F238E27FC236}">
                <a16:creationId xmlns:a16="http://schemas.microsoft.com/office/drawing/2014/main" id="{A0A99007-C950-D3AC-E0CE-8D9F75C2EFF1}"/>
              </a:ext>
            </a:extLst>
          </p:cNvPr>
          <p:cNvSpPr txBox="1">
            <a:spLocks/>
          </p:cNvSpPr>
          <p:nvPr/>
        </p:nvSpPr>
        <p:spPr>
          <a:xfrm>
            <a:off x="9289561" y="2863733"/>
            <a:ext cx="2372496" cy="1506179"/>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400"/>
              </a:spcAft>
              <a:buClr>
                <a:srgbClr val="81BC00"/>
              </a:buClr>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Lack of Sleep</a:t>
            </a:r>
          </a:p>
          <a:p>
            <a:pPr marL="0" marR="0" lvl="0" indent="0" algn="l" defTabSz="914400" rtl="0" eaLnBrk="1" fontAlgn="base" latinLnBrk="0" hangingPunct="1">
              <a:lnSpc>
                <a:spcPct val="100000"/>
              </a:lnSpc>
              <a:spcBef>
                <a:spcPts val="0"/>
              </a:spcBef>
              <a:spcAft>
                <a:spcPts val="400"/>
              </a:spcAft>
              <a:buClr>
                <a:srgbClr val="81BC00"/>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The release of the stress hormone cortisol before bed can prevent your heart rate from slowing down and can cause trouble sleeping. </a:t>
            </a:r>
          </a:p>
        </p:txBody>
      </p:sp>
      <p:pic>
        <p:nvPicPr>
          <p:cNvPr id="36" name="Picture 35">
            <a:extLst>
              <a:ext uri="{FF2B5EF4-FFF2-40B4-BE49-F238E27FC236}">
                <a16:creationId xmlns:a16="http://schemas.microsoft.com/office/drawing/2014/main" id="{1DB08790-D43F-D75A-2E6B-13BC9440138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 y="3837773"/>
            <a:ext cx="12190411" cy="2158272"/>
          </a:xfrm>
          <a:prstGeom prst="rect">
            <a:avLst/>
          </a:prstGeom>
        </p:spPr>
      </p:pic>
      <p:sp>
        <p:nvSpPr>
          <p:cNvPr id="37" name="TextBox 36">
            <a:extLst>
              <a:ext uri="{FF2B5EF4-FFF2-40B4-BE49-F238E27FC236}">
                <a16:creationId xmlns:a16="http://schemas.microsoft.com/office/drawing/2014/main" id="{AC879D5F-9A26-6F21-6378-65681D12E4CE}"/>
              </a:ext>
            </a:extLst>
          </p:cNvPr>
          <p:cNvSpPr txBox="1"/>
          <p:nvPr/>
        </p:nvSpPr>
        <p:spPr>
          <a:xfrm>
            <a:off x="0" y="5889950"/>
            <a:ext cx="38486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hlinkClick r:id="rId4"/>
              </a:rPr>
              <a:t>https://newsinhealth.nih.gov/2014/12/feeling-stressed</a:t>
            </a:r>
            <a:r>
              <a:rPr kumimoji="0" lang="en-US" sz="10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  </a:t>
            </a:r>
          </a:p>
        </p:txBody>
      </p:sp>
      <p:pic>
        <p:nvPicPr>
          <p:cNvPr id="38" name="object 3">
            <a:extLst>
              <a:ext uri="{FF2B5EF4-FFF2-40B4-BE49-F238E27FC236}">
                <a16:creationId xmlns:a16="http://schemas.microsoft.com/office/drawing/2014/main" id="{985525B2-ACFD-7018-D06C-7657AF7E545D}"/>
              </a:ext>
              <a:ext uri="{C183D7F6-B498-43B3-948B-1728B52AA6E4}">
                <adec:decorative xmlns:adec="http://schemas.microsoft.com/office/drawing/2017/decorative" val="1"/>
              </a:ext>
            </a:extLst>
          </p:cNvPr>
          <p:cNvPicPr/>
          <p:nvPr/>
        </p:nvPicPr>
        <p:blipFill>
          <a:blip r:embed="rId5"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44408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E11FFD7-1D16-D029-9D65-D8EF9E74FBF3}"/>
              </a:ext>
            </a:extLst>
          </p:cNvPr>
          <p:cNvSpPr>
            <a:spLocks noGrp="1"/>
          </p:cNvSpPr>
          <p:nvPr>
            <p:ph type="title" idx="4294967295"/>
          </p:nvPr>
        </p:nvSpPr>
        <p:spPr>
          <a:xfrm>
            <a:off x="1828800" y="3840163"/>
            <a:ext cx="8534400" cy="492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tx1"/>
                </a:solidFill>
                <a:effectLst/>
                <a:uLnTx/>
                <a:uFillTx/>
                <a:latin typeface="Arial"/>
                <a:ea typeface="+mn-ea"/>
                <a:cs typeface="Arial"/>
              </a:rPr>
              <a:t>Reflecting on Work-Life Balance</a:t>
            </a:r>
          </a:p>
        </p:txBody>
      </p:sp>
      <p:pic>
        <p:nvPicPr>
          <p:cNvPr id="2" name="object 3">
            <a:extLst>
              <a:ext uri="{FF2B5EF4-FFF2-40B4-BE49-F238E27FC236}">
                <a16:creationId xmlns:a16="http://schemas.microsoft.com/office/drawing/2014/main" id="{1331DB50-1E01-2767-60E8-936924DCEC12}"/>
              </a:ext>
              <a:ext uri="{C183D7F6-B498-43B3-948B-1728B52AA6E4}">
                <adec:decorative xmlns:adec="http://schemas.microsoft.com/office/drawing/2017/decorative" val="1"/>
              </a:ext>
            </a:extLst>
          </p:cNvPr>
          <p:cNvPicPr/>
          <p:nvPr/>
        </p:nvPicPr>
        <p:blipFill>
          <a:blip r:embed="rId3"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2103258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8622" y="41710"/>
            <a:ext cx="11416982" cy="570107"/>
          </a:xfrm>
          <a:prstGeom prst="rect">
            <a:avLst/>
          </a:prstGeom>
        </p:spPr>
        <p:txBody>
          <a:bodyPr vert="horz" wrap="square" lIns="0" tIns="198833" rIns="0" bIns="0" rtlCol="0" anchor="t">
            <a:spAutoFit/>
          </a:bodyPr>
          <a:lstStyle/>
          <a:p>
            <a:pPr marL="1371600" algn="r">
              <a:spcBef>
                <a:spcPts val="100"/>
              </a:spcBef>
            </a:pPr>
            <a:r>
              <a:rPr lang="en-US" spc="-10">
                <a:latin typeface="Arial Black"/>
              </a:rPr>
              <a:t>Discussion: Use annotation, chat, or come off mute</a:t>
            </a:r>
          </a:p>
        </p:txBody>
      </p:sp>
      <p:grpSp>
        <p:nvGrpSpPr>
          <p:cNvPr id="7" name="Group 6" descr="Why is it important to you to maintain work-life balance?">
            <a:extLst>
              <a:ext uri="{FF2B5EF4-FFF2-40B4-BE49-F238E27FC236}">
                <a16:creationId xmlns:a16="http://schemas.microsoft.com/office/drawing/2014/main" id="{7A25E578-3E48-2C58-CFDE-406F89D0541B}"/>
              </a:ext>
              <a:ext uri="{C183D7F6-B498-43B3-948B-1728B52AA6E4}">
                <adec:decorative xmlns:adec="http://schemas.microsoft.com/office/drawing/2017/decorative" val="0"/>
              </a:ext>
            </a:extLst>
          </p:cNvPr>
          <p:cNvGrpSpPr/>
          <p:nvPr/>
        </p:nvGrpSpPr>
        <p:grpSpPr>
          <a:xfrm>
            <a:off x="180392" y="993494"/>
            <a:ext cx="11831216" cy="760823"/>
            <a:chOff x="0" y="1183190"/>
            <a:chExt cx="11831216" cy="760823"/>
          </a:xfrm>
        </p:grpSpPr>
        <p:sp>
          <p:nvSpPr>
            <p:cNvPr id="6" name="Rectangle: Rounded Corners 5">
              <a:extLst>
                <a:ext uri="{FF2B5EF4-FFF2-40B4-BE49-F238E27FC236}">
                  <a16:creationId xmlns:a16="http://schemas.microsoft.com/office/drawing/2014/main" id="{8D6642DD-E585-A30D-FF7B-8F075798A2B3}"/>
                </a:ext>
              </a:extLst>
            </p:cNvPr>
            <p:cNvSpPr/>
            <p:nvPr/>
          </p:nvSpPr>
          <p:spPr>
            <a:xfrm>
              <a:off x="0" y="1183190"/>
              <a:ext cx="11831216" cy="760823"/>
            </a:xfrm>
            <a:prstGeom prst="roundRect">
              <a:avLst/>
            </a:prstGeom>
            <a:solidFill>
              <a:srgbClr val="D4EAFE"/>
            </a:solidFill>
            <a:ln>
              <a:solidFill>
                <a:schemeClr val="tx1"/>
              </a:solidFill>
            </a:ln>
            <a:effectLst>
              <a:outerShdw blurRad="635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616A34F-136C-4D8B-AB0B-134FF1DF1BC3}"/>
                </a:ext>
              </a:extLst>
            </p:cNvPr>
            <p:cNvSpPr txBox="1"/>
            <p:nvPr/>
          </p:nvSpPr>
          <p:spPr>
            <a:xfrm>
              <a:off x="385893" y="1271214"/>
              <a:ext cx="11059431" cy="584775"/>
            </a:xfrm>
            <a:prstGeom prst="rect">
              <a:avLst/>
            </a:prstGeom>
            <a:noFill/>
            <a:ln>
              <a:noFill/>
            </a:ln>
          </p:spPr>
          <p:txBody>
            <a:bodyPr wrap="square" rtlCol="0">
              <a:spAutoFit/>
            </a:bodyPr>
            <a:lstStyle/>
            <a:p>
              <a:pPr algn="ctr"/>
              <a:r>
                <a:rPr lang="en-US" sz="3200" b="1" i="0">
                  <a:solidFill>
                    <a:srgbClr val="000000"/>
                  </a:solidFill>
                  <a:effectLst/>
                  <a:latin typeface="Arial" panose="020B0604020202020204" pitchFamily="34" charset="0"/>
                  <a:cs typeface="Arial" panose="020B0604020202020204" pitchFamily="34" charset="0"/>
                </a:rPr>
                <a:t>Why</a:t>
              </a:r>
              <a:r>
                <a:rPr lang="en-US" sz="3200" b="0" i="0">
                  <a:solidFill>
                    <a:srgbClr val="000000"/>
                  </a:solidFill>
                  <a:effectLst/>
                  <a:latin typeface="Arial" panose="020B0604020202020204" pitchFamily="34" charset="0"/>
                  <a:cs typeface="Arial" panose="020B0604020202020204" pitchFamily="34" charset="0"/>
                </a:rPr>
                <a:t> is it important to </a:t>
              </a:r>
              <a:r>
                <a:rPr lang="en-US" sz="3200">
                  <a:solidFill>
                    <a:srgbClr val="000000"/>
                  </a:solidFill>
                  <a:effectLst/>
                  <a:latin typeface="Arial" panose="020B0604020202020204" pitchFamily="34" charset="0"/>
                  <a:cs typeface="Arial" panose="020B0604020202020204" pitchFamily="34" charset="0"/>
                </a:rPr>
                <a:t>you</a:t>
              </a:r>
              <a:r>
                <a:rPr lang="en-US" sz="3200" b="0" i="0">
                  <a:solidFill>
                    <a:srgbClr val="000000"/>
                  </a:solidFill>
                  <a:effectLst/>
                  <a:latin typeface="Arial" panose="020B0604020202020204" pitchFamily="34" charset="0"/>
                  <a:cs typeface="Arial" panose="020B0604020202020204" pitchFamily="34" charset="0"/>
                </a:rPr>
                <a:t> to maintain work-life balance?</a:t>
              </a:r>
              <a:endParaRPr lang="en-US" sz="3200" b="1" i="0">
                <a:solidFill>
                  <a:srgbClr val="000000"/>
                </a:solidFill>
                <a:effectLst/>
                <a:latin typeface="Arial" panose="020B0604020202020204" pitchFamily="34" charset="0"/>
                <a:cs typeface="Arial" panose="020B0604020202020204" pitchFamily="34" charset="0"/>
              </a:endParaRPr>
            </a:p>
          </p:txBody>
        </p:sp>
      </p:grpSp>
      <p:pic>
        <p:nvPicPr>
          <p:cNvPr id="5" name="object 3">
            <a:extLst>
              <a:ext uri="{FF2B5EF4-FFF2-40B4-BE49-F238E27FC236}">
                <a16:creationId xmlns:a16="http://schemas.microsoft.com/office/drawing/2014/main" id="{5C8FD60A-AA82-F2DE-2510-9CB4696EDFC2}"/>
              </a:ext>
              <a:ext uri="{C183D7F6-B498-43B3-948B-1728B52AA6E4}">
                <adec:decorative xmlns:adec="http://schemas.microsoft.com/office/drawing/2017/decorative" val="1"/>
              </a:ext>
            </a:extLst>
          </p:cNvPr>
          <p:cNvPicPr/>
          <p:nvPr/>
        </p:nvPicPr>
        <p:blipFill>
          <a:blip r:embed="rId2"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345225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01410" y="41710"/>
            <a:ext cx="6404194" cy="570107"/>
          </a:xfrm>
          <a:prstGeom prst="rect">
            <a:avLst/>
          </a:prstGeom>
        </p:spPr>
        <p:txBody>
          <a:bodyPr vert="horz" wrap="square" lIns="0" tIns="198833" rIns="0" bIns="0" rtlCol="0">
            <a:spAutoFit/>
          </a:bodyPr>
          <a:lstStyle/>
          <a:p>
            <a:pPr marL="1371600" algn="r">
              <a:spcBef>
                <a:spcPts val="100"/>
              </a:spcBef>
            </a:pPr>
            <a:r>
              <a:rPr lang="en-US" spc="-10">
                <a:latin typeface="Arial Black" panose="020B0A04020102020204" pitchFamily="34" charset="0"/>
              </a:rPr>
              <a:t>8 Dimensions of Wellness</a:t>
            </a:r>
          </a:p>
        </p:txBody>
      </p:sp>
      <p:pic>
        <p:nvPicPr>
          <p:cNvPr id="13" name="object 2" descr="8 Dimensions of Wellness Graphic">
            <a:extLst>
              <a:ext uri="{FF2B5EF4-FFF2-40B4-BE49-F238E27FC236}">
                <a16:creationId xmlns:a16="http://schemas.microsoft.com/office/drawing/2014/main" id="{443891EB-BC5B-AA55-B96B-B7D48AF16A5E}"/>
              </a:ext>
            </a:extLst>
          </p:cNvPr>
          <p:cNvPicPr>
            <a:picLocks noChangeAspect="1"/>
          </p:cNvPicPr>
          <p:nvPr/>
        </p:nvPicPr>
        <p:blipFill>
          <a:blip r:embed="rId3" cstate="print"/>
          <a:stretch>
            <a:fillRect/>
          </a:stretch>
        </p:blipFill>
        <p:spPr>
          <a:xfrm>
            <a:off x="285712" y="1357748"/>
            <a:ext cx="6003447" cy="4142503"/>
          </a:xfrm>
          <a:prstGeom prst="rect">
            <a:avLst/>
          </a:prstGeom>
        </p:spPr>
      </p:pic>
      <p:grpSp>
        <p:nvGrpSpPr>
          <p:cNvPr id="3" name="Group 2" descr="The 8 Dimensions of Wellness serve as a framework that approaches wellness through a holistic, personal, and multidimensional lens. Each dimension builds on the others to create a well-rounded mindset of resilience that you can leverage during difficult challenges.&#10;">
            <a:extLst>
              <a:ext uri="{FF2B5EF4-FFF2-40B4-BE49-F238E27FC236}">
                <a16:creationId xmlns:a16="http://schemas.microsoft.com/office/drawing/2014/main" id="{EDB2FB8D-7CE8-7B3F-4F8A-C5994E0963FF}"/>
              </a:ext>
            </a:extLst>
          </p:cNvPr>
          <p:cNvGrpSpPr/>
          <p:nvPr/>
        </p:nvGrpSpPr>
        <p:grpSpPr>
          <a:xfrm>
            <a:off x="6829463" y="1357748"/>
            <a:ext cx="5076825" cy="2468590"/>
            <a:chOff x="6595262" y="1175679"/>
            <a:chExt cx="5076825" cy="2468590"/>
          </a:xfrm>
        </p:grpSpPr>
        <p:sp>
          <p:nvSpPr>
            <p:cNvPr id="15" name="Rectangle: Rounded Corners 14">
              <a:extLst>
                <a:ext uri="{FF2B5EF4-FFF2-40B4-BE49-F238E27FC236}">
                  <a16:creationId xmlns:a16="http://schemas.microsoft.com/office/drawing/2014/main" id="{132ECEA9-75E7-429C-0D03-0AF5FD96652B}"/>
                </a:ext>
              </a:extLst>
            </p:cNvPr>
            <p:cNvSpPr/>
            <p:nvPr/>
          </p:nvSpPr>
          <p:spPr>
            <a:xfrm>
              <a:off x="6595262" y="1175679"/>
              <a:ext cx="5076825" cy="2468590"/>
            </a:xfrm>
            <a:prstGeom prst="roundRect">
              <a:avLst/>
            </a:prstGeom>
            <a:solidFill>
              <a:srgbClr val="D4EAFE"/>
            </a:solidFill>
            <a:ln>
              <a:solidFill>
                <a:schemeClr val="tx1"/>
              </a:solidFill>
            </a:ln>
            <a:effectLst>
              <a:outerShdw blurRad="635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84F25D-2C7E-C21F-F198-448B4CE87E57}"/>
                </a:ext>
              </a:extLst>
            </p:cNvPr>
            <p:cNvSpPr txBox="1"/>
            <p:nvPr/>
          </p:nvSpPr>
          <p:spPr>
            <a:xfrm>
              <a:off x="6666472" y="1243505"/>
              <a:ext cx="4934403" cy="2262671"/>
            </a:xfrm>
            <a:prstGeom prst="rect">
              <a:avLst/>
            </a:prstGeom>
            <a:noFill/>
          </p:spPr>
          <p:txBody>
            <a:bodyPr wrap="square" rtlCol="0">
              <a:spAutoFit/>
            </a:bodyPr>
            <a:lstStyle/>
            <a:p>
              <a:pPr algn="ctr">
                <a:lnSpc>
                  <a:spcPct val="150000"/>
                </a:lnSpc>
              </a:pPr>
              <a:r>
                <a:rPr lang="en-US" sz="1600">
                  <a:latin typeface="Arial" panose="020B0604020202020204" pitchFamily="34" charset="0"/>
                  <a:cs typeface="Arial" panose="020B0604020202020204" pitchFamily="34" charset="0"/>
                </a:rPr>
                <a:t>The 8 Dimensions of Wellness serve as a </a:t>
              </a:r>
              <a:r>
                <a:rPr lang="en-US" sz="1600" b="1">
                  <a:latin typeface="Arial" panose="020B0604020202020204" pitchFamily="34" charset="0"/>
                  <a:cs typeface="Arial" panose="020B0604020202020204" pitchFamily="34" charset="0"/>
                </a:rPr>
                <a:t>framework that approaches wellness through a holistic, personal, and multidimensional lens. </a:t>
              </a:r>
              <a:r>
                <a:rPr lang="en-US" sz="1600">
                  <a:latin typeface="Arial" panose="020B0604020202020204" pitchFamily="34" charset="0"/>
                  <a:cs typeface="Arial" panose="020B0604020202020204" pitchFamily="34" charset="0"/>
                </a:rPr>
                <a:t>Each dimension builds on the others to create a well-rounded mindset of resilience that you can leverage during difficult challenges.</a:t>
              </a:r>
            </a:p>
          </p:txBody>
        </p:sp>
      </p:grpSp>
      <p:grpSp>
        <p:nvGrpSpPr>
          <p:cNvPr id="6" name="Group 5" descr="The following slides offer general tips to consider when personally considering each dimension as well as NIH resources to support your well-being.&#10;">
            <a:extLst>
              <a:ext uri="{FF2B5EF4-FFF2-40B4-BE49-F238E27FC236}">
                <a16:creationId xmlns:a16="http://schemas.microsoft.com/office/drawing/2014/main" id="{88C28686-64A8-028E-6987-B17779725C02}"/>
              </a:ext>
            </a:extLst>
          </p:cNvPr>
          <p:cNvGrpSpPr/>
          <p:nvPr/>
        </p:nvGrpSpPr>
        <p:grpSpPr>
          <a:xfrm>
            <a:off x="6829463" y="4096034"/>
            <a:ext cx="5076825" cy="1500631"/>
            <a:chOff x="6801640" y="4255276"/>
            <a:chExt cx="5076825" cy="1500631"/>
          </a:xfrm>
        </p:grpSpPr>
        <p:sp>
          <p:nvSpPr>
            <p:cNvPr id="4" name="Rectangle: Rounded Corners 3">
              <a:extLst>
                <a:ext uri="{FF2B5EF4-FFF2-40B4-BE49-F238E27FC236}">
                  <a16:creationId xmlns:a16="http://schemas.microsoft.com/office/drawing/2014/main" id="{5131DC2F-891E-4CFA-AB21-F22C9409B91F}"/>
                </a:ext>
              </a:extLst>
            </p:cNvPr>
            <p:cNvSpPr/>
            <p:nvPr/>
          </p:nvSpPr>
          <p:spPr>
            <a:xfrm>
              <a:off x="6801640" y="4255276"/>
              <a:ext cx="5076825" cy="1500631"/>
            </a:xfrm>
            <a:prstGeom prst="roundRect">
              <a:avLst/>
            </a:prstGeom>
            <a:solidFill>
              <a:srgbClr val="D4EAFE"/>
            </a:solidFill>
            <a:ln>
              <a:solidFill>
                <a:schemeClr val="tx1"/>
              </a:solidFill>
            </a:ln>
            <a:effectLst>
              <a:outerShdw blurRad="63500" sx="101000" sy="101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6C8DC7C-F3C8-AF70-6EF0-EFDCD49E910A}"/>
                </a:ext>
              </a:extLst>
            </p:cNvPr>
            <p:cNvSpPr txBox="1"/>
            <p:nvPr/>
          </p:nvSpPr>
          <p:spPr>
            <a:xfrm>
              <a:off x="6801640" y="4428254"/>
              <a:ext cx="5076825" cy="1154675"/>
            </a:xfrm>
            <a:prstGeom prst="rect">
              <a:avLst/>
            </a:prstGeom>
            <a:noFill/>
          </p:spPr>
          <p:txBody>
            <a:bodyPr wrap="square" rtlCol="0">
              <a:spAutoFit/>
            </a:bodyPr>
            <a:lstStyle/>
            <a:p>
              <a:pPr algn="ctr">
                <a:lnSpc>
                  <a:spcPct val="150000"/>
                </a:lnSpc>
              </a:pPr>
              <a:r>
                <a:rPr lang="en-US" sz="1600">
                  <a:latin typeface="Arial" panose="020B0604020202020204" pitchFamily="34" charset="0"/>
                  <a:cs typeface="Arial" panose="020B0604020202020204" pitchFamily="34" charset="0"/>
                </a:rPr>
                <a:t>The following slides offer general tips to consider when personally considering each dimension as well as NIH resources to support your well-being.</a:t>
              </a:r>
            </a:p>
          </p:txBody>
        </p:sp>
      </p:grpSp>
      <p:sp>
        <p:nvSpPr>
          <p:cNvPr id="14" name="object 4">
            <a:extLst>
              <a:ext uri="{FF2B5EF4-FFF2-40B4-BE49-F238E27FC236}">
                <a16:creationId xmlns:a16="http://schemas.microsoft.com/office/drawing/2014/main" id="{715816BC-0A73-F977-BBB0-DA76E7C7D967}"/>
              </a:ext>
            </a:extLst>
          </p:cNvPr>
          <p:cNvSpPr txBox="1"/>
          <p:nvPr/>
        </p:nvSpPr>
        <p:spPr>
          <a:xfrm>
            <a:off x="5886996" y="6025603"/>
            <a:ext cx="6262153" cy="149785"/>
          </a:xfrm>
          <a:prstGeom prst="rect">
            <a:avLst/>
          </a:prstGeom>
        </p:spPr>
        <p:txBody>
          <a:bodyPr vert="horz" wrap="square" lIns="0" tIns="12700" rIns="0" bIns="0" rtlCol="0" anchor="t">
            <a:spAutoFit/>
          </a:bodyPr>
          <a:lstStyle/>
          <a:p>
            <a:pPr marL="12700">
              <a:lnSpc>
                <a:spcPct val="89080"/>
              </a:lnSpc>
              <a:spcBef>
                <a:spcPts val="100"/>
              </a:spcBef>
            </a:pPr>
            <a:r>
              <a:rPr sz="1000" b="1" spc="-95">
                <a:latin typeface="Arial"/>
                <a:cs typeface="Arial"/>
              </a:rPr>
              <a:t>SOURCE:</a:t>
            </a:r>
            <a:r>
              <a:rPr sz="1000" b="1" spc="-70">
                <a:latin typeface="Arial"/>
                <a:cs typeface="Arial"/>
              </a:rPr>
              <a:t> </a:t>
            </a:r>
            <a:r>
              <a:rPr sz="1000" spc="-30">
                <a:latin typeface="Arial"/>
                <a:cs typeface="Arial"/>
              </a:rPr>
              <a:t>Adapted</a:t>
            </a:r>
            <a:r>
              <a:rPr sz="1000" spc="20">
                <a:latin typeface="Arial"/>
                <a:cs typeface="Arial"/>
              </a:rPr>
              <a:t> </a:t>
            </a:r>
            <a:r>
              <a:rPr sz="1000" spc="-10">
                <a:latin typeface="Arial"/>
                <a:cs typeface="Arial"/>
              </a:rPr>
              <a:t>from</a:t>
            </a:r>
            <a:r>
              <a:rPr sz="1000" spc="15">
                <a:latin typeface="Arial"/>
                <a:cs typeface="Arial"/>
              </a:rPr>
              <a:t> </a:t>
            </a:r>
            <a:r>
              <a:rPr sz="1000" spc="-45">
                <a:latin typeface="Arial"/>
                <a:cs typeface="Arial"/>
              </a:rPr>
              <a:t>Swarbrick,</a:t>
            </a:r>
            <a:r>
              <a:rPr sz="1000" spc="-60">
                <a:latin typeface="Arial"/>
                <a:cs typeface="Arial"/>
              </a:rPr>
              <a:t> </a:t>
            </a:r>
            <a:r>
              <a:rPr sz="1000" spc="-35">
                <a:latin typeface="Arial"/>
                <a:cs typeface="Arial"/>
              </a:rPr>
              <a:t>M.</a:t>
            </a:r>
            <a:r>
              <a:rPr sz="1000" spc="-15">
                <a:latin typeface="Arial"/>
                <a:cs typeface="Arial"/>
              </a:rPr>
              <a:t> </a:t>
            </a:r>
            <a:r>
              <a:rPr sz="1000" spc="-55">
                <a:latin typeface="Arial"/>
                <a:cs typeface="Arial"/>
              </a:rPr>
              <a:t>(2006).</a:t>
            </a:r>
            <a:r>
              <a:rPr sz="1000" spc="15">
                <a:latin typeface="Arial"/>
                <a:cs typeface="Arial"/>
              </a:rPr>
              <a:t> </a:t>
            </a:r>
            <a:r>
              <a:rPr sz="1000" spc="-10">
                <a:latin typeface="Arial"/>
                <a:cs typeface="Arial"/>
              </a:rPr>
              <a:t>A</a:t>
            </a:r>
            <a:r>
              <a:rPr sz="1000" spc="-30">
                <a:latin typeface="Arial"/>
                <a:cs typeface="Arial"/>
              </a:rPr>
              <a:t> </a:t>
            </a:r>
            <a:r>
              <a:rPr sz="1000" spc="-45">
                <a:latin typeface="Arial"/>
                <a:cs typeface="Arial"/>
              </a:rPr>
              <a:t>wellness</a:t>
            </a:r>
            <a:r>
              <a:rPr sz="1000" spc="-40">
                <a:latin typeface="Arial"/>
                <a:cs typeface="Arial"/>
              </a:rPr>
              <a:t> </a:t>
            </a:r>
            <a:r>
              <a:rPr sz="1000" spc="-10">
                <a:latin typeface="Arial"/>
                <a:cs typeface="Arial"/>
              </a:rPr>
              <a:t>approach.</a:t>
            </a:r>
            <a:r>
              <a:rPr lang="en-US" sz="1000">
                <a:latin typeface="Arial"/>
                <a:cs typeface="Arial"/>
              </a:rPr>
              <a:t> </a:t>
            </a:r>
            <a:r>
              <a:rPr sz="1000" i="1" spc="-55">
                <a:latin typeface="Arial"/>
                <a:cs typeface="Arial"/>
              </a:rPr>
              <a:t>Psychiatric</a:t>
            </a:r>
            <a:r>
              <a:rPr sz="1000" i="1" spc="-65">
                <a:latin typeface="Arial"/>
                <a:cs typeface="Arial"/>
              </a:rPr>
              <a:t> </a:t>
            </a:r>
            <a:r>
              <a:rPr sz="1000" i="1" spc="-40">
                <a:latin typeface="Arial"/>
                <a:cs typeface="Arial"/>
              </a:rPr>
              <a:t>Rehabilitation</a:t>
            </a:r>
            <a:r>
              <a:rPr sz="1000" i="1" spc="70">
                <a:latin typeface="Arial"/>
                <a:cs typeface="Arial"/>
              </a:rPr>
              <a:t> </a:t>
            </a:r>
            <a:r>
              <a:rPr sz="1000" i="1" spc="-55">
                <a:latin typeface="Arial"/>
                <a:cs typeface="Arial"/>
              </a:rPr>
              <a:t>Journal,</a:t>
            </a:r>
            <a:r>
              <a:rPr sz="1000" i="1" spc="35">
                <a:latin typeface="Arial"/>
                <a:cs typeface="Arial"/>
              </a:rPr>
              <a:t> </a:t>
            </a:r>
            <a:r>
              <a:rPr sz="1000" i="1" spc="-60">
                <a:latin typeface="Arial"/>
                <a:cs typeface="Arial"/>
              </a:rPr>
              <a:t>29</a:t>
            </a:r>
            <a:r>
              <a:rPr sz="1000" spc="-60">
                <a:latin typeface="Arial"/>
                <a:cs typeface="Arial"/>
              </a:rPr>
              <a:t>(4),</a:t>
            </a:r>
            <a:r>
              <a:rPr sz="1000" spc="95">
                <a:latin typeface="Arial"/>
                <a:cs typeface="Arial"/>
              </a:rPr>
              <a:t> </a:t>
            </a:r>
            <a:r>
              <a:rPr sz="1000" spc="-10">
                <a:latin typeface="Arial"/>
                <a:cs typeface="Arial"/>
              </a:rPr>
              <a:t>311–314.</a:t>
            </a:r>
            <a:endParaRPr lang="en-US" sz="1000">
              <a:latin typeface="Arial"/>
              <a:cs typeface="Arial"/>
            </a:endParaRPr>
          </a:p>
        </p:txBody>
      </p:sp>
      <p:pic>
        <p:nvPicPr>
          <p:cNvPr id="7" name="object 3">
            <a:extLst>
              <a:ext uri="{FF2B5EF4-FFF2-40B4-BE49-F238E27FC236}">
                <a16:creationId xmlns:a16="http://schemas.microsoft.com/office/drawing/2014/main" id="{27FB3F08-D267-A8B2-4869-23ADF34003F6}"/>
              </a:ext>
              <a:ext uri="{C183D7F6-B498-43B3-948B-1728B52AA6E4}">
                <adec:decorative xmlns:adec="http://schemas.microsoft.com/office/drawing/2017/decorative" val="1"/>
              </a:ext>
            </a:extLst>
          </p:cNvPr>
          <p:cNvPicPr/>
          <p:nvPr/>
        </p:nvPicPr>
        <p:blipFill>
          <a:blip r:embed="rId4" cstate="print"/>
          <a:stretch>
            <a:fillRect/>
          </a:stretch>
        </p:blipFill>
        <p:spPr>
          <a:xfrm>
            <a:off x="10201701" y="6400800"/>
            <a:ext cx="1755914" cy="266626"/>
          </a:xfrm>
          <a:prstGeom prst="rect">
            <a:avLst/>
          </a:prstGeom>
        </p:spPr>
      </p:pic>
    </p:spTree>
    <p:extLst>
      <p:ext uri="{BB962C8B-B14F-4D97-AF65-F5344CB8AC3E}">
        <p14:creationId xmlns:p14="http://schemas.microsoft.com/office/powerpoint/2010/main" val="1631857378"/>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24CAA2B890784B8F24CF81FC33F685" ma:contentTypeVersion="2" ma:contentTypeDescription="Create a new document." ma:contentTypeScope="" ma:versionID="7640218e9cd800489016bbc75a6a5c83">
  <xsd:schema xmlns:xsd="http://www.w3.org/2001/XMLSchema" xmlns:xs="http://www.w3.org/2001/XMLSchema" xmlns:p="http://schemas.microsoft.com/office/2006/metadata/properties" xmlns:ns1="http://schemas.microsoft.com/sharepoint/v3" targetNamespace="http://schemas.microsoft.com/office/2006/metadata/properties" ma:root="true" ma:fieldsID="7bad3853c0dd34b26a2bbef3fa74e9da"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C4D20AB-B981-4436-8EC1-5E69561B8A81}"/>
</file>

<file path=customXml/itemProps2.xml><?xml version="1.0" encoding="utf-8"?>
<ds:datastoreItem xmlns:ds="http://schemas.openxmlformats.org/officeDocument/2006/customXml" ds:itemID="{D153D762-23CA-4AD7-9AFA-47C86A14084F}">
  <ds:schemaRefs>
    <ds:schemaRef ds:uri="http://schemas.microsoft.com/sharepoint/v3/contenttype/forms"/>
  </ds:schemaRefs>
</ds:datastoreItem>
</file>

<file path=customXml/itemProps3.xml><?xml version="1.0" encoding="utf-8"?>
<ds:datastoreItem xmlns:ds="http://schemas.openxmlformats.org/officeDocument/2006/customXml" ds:itemID="{2AABED8D-9554-4574-BB28-3F35247EE7F3}">
  <ds:schemaRefs>
    <ds:schemaRef ds:uri="http://schemas.openxmlformats.org/package/2006/metadata/core-properties"/>
    <ds:schemaRef ds:uri="a01fcdd7-6672-44cc-ba5f-8fe69668ccfc"/>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d84579bb-5f67-42db-b204-d598766bcb9f"/>
    <ds:schemaRef ds:uri="http://www.w3.org/XML/1998/namespace"/>
    <ds:schemaRef ds:uri="http://purl.org/dc/dcmitype/"/>
    <ds:schemaRef ds:uri="c42e499c-0057-43b0-a3f6-9466d4139949"/>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104</TotalTime>
  <Words>2703</Words>
  <Application>Microsoft Office PowerPoint</Application>
  <PresentationFormat>Widescreen</PresentationFormat>
  <Paragraphs>304</Paragraphs>
  <Slides>30</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 Black</vt:lpstr>
      <vt:lpstr>Baskerville Old Face</vt:lpstr>
      <vt:lpstr>Calibri</vt:lpstr>
      <vt:lpstr>Calibri Light</vt:lpstr>
      <vt:lpstr>Courier New</vt:lpstr>
      <vt:lpstr>Open Sans</vt:lpstr>
      <vt:lpstr>Symbol</vt:lpstr>
      <vt:lpstr>2_Office Theme</vt:lpstr>
      <vt:lpstr>Wellness Workshop:  Setting Boundaries &amp;  Work-Life Balance</vt:lpstr>
      <vt:lpstr>Agenda</vt:lpstr>
      <vt:lpstr>Understanding Stress</vt:lpstr>
      <vt:lpstr>Importance of Work-Life Balance</vt:lpstr>
      <vt:lpstr>The Process of Stress</vt:lpstr>
      <vt:lpstr>Chronic Stress Can Lead To…</vt:lpstr>
      <vt:lpstr>Reflecting on Work-Life Balance</vt:lpstr>
      <vt:lpstr>Discussion: Use annotation, chat, or come off mute</vt:lpstr>
      <vt:lpstr>8 Dimensions of Wellness</vt:lpstr>
      <vt:lpstr>Prioritizing Work-Life Balance</vt:lpstr>
      <vt:lpstr>Exercise: Use Annotation Icon</vt:lpstr>
      <vt:lpstr>Setting Boundaries</vt:lpstr>
      <vt:lpstr>How Do I Set Boundaries?</vt:lpstr>
      <vt:lpstr>Types of Boundaries</vt:lpstr>
      <vt:lpstr>Set Boundaries in the Workplace</vt:lpstr>
      <vt:lpstr>When to Set a Boundary</vt:lpstr>
      <vt:lpstr>Tech Boundaries in the Workplace</vt:lpstr>
      <vt:lpstr>Combat Burnout with Scheduling</vt:lpstr>
      <vt:lpstr>How to Hold Yourself Accountable</vt:lpstr>
      <vt:lpstr>Maintaining Boundaries</vt:lpstr>
      <vt:lpstr>Talking to Your Supervisor</vt:lpstr>
      <vt:lpstr>Handling Boundary Setting Conversations</vt:lpstr>
      <vt:lpstr>Discussion: Use annotation, chat, or come off mute</vt:lpstr>
      <vt:lpstr>A Mindful Moment</vt:lpstr>
      <vt:lpstr>Resources</vt:lpstr>
      <vt:lpstr>Self-Care Wheel</vt:lpstr>
      <vt:lpstr>Drawing Self-Care Wheel</vt:lpstr>
      <vt:lpstr>Wellness@NIH Resources</vt:lpstr>
      <vt:lpstr>Resources at NIH</vt:lpstr>
      <vt:lpstr>Connect with Wellness@NIH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Wellness Workshop: Setting Boundaries and Work Life Balance</dc:title>
  <dc:creator>Peacock, Hayley (NIH/OD) [C]</dc:creator>
  <cp:lastModifiedBy>Knox, DeAnna (NIH/OD/ORS) [E]</cp:lastModifiedBy>
  <cp:revision>2</cp:revision>
  <dcterms:created xsi:type="dcterms:W3CDTF">2021-03-24T19:23:58Z</dcterms:created>
  <dcterms:modified xsi:type="dcterms:W3CDTF">2024-09-18T11:57:45Z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0x010100F124CAA2B890784B8F24CF81FC33F685</vt:lpwstr>
  </property>
  <property fmtid="{D5CDD505-2E9C-101B-9397-08002B2CF9AE}" pid="3" name="MSIP_Label_ea60d57e-af5b-4752-ac57-3e4f28ca11dc_Enabled">
    <vt:lpwstr>true</vt:lpwstr>
  </property>
  <property fmtid="{D5CDD505-2E9C-101B-9397-08002B2CF9AE}" pid="4" name="MSIP_Label_ea60d57e-af5b-4752-ac57-3e4f28ca11dc_SetDate">
    <vt:lpwstr>2021-05-26T23:14:37Z</vt:lpwstr>
  </property>
  <property fmtid="{D5CDD505-2E9C-101B-9397-08002B2CF9AE}" pid="5" name="MSIP_Label_ea60d57e-af5b-4752-ac57-3e4f28ca11dc_Method">
    <vt:lpwstr>Standard</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iteId">
    <vt:lpwstr>36da45f1-dd2c-4d1f-af13-5abe46b99921</vt:lpwstr>
  </property>
  <property fmtid="{D5CDD505-2E9C-101B-9397-08002B2CF9AE}" pid="8" name="MSIP_Label_ea60d57e-af5b-4752-ac57-3e4f28ca11dc_ActionId">
    <vt:lpwstr>331b9dc3-851e-4e2e-8205-8193313fba7c</vt:lpwstr>
  </property>
  <property fmtid="{D5CDD505-2E9C-101B-9397-08002B2CF9AE}" pid="9" name="MSIP_Label_ea60d57e-af5b-4752-ac57-3e4f28ca11dc_ContentBits">
    <vt:lpwstr>0</vt:lpwstr>
  </property>
  <property fmtid="{D5CDD505-2E9C-101B-9397-08002B2CF9AE}" pid="10" name="MediaServiceImageTags">
    <vt:lpwstr/>
  </property>
  <property fmtid="{D5CDD505-2E9C-101B-9397-08002B2CF9AE}" pid="11" name="Order">
    <vt:lpwstr>18000.0000000000</vt:lpwstr>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xd_Signature">
    <vt:lpwstr/>
  </property>
  <property fmtid="{D5CDD505-2E9C-101B-9397-08002B2CF9AE}" pid="17" name="TriggerFlowInfo">
    <vt:lpwstr/>
  </property>
</Properties>
</file>