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97" r:id="rId2"/>
    <p:sldId id="398" r:id="rId3"/>
    <p:sldId id="402" r:id="rId4"/>
    <p:sldId id="404" r:id="rId5"/>
    <p:sldId id="405" r:id="rId6"/>
    <p:sldId id="403" r:id="rId7"/>
    <p:sldId id="408" r:id="rId8"/>
    <p:sldId id="401" r:id="rId9"/>
    <p:sldId id="399" r:id="rId10"/>
    <p:sldId id="400" r:id="rId11"/>
    <p:sldId id="4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CECD7-B742-424E-85B8-679DD29EB457}" v="111" dt="2025-02-27T18:01:04.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8" autoAdjust="0"/>
    <p:restoredTop sz="94660"/>
  </p:normalViewPr>
  <p:slideViewPr>
    <p:cSldViewPr snapToGrid="0">
      <p:cViewPr varScale="1">
        <p:scale>
          <a:sx n="173" d="100"/>
          <a:sy n="173" d="100"/>
        </p:scale>
        <p:origin x="75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jia, Michelle (NIH/OD/ORS) [E]" userId="9cd4b970-1d7b-456a-ab8d-5c4cc04091e9" providerId="ADAL" clId="{26BCECD7-B742-424E-85B8-679DD29EB457}"/>
    <pc:docChg chg="undo custSel modSld">
      <pc:chgData name="Mejia, Michelle (NIH/OD/ORS) [E]" userId="9cd4b970-1d7b-456a-ab8d-5c4cc04091e9" providerId="ADAL" clId="{26BCECD7-B742-424E-85B8-679DD29EB457}" dt="2025-02-27T18:01:17.577" v="345" actId="1076"/>
      <pc:docMkLst>
        <pc:docMk/>
      </pc:docMkLst>
      <pc:sldChg chg="modSp mod">
        <pc:chgData name="Mejia, Michelle (NIH/OD/ORS) [E]" userId="9cd4b970-1d7b-456a-ab8d-5c4cc04091e9" providerId="ADAL" clId="{26BCECD7-B742-424E-85B8-679DD29EB457}" dt="2025-02-27T18:01:17.577" v="345" actId="1076"/>
        <pc:sldMkLst>
          <pc:docMk/>
          <pc:sldMk cId="2512782851" sldId="397"/>
        </pc:sldMkLst>
        <pc:spChg chg="mod">
          <ac:chgData name="Mejia, Michelle (NIH/OD/ORS) [E]" userId="9cd4b970-1d7b-456a-ab8d-5c4cc04091e9" providerId="ADAL" clId="{26BCECD7-B742-424E-85B8-679DD29EB457}" dt="2025-02-27T18:01:14.484" v="344" actId="1076"/>
          <ac:spMkLst>
            <pc:docMk/>
            <pc:sldMk cId="2512782851" sldId="397"/>
            <ac:spMk id="2" creationId="{00000000-0000-0000-0000-000000000000}"/>
          </ac:spMkLst>
        </pc:spChg>
        <pc:spChg chg="mod">
          <ac:chgData name="Mejia, Michelle (NIH/OD/ORS) [E]" userId="9cd4b970-1d7b-456a-ab8d-5c4cc04091e9" providerId="ADAL" clId="{26BCECD7-B742-424E-85B8-679DD29EB457}" dt="2025-02-27T18:01:04.245" v="343" actId="122"/>
          <ac:spMkLst>
            <pc:docMk/>
            <pc:sldMk cId="2512782851" sldId="397"/>
            <ac:spMk id="9" creationId="{00000000-0000-0000-0000-000000000000}"/>
          </ac:spMkLst>
        </pc:spChg>
        <pc:spChg chg="mod">
          <ac:chgData name="Mejia, Michelle (NIH/OD/ORS) [E]" userId="9cd4b970-1d7b-456a-ab8d-5c4cc04091e9" providerId="ADAL" clId="{26BCECD7-B742-424E-85B8-679DD29EB457}" dt="2025-02-27T18:01:17.577" v="345" actId="1076"/>
          <ac:spMkLst>
            <pc:docMk/>
            <pc:sldMk cId="2512782851" sldId="397"/>
            <ac:spMk id="13" creationId="{00000000-0000-0000-0000-000000000000}"/>
          </ac:spMkLst>
        </pc:spChg>
      </pc:sldChg>
      <pc:sldChg chg="modSp mod">
        <pc:chgData name="Mejia, Michelle (NIH/OD/ORS) [E]" userId="9cd4b970-1d7b-456a-ab8d-5c4cc04091e9" providerId="ADAL" clId="{26BCECD7-B742-424E-85B8-679DD29EB457}" dt="2025-02-26T16:32:32.220" v="232" actId="20577"/>
        <pc:sldMkLst>
          <pc:docMk/>
          <pc:sldMk cId="473631750" sldId="401"/>
        </pc:sldMkLst>
        <pc:spChg chg="mod">
          <ac:chgData name="Mejia, Michelle (NIH/OD/ORS) [E]" userId="9cd4b970-1d7b-456a-ab8d-5c4cc04091e9" providerId="ADAL" clId="{26BCECD7-B742-424E-85B8-679DD29EB457}" dt="2025-02-26T16:32:32.220" v="232" actId="20577"/>
          <ac:spMkLst>
            <pc:docMk/>
            <pc:sldMk cId="473631750" sldId="401"/>
            <ac:spMk id="3" creationId="{7E1B0450-4697-48D6-8009-EDA59685469B}"/>
          </ac:spMkLst>
        </pc:spChg>
      </pc:sldChg>
      <pc:sldChg chg="addSp modSp mod">
        <pc:chgData name="Mejia, Michelle (NIH/OD/ORS) [E]" userId="9cd4b970-1d7b-456a-ab8d-5c4cc04091e9" providerId="ADAL" clId="{26BCECD7-B742-424E-85B8-679DD29EB457}" dt="2025-02-26T15:16:51.776" v="152" actId="1076"/>
        <pc:sldMkLst>
          <pc:docMk/>
          <pc:sldMk cId="1531603081" sldId="403"/>
        </pc:sldMkLst>
        <pc:spChg chg="mod">
          <ac:chgData name="Mejia, Michelle (NIH/OD/ORS) [E]" userId="9cd4b970-1d7b-456a-ab8d-5c4cc04091e9" providerId="ADAL" clId="{26BCECD7-B742-424E-85B8-679DD29EB457}" dt="2025-02-26T15:16:51.776" v="152" actId="1076"/>
          <ac:spMkLst>
            <pc:docMk/>
            <pc:sldMk cId="1531603081" sldId="403"/>
            <ac:spMk id="8" creationId="{84ECBEB1-F6A3-497A-93B9-F6FA3C76458B}"/>
          </ac:spMkLst>
        </pc:spChg>
        <pc:spChg chg="mod">
          <ac:chgData name="Mejia, Michelle (NIH/OD/ORS) [E]" userId="9cd4b970-1d7b-456a-ab8d-5c4cc04091e9" providerId="ADAL" clId="{26BCECD7-B742-424E-85B8-679DD29EB457}" dt="2025-02-26T15:16:31.480" v="149" actId="1076"/>
          <ac:spMkLst>
            <pc:docMk/>
            <pc:sldMk cId="1531603081" sldId="403"/>
            <ac:spMk id="10" creationId="{02A0136D-1EBC-4FC4-BCB2-5A6B7B49EF66}"/>
          </ac:spMkLst>
        </pc:spChg>
        <pc:picChg chg="add mod">
          <ac:chgData name="Mejia, Michelle (NIH/OD/ORS) [E]" userId="9cd4b970-1d7b-456a-ab8d-5c4cc04091e9" providerId="ADAL" clId="{26BCECD7-B742-424E-85B8-679DD29EB457}" dt="2025-02-26T15:16:44.353" v="151" actId="1076"/>
          <ac:picMkLst>
            <pc:docMk/>
            <pc:sldMk cId="1531603081" sldId="403"/>
            <ac:picMk id="9" creationId="{5D427467-78D4-27D1-7F38-1C40F02CE5EF}"/>
          </ac:picMkLst>
        </pc:picChg>
      </pc:sldChg>
      <pc:sldChg chg="modSp mod">
        <pc:chgData name="Mejia, Michelle (NIH/OD/ORS) [E]" userId="9cd4b970-1d7b-456a-ab8d-5c4cc04091e9" providerId="ADAL" clId="{26BCECD7-B742-424E-85B8-679DD29EB457}" dt="2025-02-26T14:58:47.155" v="135" actId="20577"/>
        <pc:sldMkLst>
          <pc:docMk/>
          <pc:sldMk cId="4273794481" sldId="405"/>
        </pc:sldMkLst>
        <pc:spChg chg="mod">
          <ac:chgData name="Mejia, Michelle (NIH/OD/ORS) [E]" userId="9cd4b970-1d7b-456a-ab8d-5c4cc04091e9" providerId="ADAL" clId="{26BCECD7-B742-424E-85B8-679DD29EB457}" dt="2025-02-26T14:58:47.155" v="135" actId="20577"/>
          <ac:spMkLst>
            <pc:docMk/>
            <pc:sldMk cId="4273794481" sldId="405"/>
            <ac:spMk id="3" creationId="{00000000-0000-0000-0000-000000000000}"/>
          </ac:spMkLst>
        </pc:spChg>
      </pc:sldChg>
      <pc:sldChg chg="addSp modSp mod">
        <pc:chgData name="Mejia, Michelle (NIH/OD/ORS) [E]" userId="9cd4b970-1d7b-456a-ab8d-5c4cc04091e9" providerId="ADAL" clId="{26BCECD7-B742-424E-85B8-679DD29EB457}" dt="2025-02-26T16:14:31.697" v="226" actId="20577"/>
        <pc:sldMkLst>
          <pc:docMk/>
          <pc:sldMk cId="3036849387" sldId="408"/>
        </pc:sldMkLst>
        <pc:spChg chg="mod">
          <ac:chgData name="Mejia, Michelle (NIH/OD/ORS) [E]" userId="9cd4b970-1d7b-456a-ab8d-5c4cc04091e9" providerId="ADAL" clId="{26BCECD7-B742-424E-85B8-679DD29EB457}" dt="2025-02-26T16:14:31.697" v="226" actId="20577"/>
          <ac:spMkLst>
            <pc:docMk/>
            <pc:sldMk cId="3036849387" sldId="408"/>
            <ac:spMk id="8" creationId="{A774E9D3-F8D0-45B4-EA34-DAA0121B9765}"/>
          </ac:spMkLst>
        </pc:spChg>
        <pc:picChg chg="add mod">
          <ac:chgData name="Mejia, Michelle (NIH/OD/ORS) [E]" userId="9cd4b970-1d7b-456a-ab8d-5c4cc04091e9" providerId="ADAL" clId="{26BCECD7-B742-424E-85B8-679DD29EB457}" dt="2025-02-26T16:12:09.729" v="159" actId="1076"/>
          <ac:picMkLst>
            <pc:docMk/>
            <pc:sldMk cId="3036849387" sldId="408"/>
            <ac:picMk id="9" creationId="{F8FAFC14-4DE0-7CE3-C534-19B2F8C25C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3D14E-87E4-4F90-9100-373752D5D6DF}" type="datetimeFigureOut">
              <a:rPr lang="en-US" smtClean="0"/>
              <a:t>2/27/2025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6D39B-784B-4138-A36C-E8A2BCEF3AD8}" type="slidenum">
              <a:rPr lang="en-US" smtClean="0"/>
              <a:t>‹#›</a:t>
            </a:fld>
            <a:endParaRPr lang="en-US" dirty="0"/>
          </a:p>
        </p:txBody>
      </p:sp>
    </p:spTree>
    <p:extLst>
      <p:ext uri="{BB962C8B-B14F-4D97-AF65-F5344CB8AC3E}">
        <p14:creationId xmlns:p14="http://schemas.microsoft.com/office/powerpoint/2010/main" val="385330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a:buFont typeface="Arial" panose="020B0604020202020204" pitchFamily="34" charset="0"/>
              <a:buChar char="•"/>
            </a:pPr>
            <a:r>
              <a:rPr lang="en-US" baseline="0" dirty="0"/>
              <a:t>Due to parking constraints, summer student parking is located at the Montrose lot</a:t>
            </a:r>
          </a:p>
          <a:p>
            <a:pPr marL="640585" lvl="1" indent="-174705">
              <a:buFont typeface="Arial" panose="020B0604020202020204" pitchFamily="34" charset="0"/>
              <a:buChar char="•"/>
            </a:pPr>
            <a:r>
              <a:rPr lang="en-US" baseline="0" dirty="0"/>
              <a:t>Transportation Service can issue you a parking hanger which will provide you with access to student employee parking</a:t>
            </a:r>
          </a:p>
          <a:p>
            <a:endParaRPr lang="en-US" b="0" baseline="0" dirty="0"/>
          </a:p>
          <a:p>
            <a:pPr marL="174705" indent="-174705">
              <a:buFont typeface="Arial" panose="020B0604020202020204" pitchFamily="34" charset="0"/>
              <a:buChar char="•"/>
            </a:pPr>
            <a:r>
              <a:rPr lang="en-US" b="0" baseline="0" dirty="0"/>
              <a:t>Transhare benefits</a:t>
            </a:r>
          </a:p>
          <a:p>
            <a:pPr marL="640585" lvl="1" indent="-174705">
              <a:buFont typeface="Arial" panose="020B0604020202020204" pitchFamily="34" charset="0"/>
              <a:buChar char="•"/>
            </a:pPr>
            <a:r>
              <a:rPr lang="en-US" b="0" baseline="0" dirty="0"/>
              <a:t>Biking</a:t>
            </a:r>
          </a:p>
          <a:p>
            <a:pPr marL="640585" lvl="1" indent="-174705">
              <a:buFont typeface="Arial" panose="020B0604020202020204" pitchFamily="34" charset="0"/>
              <a:buChar char="•"/>
            </a:pPr>
            <a:r>
              <a:rPr lang="en-US" b="0" baseline="0" dirty="0"/>
              <a:t>Public transit</a:t>
            </a:r>
          </a:p>
          <a:p>
            <a:pPr marL="640585" lvl="1" indent="-174705">
              <a:buFont typeface="Arial" panose="020B0604020202020204" pitchFamily="34" charset="0"/>
              <a:buChar char="•"/>
            </a:pPr>
            <a:r>
              <a:rPr lang="en-US" b="0" baseline="0" dirty="0"/>
              <a:t>If you are receiving Transhare benefits, you have to give up you hang tag – however you are able to obtain up to 6 temporary parking permits per quarter </a:t>
            </a:r>
          </a:p>
        </p:txBody>
      </p:sp>
      <p:sp>
        <p:nvSpPr>
          <p:cNvPr id="4" name="Slide Number Placeholder 3"/>
          <p:cNvSpPr>
            <a:spLocks noGrp="1"/>
          </p:cNvSpPr>
          <p:nvPr>
            <p:ph type="sldNum" sz="quarter" idx="10"/>
          </p:nvPr>
        </p:nvSpPr>
        <p:spPr/>
        <p:txBody>
          <a:bodyPr/>
          <a:lstStyle/>
          <a:p>
            <a:fld id="{E31BB315-EC19-4D05-9595-A996374FDAFD}" type="slidenum">
              <a:rPr lang="en-US" smtClean="0"/>
              <a:t>1</a:t>
            </a:fld>
            <a:endParaRPr lang="en-US" dirty="0"/>
          </a:p>
        </p:txBody>
      </p:sp>
    </p:spTree>
    <p:extLst>
      <p:ext uri="{BB962C8B-B14F-4D97-AF65-F5344CB8AC3E}">
        <p14:creationId xmlns:p14="http://schemas.microsoft.com/office/powerpoint/2010/main" val="59015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BB315-EC19-4D05-9595-A996374FDAFD}" type="slidenum">
              <a:rPr lang="en-US" smtClean="0"/>
              <a:t>2</a:t>
            </a:fld>
            <a:endParaRPr lang="en-US" dirty="0"/>
          </a:p>
        </p:txBody>
      </p:sp>
    </p:spTree>
    <p:extLst>
      <p:ext uri="{BB962C8B-B14F-4D97-AF65-F5344CB8AC3E}">
        <p14:creationId xmlns:p14="http://schemas.microsoft.com/office/powerpoint/2010/main" val="420664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BB315-EC19-4D05-9595-A996374FDAFD}" type="slidenum">
              <a:rPr lang="en-US" smtClean="0"/>
              <a:t>6</a:t>
            </a:fld>
            <a:endParaRPr lang="en-US" dirty="0"/>
          </a:p>
        </p:txBody>
      </p:sp>
    </p:spTree>
    <p:extLst>
      <p:ext uri="{BB962C8B-B14F-4D97-AF65-F5344CB8AC3E}">
        <p14:creationId xmlns:p14="http://schemas.microsoft.com/office/powerpoint/2010/main" val="33144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7B81-6D91-B90D-8089-960B1363F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67B45-C9BC-93F6-F994-420C477A3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65019-CB20-A71D-F3E7-F86DC8A4E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6A86C-426E-AD85-5E43-9DDC681B35DB}"/>
              </a:ext>
            </a:extLst>
          </p:cNvPr>
          <p:cNvSpPr>
            <a:spLocks noGrp="1"/>
          </p:cNvSpPr>
          <p:nvPr>
            <p:ph type="sldNum" sz="quarter" idx="10"/>
          </p:nvPr>
        </p:nvSpPr>
        <p:spPr/>
        <p:txBody>
          <a:bodyPr/>
          <a:lstStyle/>
          <a:p>
            <a:fld id="{E31BB315-EC19-4D05-9595-A996374FDAFD}" type="slidenum">
              <a:rPr lang="en-US" smtClean="0"/>
              <a:t>7</a:t>
            </a:fld>
            <a:endParaRPr lang="en-US" dirty="0"/>
          </a:p>
        </p:txBody>
      </p:sp>
    </p:spTree>
    <p:extLst>
      <p:ext uri="{BB962C8B-B14F-4D97-AF65-F5344CB8AC3E}">
        <p14:creationId xmlns:p14="http://schemas.microsoft.com/office/powerpoint/2010/main" val="345742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BB315-EC19-4D05-9595-A996374FDAFD}" type="slidenum">
              <a:rPr lang="en-US" smtClean="0"/>
              <a:t>11</a:t>
            </a:fld>
            <a:endParaRPr lang="en-US" dirty="0"/>
          </a:p>
        </p:txBody>
      </p:sp>
    </p:spTree>
    <p:extLst>
      <p:ext uri="{BB962C8B-B14F-4D97-AF65-F5344CB8AC3E}">
        <p14:creationId xmlns:p14="http://schemas.microsoft.com/office/powerpoint/2010/main" val="210915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2CD4-0276-44D7-8326-53BEC836C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530D2-A60C-43CC-9858-35112DC8F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93777B-4BC2-469D-B687-8EE8DCA4C295}"/>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5" name="Footer Placeholder 4">
            <a:extLst>
              <a:ext uri="{FF2B5EF4-FFF2-40B4-BE49-F238E27FC236}">
                <a16:creationId xmlns:a16="http://schemas.microsoft.com/office/drawing/2014/main" id="{87F94D32-CA75-44A8-8868-3E7720C1DD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E69136-D8A3-425D-BE32-5C4C3EB31C36}"/>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305225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0D11-B8AB-4BAD-966A-58D8865E6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07823-9EA0-4204-AA06-6A92310B09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2C36C-28F2-4622-9C28-EEDC21ADB5B1}"/>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5" name="Footer Placeholder 4">
            <a:extLst>
              <a:ext uri="{FF2B5EF4-FFF2-40B4-BE49-F238E27FC236}">
                <a16:creationId xmlns:a16="http://schemas.microsoft.com/office/drawing/2014/main" id="{14848375-8867-4B9D-B657-934F43174A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7A48E1-6911-4720-8FA8-BE6FA8FB04F3}"/>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366061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F389F-F927-41B0-AAA1-7F466C0EA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82B026-A276-458A-B259-2F6C19217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0EB24-7B50-428A-8AFF-7EAAAF8F1791}"/>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5" name="Footer Placeholder 4">
            <a:extLst>
              <a:ext uri="{FF2B5EF4-FFF2-40B4-BE49-F238E27FC236}">
                <a16:creationId xmlns:a16="http://schemas.microsoft.com/office/drawing/2014/main" id="{6AF5BBD0-97DF-4685-BBD8-388118020C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A8955A-722C-4AF7-9063-4EDC3C363BC2}"/>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38858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B067-85F8-42F3-8EFA-FAB580D7D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7C250-C2D4-4A7C-8987-68595F5C8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DC4D4-388F-4C5D-8525-95A77185E75D}"/>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5" name="Footer Placeholder 4">
            <a:extLst>
              <a:ext uri="{FF2B5EF4-FFF2-40B4-BE49-F238E27FC236}">
                <a16:creationId xmlns:a16="http://schemas.microsoft.com/office/drawing/2014/main" id="{70E8E96D-ED0F-4587-991D-AF32484BCA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F8C2E7-FBD8-476C-B7A8-5A8649B80A78}"/>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19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819-3827-4082-9E52-ADF1BA143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6FE27-20A3-4416-A999-2B2CAC923E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6020B-D76B-4C47-AEF6-C216D488E21B}"/>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5" name="Footer Placeholder 4">
            <a:extLst>
              <a:ext uri="{FF2B5EF4-FFF2-40B4-BE49-F238E27FC236}">
                <a16:creationId xmlns:a16="http://schemas.microsoft.com/office/drawing/2014/main" id="{4B4AE994-58E7-4A79-AA83-B2E26B4FE0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17654-52EA-4C85-AA9F-F2BDFEA8DBC4}"/>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274731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DA55-4D20-488B-BF9F-D085DE9A3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D5256-69CA-4F74-B53A-F98BA2DC0F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E2E26D-AC42-4F46-A207-2D3FD1182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650CD5-A263-40A8-AD6D-7AA5312F7948}"/>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6" name="Footer Placeholder 5">
            <a:extLst>
              <a:ext uri="{FF2B5EF4-FFF2-40B4-BE49-F238E27FC236}">
                <a16:creationId xmlns:a16="http://schemas.microsoft.com/office/drawing/2014/main" id="{38D4CAEB-8890-4CE7-8D51-72DBE39E46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43AB96-BF5B-4611-BB79-D51DE6A72040}"/>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148470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D989-1BA9-41F8-8866-DE3853EE51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F3F50B-8E24-48A3-BF64-D6C936378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9E54BB-321A-409E-838D-D4511A4A9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3AA-DED5-4214-AF41-7388E1E15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E5700-4025-48AF-A288-0B5F87AEC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65AA9A-A59A-4249-88FD-966209837D5D}"/>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8" name="Footer Placeholder 7">
            <a:extLst>
              <a:ext uri="{FF2B5EF4-FFF2-40B4-BE49-F238E27FC236}">
                <a16:creationId xmlns:a16="http://schemas.microsoft.com/office/drawing/2014/main" id="{3A4EF509-01C2-4E08-A317-794897C420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0216C2-E515-45D4-9C31-CA8DDA11949E}"/>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189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0763-A470-4397-8D90-AF50656ED9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A3CAC-5F0C-4754-A237-4BDB219111C1}"/>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4" name="Footer Placeholder 3">
            <a:extLst>
              <a:ext uri="{FF2B5EF4-FFF2-40B4-BE49-F238E27FC236}">
                <a16:creationId xmlns:a16="http://schemas.microsoft.com/office/drawing/2014/main" id="{E3C81F5B-6C7F-49F1-AF59-3045ED78437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C4764-DEA8-4195-B682-0DA0F946972C}"/>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23020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FBBE3-A3C7-4E38-98AE-E5902BC0B05B}"/>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3" name="Footer Placeholder 2">
            <a:extLst>
              <a:ext uri="{FF2B5EF4-FFF2-40B4-BE49-F238E27FC236}">
                <a16:creationId xmlns:a16="http://schemas.microsoft.com/office/drawing/2014/main" id="{9E610DEF-6276-4B60-97C3-5998BBE6FF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3B6E88-2BD1-4846-A334-C2AD173DD114}"/>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215067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ACCC-A89D-424D-B18B-10977C410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3E499-64FD-45F5-AD85-0516588CE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AE3D3-EFF2-4BF3-9B32-37651239F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1E2B-450B-44FA-B524-B6D60B982EE3}"/>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6" name="Footer Placeholder 5">
            <a:extLst>
              <a:ext uri="{FF2B5EF4-FFF2-40B4-BE49-F238E27FC236}">
                <a16:creationId xmlns:a16="http://schemas.microsoft.com/office/drawing/2014/main" id="{0321C85A-9C79-4FB9-B212-4200D7011C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CD5088-3373-40B8-8F28-AFA18138A016}"/>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67364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3F38-8C89-4400-B20F-C750671AD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FAF69A-1CE6-4547-AE29-36914E841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1336FD-01B0-40E7-90CD-530BA7CFE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17B6-E200-43BC-BD07-C201602FEBCC}"/>
              </a:ext>
            </a:extLst>
          </p:cNvPr>
          <p:cNvSpPr>
            <a:spLocks noGrp="1"/>
          </p:cNvSpPr>
          <p:nvPr>
            <p:ph type="dt" sz="half" idx="10"/>
          </p:nvPr>
        </p:nvSpPr>
        <p:spPr/>
        <p:txBody>
          <a:bodyPr/>
          <a:lstStyle/>
          <a:p>
            <a:fld id="{DBB76469-D302-49FF-8B02-1918F3DC828E}" type="datetimeFigureOut">
              <a:rPr lang="en-US" smtClean="0"/>
              <a:t>2/27/2025</a:t>
            </a:fld>
            <a:endParaRPr lang="en-US" dirty="0"/>
          </a:p>
        </p:txBody>
      </p:sp>
      <p:sp>
        <p:nvSpPr>
          <p:cNvPr id="6" name="Footer Placeholder 5">
            <a:extLst>
              <a:ext uri="{FF2B5EF4-FFF2-40B4-BE49-F238E27FC236}">
                <a16:creationId xmlns:a16="http://schemas.microsoft.com/office/drawing/2014/main" id="{2857F228-E2EE-4138-9DC6-E39406661D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16F55E-E0E7-465A-B440-6CEAB5DC68BF}"/>
              </a:ext>
            </a:extLst>
          </p:cNvPr>
          <p:cNvSpPr>
            <a:spLocks noGrp="1"/>
          </p:cNvSpPr>
          <p:nvPr>
            <p:ph type="sldNum" sz="quarter" idx="12"/>
          </p:nvPr>
        </p:nvSpPr>
        <p:spPr/>
        <p:txBody>
          <a:bodyPr/>
          <a:lstStyle/>
          <a:p>
            <a:fld id="{FBE8A061-32E2-4899-8DC2-B177034325E8}" type="slidenum">
              <a:rPr lang="en-US" smtClean="0"/>
              <a:t>‹#›</a:t>
            </a:fld>
            <a:endParaRPr lang="en-US" dirty="0"/>
          </a:p>
        </p:txBody>
      </p:sp>
    </p:spTree>
    <p:extLst>
      <p:ext uri="{BB962C8B-B14F-4D97-AF65-F5344CB8AC3E}">
        <p14:creationId xmlns:p14="http://schemas.microsoft.com/office/powerpoint/2010/main" val="338087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1D890-F6DB-410D-BA5D-4490AB0A9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C28EF6-AE6E-496E-903E-9EB00206C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D3BD1-FD65-4D4A-BBCF-B89D30618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76469-D302-49FF-8B02-1918F3DC828E}" type="datetimeFigureOut">
              <a:rPr lang="en-US" smtClean="0"/>
              <a:t>2/27/2025</a:t>
            </a:fld>
            <a:endParaRPr lang="en-US" dirty="0"/>
          </a:p>
        </p:txBody>
      </p:sp>
      <p:sp>
        <p:nvSpPr>
          <p:cNvPr id="5" name="Footer Placeholder 4">
            <a:extLst>
              <a:ext uri="{FF2B5EF4-FFF2-40B4-BE49-F238E27FC236}">
                <a16:creationId xmlns:a16="http://schemas.microsoft.com/office/drawing/2014/main" id="{D408864A-F676-4C86-9680-0CEA83F7B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ABE318-7641-43B6-9036-00B1BCA7B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8A061-32E2-4899-8DC2-B177034325E8}" type="slidenum">
              <a:rPr lang="en-US" smtClean="0"/>
              <a:t>‹#›</a:t>
            </a:fld>
            <a:endParaRPr lang="en-US" dirty="0"/>
          </a:p>
        </p:txBody>
      </p:sp>
    </p:spTree>
    <p:extLst>
      <p:ext uri="{BB962C8B-B14F-4D97-AF65-F5344CB8AC3E}">
        <p14:creationId xmlns:p14="http://schemas.microsoft.com/office/powerpoint/2010/main" val="412276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nihparkingoffice@nih.gov"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mejiam@nih.gov"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wmata.com/schedules/trip-plann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nihparkingoffice@nih.gov" TargetMode="External"/><Relationship Id="rId2" Type="http://schemas.openxmlformats.org/officeDocument/2006/relationships/hyperlink" Target="http://www.commuterdirect.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hyperlink" Target="https://commuter.ors.od.nih.gov/"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gcc02.safelinks.protection.outlook.com/?url=https%3A%2F%2Ftdm.commuterconnections.org%2Fmwcog%2F&amp;data=05%7C02%7Cmejiam%40mail.nih.gov%7C84678d180c1547853dfb08dd566f4cea%7C14b77578977342d58507251ca2dc2b06%7C0%7C0%7C638761758226316056%7CUnknown%7CTWFpbGZsb3d8eyJFbXB0eU1hcGkiOnRydWUsIlYiOiIwLjAuMDAwMCIsIlAiOiJXaW4zMiIsIkFOIjoiTWFpbCIsIldUIjoyfQ%3D%3D%7C0%7C%7C%7C&amp;sdata=dVv7q2n4gRR3PpgFZ%2B806Ako65zEUGxu2D1tqje40ws%3D&amp;reserved=0" TargetMode="External"/><Relationship Id="rId3" Type="http://schemas.openxmlformats.org/officeDocument/2006/relationships/image" Target="../media/image1.png"/><Relationship Id="rId7" Type="http://schemas.openxmlformats.org/officeDocument/2006/relationships/hyperlink" Target="https://gcc02.safelinks.protection.outlook.com/?url=https%3A%2F%2Fcapitalbikeshare.com%2F&amp;data=05%7C02%7Cmejiam%40mail.nih.gov%7C84678d180c1547853dfb08dd566f4cea%7C14b77578977342d58507251ca2dc2b06%7C0%7C0%7C638761758226296999%7CUnknown%7CTWFpbGZsb3d8eyJFbXB0eU1hcGkiOnRydWUsIlYiOiIwLjAuMDAwMCIsIlAiOiJXaW4zMiIsIkFOIjoiTWFpbCIsIldUIjoyfQ%3D%3D%7C0%7C%7C%7C&amp;sdata=kvPvZTxbuu4V%2F0V9h%2FsXZNiyoRMK7XOkrHy6uWAjXYo%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bethesdatransit.org/bethesda/downtown-bethesda-parking" TargetMode="External"/><Relationship Id="rId11" Type="http://schemas.openxmlformats.org/officeDocument/2006/relationships/image" Target="../media/image8.png"/><Relationship Id="rId5" Type="http://schemas.openxmlformats.org/officeDocument/2006/relationships/hyperlink" Target="https://nbtc.org/" TargetMode="External"/><Relationship Id="rId10" Type="http://schemas.openxmlformats.org/officeDocument/2006/relationships/hyperlink" Target="https://www.montgomerycountymd.gov/DOT-DIR/commuter/parknRideLots.html" TargetMode="External"/><Relationship Id="rId4" Type="http://schemas.openxmlformats.org/officeDocument/2006/relationships/hyperlink" Target="https://www.bethesdatransit.org/" TargetMode="External"/><Relationship Id="rId9" Type="http://schemas.openxmlformats.org/officeDocument/2006/relationships/hyperlink" Target="https://gcc02.safelinks.protection.outlook.com/?url=https%3A%2F%2Ftdm.commuterconnections.org%2Fmwcog%2FCCRegistration.jsp&amp;data=05%7C02%7Cmejiam%40mail.nih.gov%7C84678d180c1547853dfb08dd566f4cea%7C14b77578977342d58507251ca2dc2b06%7C0%7C0%7C638761758226328269%7CUnknown%7CTWFpbGZsb3d8eyJFbXB0eU1hcGkiOnRydWUsIlYiOiIwLjAuMDAwMCIsIlAiOiJXaW4zMiIsIkFOIjoiTWFpbCIsIldUIjoyfQ%3D%3D%7C0%7C%7C%7C&amp;sdata=f%2FXii1DbQuEvRCS55o596Y9oKzclDN6qUDlhL8pveEg%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rs.od.nih.gov/pes/dats/nihshuttleservices/Pages/shuttle.aspx"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58240" y="5733288"/>
            <a:ext cx="10127068"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pic>
        <p:nvPicPr>
          <p:cNvPr id="3074" name="Picture 2" descr="http://nihrecord.nih.gov/newsletters/2012/11_23_2012/images/feedbackPic1.jpg"/>
          <p:cNvPicPr>
            <a:picLocks noChangeAspect="1" noChangeArrowheads="1"/>
          </p:cNvPicPr>
          <p:nvPr/>
        </p:nvPicPr>
        <p:blipFill rotWithShape="1">
          <a:blip r:embed="rId4">
            <a:extLst>
              <a:ext uri="{28A0092B-C50C-407E-A947-70E740481C1C}">
                <a14:useLocalDpi xmlns:a14="http://schemas.microsoft.com/office/drawing/2010/main" val="0"/>
              </a:ext>
            </a:extLst>
          </a:blip>
          <a:srcRect r="64972"/>
          <a:stretch/>
        </p:blipFill>
        <p:spPr bwMode="auto">
          <a:xfrm>
            <a:off x="1158241" y="342900"/>
            <a:ext cx="2468880" cy="5390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nihrecord.nih.gov/newsletters/2012/11_23_2012/images/feedbackPic1.jpg"/>
          <p:cNvPicPr>
            <a:picLocks noChangeAspect="1" noChangeArrowheads="1"/>
          </p:cNvPicPr>
          <p:nvPr/>
        </p:nvPicPr>
        <p:blipFill rotWithShape="1">
          <a:blip r:embed="rId5">
            <a:graysc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r="64972"/>
          <a:stretch/>
        </p:blipFill>
        <p:spPr bwMode="auto">
          <a:xfrm>
            <a:off x="1158242" y="342900"/>
            <a:ext cx="2692252" cy="5390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nihrecord.nih.gov/newsletters/2012/11_23_2012/images/feedbackPic1.jpg"/>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100000" l="0" r="34905">
                        <a14:foregroundMark x1="4986" y1="80952" x2="1904" y2="82500"/>
                        <a14:backgroundMark x1="33273" y1="81190" x2="29465" y2="80595"/>
                        <a14:backgroundMark x1="30644" y1="79048" x2="25113" y2="80238"/>
                        <a14:backgroundMark x1="24388" y1="80952" x2="18676" y2="82500"/>
                        <a14:backgroundMark x1="4714" y1="93929" x2="18223" y2="82143"/>
                      </a14:backgroundRemoval>
                    </a14:imgEffect>
                    <a14:imgEffect>
                      <a14:sharpenSoften amount="-50000"/>
                    </a14:imgEffect>
                  </a14:imgLayer>
                </a14:imgProps>
              </a:ext>
              <a:ext uri="{28A0092B-C50C-407E-A947-70E740481C1C}">
                <a14:useLocalDpi xmlns:a14="http://schemas.microsoft.com/office/drawing/2010/main" val="0"/>
              </a:ext>
            </a:extLst>
          </a:blip>
          <a:srcRect r="64972"/>
          <a:stretch/>
        </p:blipFill>
        <p:spPr bwMode="auto">
          <a:xfrm>
            <a:off x="1158239" y="342900"/>
            <a:ext cx="2692251" cy="53903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978596" y="1065607"/>
            <a:ext cx="7306712" cy="918690"/>
          </a:xfrm>
        </p:spPr>
        <p:txBody>
          <a:bodyPr>
            <a:normAutofit fontScale="90000"/>
          </a:bodyPr>
          <a:lstStyle/>
          <a:p>
            <a:pPr algn="ctr"/>
            <a:r>
              <a:rPr lang="en-US" sz="3456" b="1" dirty="0">
                <a:solidFill>
                  <a:srgbClr val="010175"/>
                </a:solidFill>
                <a:latin typeface="Arial Black" panose="020B0A04020102020204" pitchFamily="34" charset="0"/>
              </a:rPr>
              <a:t>Transportation Services Branch</a:t>
            </a:r>
            <a:br>
              <a:rPr lang="en-US" dirty="0">
                <a:latin typeface="Arial Black" panose="020B0A04020102020204" pitchFamily="34" charset="0"/>
              </a:rPr>
            </a:br>
            <a:r>
              <a:rPr lang="en-US" sz="2376" dirty="0">
                <a:solidFill>
                  <a:schemeClr val="tx2">
                    <a:lumMod val="60000"/>
                    <a:lumOff val="40000"/>
                  </a:schemeClr>
                </a:solidFill>
                <a:latin typeface="Arial" panose="020B0604020202020204" pitchFamily="34" charset="0"/>
                <a:cs typeface="Arial" panose="020B0604020202020204" pitchFamily="34" charset="0"/>
              </a:rPr>
              <a:t>Building 31, A Wing, 1</a:t>
            </a:r>
            <a:r>
              <a:rPr lang="en-US" sz="2376" baseline="30000" dirty="0">
                <a:solidFill>
                  <a:schemeClr val="tx2">
                    <a:lumMod val="60000"/>
                    <a:lumOff val="40000"/>
                  </a:schemeClr>
                </a:solidFill>
                <a:latin typeface="Arial" panose="020B0604020202020204" pitchFamily="34" charset="0"/>
                <a:cs typeface="Arial" panose="020B0604020202020204" pitchFamily="34" charset="0"/>
              </a:rPr>
              <a:t>st</a:t>
            </a:r>
            <a:r>
              <a:rPr lang="en-US" sz="2376" dirty="0">
                <a:solidFill>
                  <a:schemeClr val="tx2">
                    <a:lumMod val="60000"/>
                    <a:lumOff val="40000"/>
                  </a:schemeClr>
                </a:solidFill>
                <a:latin typeface="Arial" panose="020B0604020202020204" pitchFamily="34" charset="0"/>
                <a:cs typeface="Arial" panose="020B0604020202020204" pitchFamily="34" charset="0"/>
              </a:rPr>
              <a:t> Floor, Room 1A11</a:t>
            </a:r>
            <a:br>
              <a:rPr lang="en-US" sz="2376" dirty="0">
                <a:solidFill>
                  <a:schemeClr val="tx2">
                    <a:lumMod val="60000"/>
                    <a:lumOff val="40000"/>
                  </a:schemeClr>
                </a:solidFill>
                <a:latin typeface="Arial" panose="020B0604020202020204" pitchFamily="34" charset="0"/>
                <a:cs typeface="Arial" panose="020B0604020202020204" pitchFamily="34" charset="0"/>
              </a:rPr>
            </a:br>
            <a:r>
              <a:rPr lang="en-US" sz="2592" dirty="0">
                <a:solidFill>
                  <a:srgbClr val="4F81BD"/>
                </a:solidFill>
              </a:rPr>
              <a:t>Tel: (301) 496-5050 Fax: (301) 480-0854 </a:t>
            </a:r>
            <a:br>
              <a:rPr lang="en-US" sz="2592" dirty="0">
                <a:solidFill>
                  <a:srgbClr val="4F81BD"/>
                </a:solidFill>
              </a:rPr>
            </a:br>
            <a:r>
              <a:rPr lang="en-US" sz="2592" dirty="0">
                <a:solidFill>
                  <a:srgbClr val="4F81BD"/>
                </a:solidFill>
              </a:rPr>
              <a:t>E-mail: </a:t>
            </a:r>
            <a:r>
              <a:rPr lang="en-US" sz="2592" dirty="0">
                <a:solidFill>
                  <a:srgbClr val="4F81BD"/>
                </a:solidFill>
                <a:hlinkClick r:id="rId8"/>
              </a:rPr>
              <a:t>nihparkingoffice@nih.gov</a:t>
            </a:r>
            <a:r>
              <a:rPr lang="en-US" sz="2592" dirty="0">
                <a:solidFill>
                  <a:srgbClr val="4F81BD"/>
                </a:solidFill>
              </a:rPr>
              <a:t> </a:t>
            </a:r>
            <a:br>
              <a:rPr lang="en-US" sz="2376" dirty="0">
                <a:solidFill>
                  <a:schemeClr val="tx2">
                    <a:lumMod val="60000"/>
                    <a:lumOff val="40000"/>
                  </a:schemeClr>
                </a:solidFill>
                <a:latin typeface="Arial" panose="020B0604020202020204" pitchFamily="34" charset="0"/>
                <a:cs typeface="Arial" panose="020B0604020202020204" pitchFamily="34" charset="0"/>
              </a:rPr>
            </a:br>
            <a:r>
              <a:rPr lang="en-US" sz="2376" dirty="0">
                <a:solidFill>
                  <a:schemeClr val="tx2">
                    <a:lumMod val="60000"/>
                    <a:lumOff val="40000"/>
                  </a:schemeClr>
                </a:solidFill>
                <a:latin typeface="Arial" panose="020B0604020202020204" pitchFamily="34" charset="0"/>
                <a:cs typeface="Arial" panose="020B0604020202020204" pitchFamily="34" charset="0"/>
              </a:rPr>
              <a:t> </a:t>
            </a:r>
            <a:br>
              <a:rPr lang="en-US" sz="2376" dirty="0">
                <a:solidFill>
                  <a:schemeClr val="tx2">
                    <a:lumMod val="60000"/>
                    <a:lumOff val="40000"/>
                  </a:schemeClr>
                </a:solidFill>
                <a:latin typeface="Arial" panose="020B0604020202020204" pitchFamily="34" charset="0"/>
                <a:cs typeface="Arial" panose="020B0604020202020204" pitchFamily="34" charset="0"/>
              </a:rPr>
            </a:br>
            <a:br>
              <a:rPr lang="en-US" sz="2376" b="1" dirty="0">
                <a:latin typeface="Arial" panose="020B0604020202020204" pitchFamily="34" charset="0"/>
                <a:cs typeface="Arial" panose="020B0604020202020204" pitchFamily="34" charset="0"/>
              </a:rPr>
            </a:br>
            <a:r>
              <a:rPr lang="en-US" sz="2376" b="1" dirty="0">
                <a:latin typeface="Arial" panose="020B0604020202020204" pitchFamily="34" charset="0"/>
                <a:cs typeface="Arial" panose="020B0604020202020204" pitchFamily="34" charset="0"/>
              </a:rPr>
              <a:t>LUNCH AND LEARN: </a:t>
            </a:r>
            <a:r>
              <a:rPr lang="en-US" sz="2376" dirty="0">
                <a:latin typeface="Arial" panose="020B0604020202020204" pitchFamily="34" charset="0"/>
                <a:cs typeface="Arial" panose="020B0604020202020204" pitchFamily="34" charset="0"/>
              </a:rPr>
              <a:t>NIH PARKING AND </a:t>
            </a:r>
            <a:br>
              <a:rPr lang="en-US" sz="2376" dirty="0">
                <a:latin typeface="Arial" panose="020B0604020202020204" pitchFamily="34" charset="0"/>
                <a:cs typeface="Arial" panose="020B0604020202020204" pitchFamily="34" charset="0"/>
              </a:rPr>
            </a:br>
            <a:r>
              <a:rPr lang="en-US" sz="2376" dirty="0">
                <a:latin typeface="Arial" panose="020B0604020202020204" pitchFamily="34" charset="0"/>
                <a:cs typeface="Arial" panose="020B0604020202020204" pitchFamily="34" charset="0"/>
              </a:rPr>
              <a:t>ALTERNATIVE COMMUTING OPTIONS</a:t>
            </a:r>
            <a:br>
              <a:rPr lang="en-US" sz="2160" dirty="0">
                <a:latin typeface="Arial Black" panose="020B0A04020102020204" pitchFamily="34" charset="0"/>
              </a:rPr>
            </a:br>
            <a:r>
              <a:rPr lang="en-US" sz="2160" dirty="0">
                <a:latin typeface="Arial Black" panose="020B0A04020102020204" pitchFamily="34" charset="0"/>
              </a:rPr>
              <a:t>February 26, 2025</a:t>
            </a:r>
          </a:p>
        </p:txBody>
      </p:sp>
      <p:sp>
        <p:nvSpPr>
          <p:cNvPr id="2" name="Rectangle 1"/>
          <p:cNvSpPr/>
          <p:nvPr/>
        </p:nvSpPr>
        <p:spPr>
          <a:xfrm>
            <a:off x="5896618" y="3429000"/>
            <a:ext cx="3950208" cy="777930"/>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44" dirty="0">
                <a:latin typeface="Arial Black" panose="020B0A04020102020204" pitchFamily="34" charset="0"/>
              </a:rPr>
              <a:t>Transhare Program</a:t>
            </a:r>
          </a:p>
        </p:txBody>
      </p:sp>
      <p:sp>
        <p:nvSpPr>
          <p:cNvPr id="13" name="Rectangle 12"/>
          <p:cNvSpPr/>
          <p:nvPr/>
        </p:nvSpPr>
        <p:spPr>
          <a:xfrm>
            <a:off x="5946193" y="4523949"/>
            <a:ext cx="3950208" cy="783296"/>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44" dirty="0">
                <a:latin typeface="Arial Black" panose="020B0A04020102020204" pitchFamily="34" charset="0"/>
              </a:rPr>
              <a:t>Parking Program </a:t>
            </a:r>
          </a:p>
        </p:txBody>
      </p:sp>
    </p:spTree>
    <p:extLst>
      <p:ext uri="{BB962C8B-B14F-4D97-AF65-F5344CB8AC3E}">
        <p14:creationId xmlns:p14="http://schemas.microsoft.com/office/powerpoint/2010/main" val="25127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55093" y="149985"/>
            <a:ext cx="8887968" cy="908819"/>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NIH Division Of Police</a:t>
            </a: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8" name="Content Placeholder 7">
            <a:extLst>
              <a:ext uri="{FF2B5EF4-FFF2-40B4-BE49-F238E27FC236}">
                <a16:creationId xmlns:a16="http://schemas.microsoft.com/office/drawing/2014/main" id="{23499FBE-D41A-24D0-6DC4-F90D1CD003F9}"/>
              </a:ext>
            </a:extLst>
          </p:cNvPr>
          <p:cNvSpPr>
            <a:spLocks noGrp="1"/>
          </p:cNvSpPr>
          <p:nvPr>
            <p:ph idx="1"/>
          </p:nvPr>
        </p:nvSpPr>
        <p:spPr>
          <a:xfrm>
            <a:off x="641277" y="1940920"/>
            <a:ext cx="10515600" cy="4351338"/>
          </a:xfrm>
        </p:spPr>
        <p:txBody>
          <a:bodyPr>
            <a:normAutofit/>
          </a:bodyPr>
          <a:lstStyle/>
          <a:p>
            <a:pPr marL="0" indent="0" algn="ctr">
              <a:buNone/>
            </a:pPr>
            <a:r>
              <a:rPr lang="en-US" sz="4400" dirty="0">
                <a:solidFill>
                  <a:srgbClr val="003399"/>
                </a:solidFill>
              </a:rPr>
              <a:t>NIH Campus Safety</a:t>
            </a:r>
          </a:p>
          <a:p>
            <a:pPr marL="0" indent="0" algn="ctr">
              <a:buNone/>
            </a:pPr>
            <a:r>
              <a:rPr lang="en-US" sz="4400" dirty="0">
                <a:solidFill>
                  <a:srgbClr val="003399"/>
                </a:solidFill>
              </a:rPr>
              <a:t>Presenter </a:t>
            </a:r>
          </a:p>
          <a:p>
            <a:pPr marL="0" indent="0" algn="ctr">
              <a:buNone/>
            </a:pPr>
            <a:endParaRPr lang="en-US" sz="4400" dirty="0">
              <a:solidFill>
                <a:srgbClr val="003399"/>
              </a:solidFill>
            </a:endParaRPr>
          </a:p>
          <a:p>
            <a:pPr marL="0" indent="0" algn="ctr">
              <a:buNone/>
            </a:pPr>
            <a:r>
              <a:rPr lang="en-US" sz="4400" dirty="0">
                <a:solidFill>
                  <a:srgbClr val="003399"/>
                </a:solidFill>
              </a:rPr>
              <a:t>Matt Mehlhaff, </a:t>
            </a:r>
          </a:p>
          <a:p>
            <a:pPr marL="0" indent="0" algn="ctr">
              <a:buNone/>
            </a:pPr>
            <a:r>
              <a:rPr lang="en-US" sz="4400" dirty="0">
                <a:solidFill>
                  <a:srgbClr val="003399"/>
                </a:solidFill>
              </a:rPr>
              <a:t>Community Officer</a:t>
            </a:r>
          </a:p>
        </p:txBody>
      </p:sp>
    </p:spTree>
    <p:extLst>
      <p:ext uri="{BB962C8B-B14F-4D97-AF65-F5344CB8AC3E}">
        <p14:creationId xmlns:p14="http://schemas.microsoft.com/office/powerpoint/2010/main" val="4710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58240" y="5733288"/>
            <a:ext cx="9875520"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1158240" y="1170290"/>
            <a:ext cx="7483736" cy="1069848"/>
          </a:xfrm>
          <a:prstGeom prst="rect">
            <a:avLst/>
          </a:prstGeom>
          <a:no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defTabSz="493776">
              <a:defRPr/>
            </a:pPr>
            <a:r>
              <a:rPr lang="en-US" sz="2400" b="1" dirty="0">
                <a:solidFill>
                  <a:srgbClr val="003399"/>
                </a:solidFill>
                <a:latin typeface="Arial" panose="020B0604020202020204" pitchFamily="34" charset="0"/>
                <a:cs typeface="Arial" panose="020B0604020202020204" pitchFamily="34" charset="0"/>
              </a:rPr>
              <a:t>Division of Amenities and Transportation Services </a:t>
            </a: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9" name="Rectangle 2">
            <a:extLst>
              <a:ext uri="{FF2B5EF4-FFF2-40B4-BE49-F238E27FC236}">
                <a16:creationId xmlns:a16="http://schemas.microsoft.com/office/drawing/2014/main" id="{62E56309-9F4F-44BE-8E13-3B10DECC4B89}"/>
              </a:ext>
            </a:extLst>
          </p:cNvPr>
          <p:cNvSpPr txBox="1">
            <a:spLocks noChangeArrowheads="1"/>
          </p:cNvSpPr>
          <p:nvPr/>
        </p:nvSpPr>
        <p:spPr bwMode="auto">
          <a:xfrm>
            <a:off x="1158240" y="466345"/>
            <a:ext cx="9875520" cy="908819"/>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Questions?</a:t>
            </a:r>
          </a:p>
        </p:txBody>
      </p:sp>
      <p:pic>
        <p:nvPicPr>
          <p:cNvPr id="10" name="Picture 9">
            <a:extLst>
              <a:ext uri="{FF2B5EF4-FFF2-40B4-BE49-F238E27FC236}">
                <a16:creationId xmlns:a16="http://schemas.microsoft.com/office/drawing/2014/main" id="{B3EBDF86-9FFF-45C5-A51F-F6B3B947EA6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03162" y="2079109"/>
            <a:ext cx="3494182" cy="3494182"/>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7239398C-E225-49D1-B0F0-E6E6CBC7B227}"/>
              </a:ext>
            </a:extLst>
          </p:cNvPr>
          <p:cNvSpPr/>
          <p:nvPr/>
        </p:nvSpPr>
        <p:spPr>
          <a:xfrm>
            <a:off x="1158239" y="2321611"/>
            <a:ext cx="5233371" cy="2354491"/>
          </a:xfrm>
          <a:prstGeom prst="rect">
            <a:avLst/>
          </a:prstGeom>
        </p:spPr>
        <p:txBody>
          <a:bodyPr wrap="square">
            <a:spAutoFit/>
          </a:bodyPr>
          <a:lstStyle/>
          <a:p>
            <a:r>
              <a:rPr lang="en-US" sz="2500" b="1" dirty="0">
                <a:solidFill>
                  <a:srgbClr val="003399"/>
                </a:solidFill>
              </a:rPr>
              <a:t>Michelle Mejia</a:t>
            </a:r>
          </a:p>
          <a:p>
            <a:r>
              <a:rPr lang="en-US" sz="2500" b="1" dirty="0">
                <a:solidFill>
                  <a:srgbClr val="003399"/>
                </a:solidFill>
              </a:rPr>
              <a:t>Program Manager,</a:t>
            </a:r>
          </a:p>
          <a:p>
            <a:r>
              <a:rPr lang="en-US" sz="2500" b="1" dirty="0">
                <a:solidFill>
                  <a:srgbClr val="003399"/>
                </a:solidFill>
              </a:rPr>
              <a:t>NIH Parking Office</a:t>
            </a:r>
          </a:p>
          <a:p>
            <a:r>
              <a:rPr lang="en-US" sz="2400" dirty="0">
                <a:solidFill>
                  <a:srgbClr val="003399"/>
                </a:solidFill>
              </a:rPr>
              <a:t>Building 31/1A11</a:t>
            </a:r>
          </a:p>
          <a:p>
            <a:r>
              <a:rPr lang="en-US" sz="2400" dirty="0">
                <a:solidFill>
                  <a:srgbClr val="003399"/>
                </a:solidFill>
              </a:rPr>
              <a:t>301-496-5050</a:t>
            </a:r>
          </a:p>
          <a:p>
            <a:r>
              <a:rPr lang="en-US" sz="2400" dirty="0">
                <a:hlinkClick r:id="rId5"/>
              </a:rPr>
              <a:t>mejiam@nih.gov</a:t>
            </a:r>
            <a:r>
              <a:rPr lang="en-US" sz="2400" dirty="0"/>
              <a:t> </a:t>
            </a:r>
          </a:p>
        </p:txBody>
      </p:sp>
    </p:spTree>
    <p:extLst>
      <p:ext uri="{BB962C8B-B14F-4D97-AF65-F5344CB8AC3E}">
        <p14:creationId xmlns:p14="http://schemas.microsoft.com/office/powerpoint/2010/main" val="17241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58240" y="5733288"/>
            <a:ext cx="9875520"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1158240" y="713235"/>
            <a:ext cx="9875520" cy="1069847"/>
          </a:xfrm>
          <a:prstGeom prst="rect">
            <a:avLst/>
          </a:prstGeom>
          <a:solidFill>
            <a:schemeClr val="accent1"/>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defTabSz="493776">
              <a:defRPr/>
            </a:pPr>
            <a:r>
              <a:rPr lang="en-US" b="1" dirty="0">
                <a:solidFill>
                  <a:schemeClr val="bg1"/>
                </a:solidFill>
                <a:latin typeface="Arial Black" panose="020B0A04020102020204" pitchFamily="34" charset="0"/>
                <a:cs typeface="Arial" panose="020B0604020202020204" pitchFamily="34" charset="0"/>
              </a:rPr>
              <a:t>Transportation Services Branch</a:t>
            </a: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3" name="Rectangle 2">
            <a:extLst>
              <a:ext uri="{FF2B5EF4-FFF2-40B4-BE49-F238E27FC236}">
                <a16:creationId xmlns:a16="http://schemas.microsoft.com/office/drawing/2014/main" id="{A0B3D73E-F778-430F-AF6D-E17321B21DF0}"/>
              </a:ext>
            </a:extLst>
          </p:cNvPr>
          <p:cNvSpPr/>
          <p:nvPr/>
        </p:nvSpPr>
        <p:spPr>
          <a:xfrm>
            <a:off x="1158240" y="1946028"/>
            <a:ext cx="9805595" cy="3007618"/>
          </a:xfrm>
          <a:prstGeom prst="rect">
            <a:avLst/>
          </a:prstGeom>
        </p:spPr>
        <p:txBody>
          <a:bodyPr wrap="square">
            <a:spAutoFit/>
          </a:bodyPr>
          <a:lstStyle/>
          <a:p>
            <a:r>
              <a:rPr lang="en-US" sz="3000" dirty="0">
                <a:solidFill>
                  <a:srgbClr val="003399"/>
                </a:solidFill>
              </a:rPr>
              <a:t>Agenda:</a:t>
            </a:r>
          </a:p>
          <a:p>
            <a:pPr marL="457200" indent="-457200">
              <a:buFont typeface="Wingdings" panose="05000000000000000000" pitchFamily="2" charset="2"/>
              <a:buChar char="§"/>
            </a:pPr>
            <a:r>
              <a:rPr lang="en-US" sz="2800" dirty="0">
                <a:solidFill>
                  <a:srgbClr val="003399"/>
                </a:solidFill>
              </a:rPr>
              <a:t>Transhare</a:t>
            </a:r>
          </a:p>
          <a:p>
            <a:pPr marL="457200" indent="-457200">
              <a:buFont typeface="Wingdings" panose="05000000000000000000" pitchFamily="2" charset="2"/>
              <a:buChar char="§"/>
            </a:pPr>
            <a:r>
              <a:rPr lang="en-US" sz="2800" dirty="0" err="1">
                <a:solidFill>
                  <a:srgbClr val="003399"/>
                </a:solidFill>
              </a:rPr>
              <a:t>RideShare</a:t>
            </a:r>
            <a:r>
              <a:rPr lang="en-US" sz="2800" dirty="0">
                <a:solidFill>
                  <a:srgbClr val="003399"/>
                </a:solidFill>
              </a:rPr>
              <a:t> – Carpool/Vanpool </a:t>
            </a:r>
          </a:p>
          <a:p>
            <a:pPr marL="457200" indent="-457200">
              <a:buFont typeface="Wingdings" panose="05000000000000000000" pitchFamily="2" charset="2"/>
              <a:buChar char="§"/>
            </a:pPr>
            <a:r>
              <a:rPr lang="en-US" sz="2800" dirty="0">
                <a:solidFill>
                  <a:srgbClr val="003399"/>
                </a:solidFill>
              </a:rPr>
              <a:t>Shuttles</a:t>
            </a:r>
          </a:p>
          <a:p>
            <a:pPr marL="457200" indent="-457200">
              <a:buFont typeface="Wingdings" panose="05000000000000000000" pitchFamily="2" charset="2"/>
              <a:buChar char="§"/>
            </a:pPr>
            <a:r>
              <a:rPr lang="en-US" sz="2800" dirty="0">
                <a:solidFill>
                  <a:srgbClr val="003399"/>
                </a:solidFill>
              </a:rPr>
              <a:t>Parking</a:t>
            </a:r>
          </a:p>
          <a:p>
            <a:pPr marL="457200" indent="-457200">
              <a:buFont typeface="Wingdings" panose="05000000000000000000" pitchFamily="2" charset="2"/>
              <a:buChar char="§"/>
            </a:pPr>
            <a:r>
              <a:rPr lang="en-US" sz="2800" dirty="0">
                <a:solidFill>
                  <a:srgbClr val="003399"/>
                </a:solidFill>
              </a:rPr>
              <a:t>Campus Safety</a:t>
            </a:r>
          </a:p>
          <a:p>
            <a:pPr marL="457200" indent="-457200">
              <a:buFont typeface="Wingdings" panose="05000000000000000000" pitchFamily="2" charset="2"/>
              <a:buChar char="§"/>
            </a:pPr>
            <a:endParaRPr lang="en-US" sz="1944" dirty="0"/>
          </a:p>
        </p:txBody>
      </p:sp>
    </p:spTree>
    <p:extLst>
      <p:ext uri="{BB962C8B-B14F-4D97-AF65-F5344CB8AC3E}">
        <p14:creationId xmlns:p14="http://schemas.microsoft.com/office/powerpoint/2010/main" val="358336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87424" y="5733288"/>
            <a:ext cx="8887968"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3091385" y="1003186"/>
            <a:ext cx="5680045" cy="1069848"/>
          </a:xfrm>
          <a:prstGeom prst="rect">
            <a:avLst/>
          </a:prstGeom>
          <a:no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defTabSz="493776">
              <a:defRPr/>
            </a:pPr>
            <a:endParaRPr lang="en-US" sz="2160" b="1"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9" name="Rectangle 2">
            <a:extLst>
              <a:ext uri="{FF2B5EF4-FFF2-40B4-BE49-F238E27FC236}">
                <a16:creationId xmlns:a16="http://schemas.microsoft.com/office/drawing/2014/main" id="{EEE48892-3607-4305-8DD4-D07415CAAD4E}"/>
              </a:ext>
            </a:extLst>
          </p:cNvPr>
          <p:cNvSpPr txBox="1">
            <a:spLocks noChangeArrowheads="1"/>
          </p:cNvSpPr>
          <p:nvPr/>
        </p:nvSpPr>
        <p:spPr bwMode="auto">
          <a:xfrm>
            <a:off x="1487424" y="466345"/>
            <a:ext cx="8887968" cy="908819"/>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NIH Transhare Program</a:t>
            </a:r>
          </a:p>
        </p:txBody>
      </p:sp>
      <p:sp>
        <p:nvSpPr>
          <p:cNvPr id="3" name="Rectangle 2">
            <a:extLst>
              <a:ext uri="{FF2B5EF4-FFF2-40B4-BE49-F238E27FC236}">
                <a16:creationId xmlns:a16="http://schemas.microsoft.com/office/drawing/2014/main" id="{D6AA5A26-ABAE-4A31-ABFF-42F53B689D5A}"/>
              </a:ext>
            </a:extLst>
          </p:cNvPr>
          <p:cNvSpPr/>
          <p:nvPr/>
        </p:nvSpPr>
        <p:spPr>
          <a:xfrm>
            <a:off x="1487422" y="1413556"/>
            <a:ext cx="8887969" cy="4401205"/>
          </a:xfrm>
          <a:prstGeom prst="rect">
            <a:avLst/>
          </a:prstGeom>
        </p:spPr>
        <p:txBody>
          <a:bodyPr wrap="square">
            <a:spAutoFit/>
          </a:bodyPr>
          <a:lstStyle/>
          <a:p>
            <a:r>
              <a:rPr lang="en-US" sz="2000" dirty="0">
                <a:solidFill>
                  <a:srgbClr val="003399"/>
                </a:solidFill>
              </a:rPr>
              <a:t>Employees, Fellows, Volunteers, and Summer Students are eligible for the NIH Transhare Subsidy Program, which offers benefits of up to $325 per month.  The transit benefits are provided through WMATA’s </a:t>
            </a:r>
            <a:r>
              <a:rPr lang="en-US" sz="2000" dirty="0" err="1">
                <a:solidFill>
                  <a:srgbClr val="003399"/>
                </a:solidFill>
              </a:rPr>
              <a:t>SmarTrip</a:t>
            </a:r>
            <a:r>
              <a:rPr lang="en-US" sz="2000" dirty="0">
                <a:solidFill>
                  <a:srgbClr val="003399"/>
                </a:solidFill>
              </a:rPr>
              <a:t> card program.</a:t>
            </a:r>
          </a:p>
          <a:p>
            <a:endParaRPr lang="en-US" sz="2000" dirty="0">
              <a:solidFill>
                <a:srgbClr val="003399"/>
              </a:solidFill>
            </a:endParaRPr>
          </a:p>
          <a:p>
            <a:r>
              <a:rPr lang="en-US" sz="2000" b="1" dirty="0">
                <a:solidFill>
                  <a:srgbClr val="003399"/>
                </a:solidFill>
              </a:rPr>
              <a:t>Key points about the program:</a:t>
            </a:r>
          </a:p>
          <a:p>
            <a:pPr marL="342900" indent="-342900">
              <a:buFontTx/>
              <a:buChar char="-"/>
            </a:pPr>
            <a:r>
              <a:rPr lang="en-US" sz="2000" dirty="0">
                <a:solidFill>
                  <a:srgbClr val="003399"/>
                </a:solidFill>
              </a:rPr>
              <a:t>Subsidies can only be used for mass transit.</a:t>
            </a:r>
          </a:p>
          <a:p>
            <a:pPr marL="342900" indent="-342900">
              <a:buFontTx/>
              <a:buChar char="-"/>
            </a:pPr>
            <a:r>
              <a:rPr lang="en-US" sz="2000" dirty="0">
                <a:solidFill>
                  <a:srgbClr val="003399"/>
                </a:solidFill>
              </a:rPr>
              <a:t>Commuter costs are based on the distance from a local home address to work, covering up to 20 commuting days per month.</a:t>
            </a:r>
          </a:p>
          <a:p>
            <a:pPr marL="342900" indent="-342900">
              <a:buFontTx/>
              <a:buChar char="-"/>
            </a:pPr>
            <a:r>
              <a:rPr lang="en-US" sz="2000" dirty="0">
                <a:solidFill>
                  <a:srgbClr val="003399"/>
                </a:solidFill>
              </a:rPr>
              <a:t>Commuters using MTA, MARC, VRE, and vanpools may qualify for benefits up to $325.</a:t>
            </a:r>
          </a:p>
          <a:p>
            <a:pPr marL="342900" indent="-342900">
              <a:buFontTx/>
              <a:buChar char="-"/>
            </a:pPr>
            <a:r>
              <a:rPr lang="en-US" sz="2000" dirty="0">
                <a:solidFill>
                  <a:srgbClr val="003399"/>
                </a:solidFill>
              </a:rPr>
              <a:t>Benefits are automatically loaded onto registered </a:t>
            </a:r>
            <a:r>
              <a:rPr lang="en-US" sz="2000" dirty="0" err="1">
                <a:solidFill>
                  <a:srgbClr val="003399"/>
                </a:solidFill>
              </a:rPr>
              <a:t>SmarTrip</a:t>
            </a:r>
            <a:r>
              <a:rPr lang="en-US" sz="2000" dirty="0">
                <a:solidFill>
                  <a:srgbClr val="003399"/>
                </a:solidFill>
              </a:rPr>
              <a:t> cards on the 1st of each month.</a:t>
            </a:r>
          </a:p>
          <a:p>
            <a:endParaRPr lang="en-US" sz="2000" dirty="0">
              <a:solidFill>
                <a:srgbClr val="003399"/>
              </a:solidFill>
            </a:endParaRPr>
          </a:p>
          <a:p>
            <a:r>
              <a:rPr lang="en-US" sz="2000" dirty="0">
                <a:solidFill>
                  <a:srgbClr val="003399"/>
                </a:solidFill>
              </a:rPr>
              <a:t>Note: Apple and Android devices can be used on Metrorail and buses.</a:t>
            </a:r>
          </a:p>
        </p:txBody>
      </p:sp>
    </p:spTree>
    <p:extLst>
      <p:ext uri="{BB962C8B-B14F-4D97-AF65-F5344CB8AC3E}">
        <p14:creationId xmlns:p14="http://schemas.microsoft.com/office/powerpoint/2010/main" val="30979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0302" y="5900411"/>
            <a:ext cx="9361979"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3173690" y="1083564"/>
            <a:ext cx="5680045" cy="1069848"/>
          </a:xfrm>
          <a:prstGeom prst="rect">
            <a:avLst/>
          </a:prstGeom>
          <a:no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defTabSz="493776">
              <a:defRPr/>
            </a:pPr>
            <a:endParaRPr lang="en-US" sz="2160" b="1"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9" name="Rectangle 2">
            <a:extLst>
              <a:ext uri="{FF2B5EF4-FFF2-40B4-BE49-F238E27FC236}">
                <a16:creationId xmlns:a16="http://schemas.microsoft.com/office/drawing/2014/main" id="{1DB06F7C-83D3-4DB9-9E68-9416676DA689}"/>
              </a:ext>
            </a:extLst>
          </p:cNvPr>
          <p:cNvSpPr txBox="1">
            <a:spLocks noChangeArrowheads="1"/>
          </p:cNvSpPr>
          <p:nvPr/>
        </p:nvSpPr>
        <p:spPr bwMode="auto">
          <a:xfrm>
            <a:off x="1260303" y="352157"/>
            <a:ext cx="9361979" cy="908819"/>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2400" b="1" dirty="0">
                <a:solidFill>
                  <a:schemeClr val="bg1"/>
                </a:solidFill>
                <a:latin typeface="Arial Black" panose="020B0A04020102020204" pitchFamily="34" charset="0"/>
                <a:cs typeface="Arial" panose="020B0604020202020204" pitchFamily="34" charset="0"/>
              </a:rPr>
              <a:t>Completing Commuting Cost Declaration in CAPS</a:t>
            </a:r>
          </a:p>
        </p:txBody>
      </p:sp>
      <p:pic>
        <p:nvPicPr>
          <p:cNvPr id="10" name="Content Placeholder 3">
            <a:extLst>
              <a:ext uri="{FF2B5EF4-FFF2-40B4-BE49-F238E27FC236}">
                <a16:creationId xmlns:a16="http://schemas.microsoft.com/office/drawing/2014/main" id="{A1D99EDF-F23B-43FA-94E4-EB0E0C412B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28375" y="2512478"/>
            <a:ext cx="4450393" cy="3344593"/>
          </a:xfrm>
          <a:prstGeom prst="rect">
            <a:avLst/>
          </a:prstGeom>
          <a:ln>
            <a:noFill/>
          </a:ln>
          <a:effectLst>
            <a:outerShdw blurRad="190500" algn="tl" rotWithShape="0">
              <a:srgbClr val="000000">
                <a:alpha val="70000"/>
              </a:srgbClr>
            </a:outerShdw>
          </a:effectLst>
        </p:spPr>
      </p:pic>
      <p:sp>
        <p:nvSpPr>
          <p:cNvPr id="3" name="TextBox 2"/>
          <p:cNvSpPr txBox="1"/>
          <p:nvPr/>
        </p:nvSpPr>
        <p:spPr>
          <a:xfrm>
            <a:off x="1405140" y="1338158"/>
            <a:ext cx="3617920" cy="4147289"/>
          </a:xfrm>
          <a:prstGeom prst="rect">
            <a:avLst/>
          </a:prstGeom>
          <a:noFill/>
        </p:spPr>
        <p:txBody>
          <a:bodyPr wrap="square" rtlCol="0">
            <a:spAutoFit/>
          </a:bodyPr>
          <a:lstStyle/>
          <a:p>
            <a:r>
              <a:rPr lang="en-US" sz="1550" dirty="0">
                <a:solidFill>
                  <a:srgbClr val="003399"/>
                </a:solidFill>
              </a:rPr>
              <a:t>Once logged into CAPS, enter the following information:</a:t>
            </a:r>
          </a:p>
          <a:p>
            <a:pPr marL="403225" indent="-285750">
              <a:buFont typeface="Wingdings" panose="05000000000000000000" pitchFamily="2" charset="2"/>
              <a:buChar char="§"/>
            </a:pPr>
            <a:r>
              <a:rPr lang="en-US" sz="1550" dirty="0">
                <a:solidFill>
                  <a:srgbClr val="003399"/>
                </a:solidFill>
              </a:rPr>
              <a:t>Your local home and commuting (work) addresses;</a:t>
            </a:r>
          </a:p>
          <a:p>
            <a:pPr marL="403225" indent="-285750">
              <a:buFont typeface="Wingdings" panose="05000000000000000000" pitchFamily="2" charset="2"/>
              <a:buChar char="§"/>
            </a:pPr>
            <a:r>
              <a:rPr lang="en-US" sz="1550" dirty="0">
                <a:solidFill>
                  <a:srgbClr val="003399"/>
                </a:solidFill>
              </a:rPr>
              <a:t>Average days of work (20 days is the normal schedule, which excludes holidays and weekends);</a:t>
            </a:r>
          </a:p>
          <a:p>
            <a:pPr marL="403225" indent="-285750">
              <a:buFont typeface="Wingdings" panose="05000000000000000000" pitchFamily="2" charset="2"/>
              <a:buChar char="§"/>
            </a:pPr>
            <a:r>
              <a:rPr lang="en-US" sz="1550" dirty="0">
                <a:solidFill>
                  <a:srgbClr val="003399"/>
                </a:solidFill>
              </a:rPr>
              <a:t>Enter transportation mode (bus, metro station, etc.);</a:t>
            </a:r>
          </a:p>
          <a:p>
            <a:pPr marL="403225" indent="-285750">
              <a:buFont typeface="Wingdings" panose="05000000000000000000" pitchFamily="2" charset="2"/>
              <a:buChar char="§"/>
            </a:pPr>
            <a:r>
              <a:rPr lang="en-US" sz="1550" dirty="0">
                <a:solidFill>
                  <a:srgbClr val="003399"/>
                </a:solidFill>
              </a:rPr>
              <a:t>To calculate your commuter cost, use the </a:t>
            </a:r>
            <a:r>
              <a:rPr lang="en-US" sz="1550" b="1" dirty="0">
                <a:solidFill>
                  <a:srgbClr val="003399"/>
                </a:solidFill>
              </a:rPr>
              <a:t>WMATA Trip Planner </a:t>
            </a:r>
            <a:r>
              <a:rPr lang="en-US" sz="1550" dirty="0">
                <a:solidFill>
                  <a:srgbClr val="003399"/>
                </a:solidFill>
              </a:rPr>
              <a:t>tool at </a:t>
            </a:r>
            <a:r>
              <a:rPr lang="en-US" sz="1550" dirty="0">
                <a:solidFill>
                  <a:srgbClr val="003399"/>
                </a:solidFill>
                <a:hlinkClick r:id="rId4"/>
              </a:rPr>
              <a:t>wmata.com/schedules/trip-planner</a:t>
            </a:r>
            <a:r>
              <a:rPr lang="en-US" sz="1550" dirty="0">
                <a:solidFill>
                  <a:srgbClr val="003399"/>
                </a:solidFill>
              </a:rPr>
              <a:t>.</a:t>
            </a:r>
          </a:p>
          <a:p>
            <a:pPr marL="403225" indent="-285750">
              <a:buFont typeface="Wingdings" panose="05000000000000000000" pitchFamily="2" charset="2"/>
              <a:buChar char="§"/>
            </a:pPr>
            <a:endParaRPr lang="en-US" sz="1550" dirty="0">
              <a:solidFill>
                <a:srgbClr val="003399"/>
              </a:solidFill>
            </a:endParaRPr>
          </a:p>
          <a:p>
            <a:r>
              <a:rPr lang="en-US" sz="1550" dirty="0">
                <a:solidFill>
                  <a:srgbClr val="003399"/>
                </a:solidFill>
              </a:rPr>
              <a:t>Employees’ transit subsidies are for commuting from local addresses to work; any other trips outside of work are the employee’s responsibility.</a:t>
            </a:r>
          </a:p>
        </p:txBody>
      </p:sp>
      <p:pic>
        <p:nvPicPr>
          <p:cNvPr id="8" name="Picture 7">
            <a:extLst>
              <a:ext uri="{FF2B5EF4-FFF2-40B4-BE49-F238E27FC236}">
                <a16:creationId xmlns:a16="http://schemas.microsoft.com/office/drawing/2014/main" id="{A765A488-92FF-056A-FF86-6243D05D0C05}"/>
              </a:ext>
            </a:extLst>
          </p:cNvPr>
          <p:cNvPicPr>
            <a:picLocks noChangeAspect="1"/>
          </p:cNvPicPr>
          <p:nvPr/>
        </p:nvPicPr>
        <p:blipFill>
          <a:blip r:embed="rId5"/>
          <a:stretch>
            <a:fillRect/>
          </a:stretch>
        </p:blipFill>
        <p:spPr>
          <a:xfrm>
            <a:off x="6544235" y="1341814"/>
            <a:ext cx="2862730" cy="11273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14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3980" y="2016544"/>
            <a:ext cx="9464040" cy="2618209"/>
          </a:xfrm>
        </p:spPr>
        <p:txBody>
          <a:bodyPr>
            <a:normAutofit lnSpcReduction="10000"/>
          </a:bodyPr>
          <a:lstStyle/>
          <a:p>
            <a:pPr>
              <a:buFont typeface="Wingdings" panose="05000000000000000000" pitchFamily="2" charset="2"/>
              <a:buChar char="§"/>
            </a:pPr>
            <a:r>
              <a:rPr lang="en-US" sz="2400" dirty="0">
                <a:solidFill>
                  <a:srgbClr val="003399"/>
                </a:solidFill>
              </a:rPr>
              <a:t>Employees using MARC, MTA, or VRE may purchase monthly passes by allocating their subsidies to third parties, such as MTA </a:t>
            </a:r>
            <a:r>
              <a:rPr lang="en-US" sz="2400" dirty="0" err="1">
                <a:solidFill>
                  <a:srgbClr val="003399"/>
                </a:solidFill>
              </a:rPr>
              <a:t>CharmPass</a:t>
            </a:r>
            <a:r>
              <a:rPr lang="en-US" sz="2400" dirty="0">
                <a:solidFill>
                  <a:srgbClr val="003399"/>
                </a:solidFill>
              </a:rPr>
              <a:t> App or </a:t>
            </a:r>
            <a:r>
              <a:rPr lang="en-US" sz="2400" dirty="0">
                <a:solidFill>
                  <a:srgbClr val="003399"/>
                </a:solidFill>
                <a:hlinkClick r:id="rId2"/>
              </a:rPr>
              <a:t>CommuterDirect.com</a:t>
            </a:r>
            <a:r>
              <a:rPr lang="en-US" sz="2400" dirty="0">
                <a:solidFill>
                  <a:srgbClr val="003399"/>
                </a:solidFill>
              </a:rPr>
              <a:t>. SmarTrip cards do not work on these commuting systems. </a:t>
            </a:r>
            <a:r>
              <a:rPr lang="en-US" sz="2400" dirty="0" err="1">
                <a:solidFill>
                  <a:srgbClr val="003399"/>
                </a:solidFill>
              </a:rPr>
              <a:t>SmartBenefits</a:t>
            </a:r>
            <a:r>
              <a:rPr lang="en-US" sz="2400" dirty="0">
                <a:solidFill>
                  <a:srgbClr val="003399"/>
                </a:solidFill>
              </a:rPr>
              <a:t> allocations </a:t>
            </a:r>
            <a:r>
              <a:rPr lang="en-US" sz="2400" u="sng" dirty="0">
                <a:solidFill>
                  <a:srgbClr val="003399"/>
                </a:solidFill>
              </a:rPr>
              <a:t>must</a:t>
            </a:r>
            <a:r>
              <a:rPr lang="en-US" sz="2400" dirty="0">
                <a:solidFill>
                  <a:srgbClr val="003399"/>
                </a:solidFill>
              </a:rPr>
              <a:t> be completed by the </a:t>
            </a:r>
            <a:r>
              <a:rPr lang="en-US" sz="2400" b="1" dirty="0">
                <a:solidFill>
                  <a:srgbClr val="003399"/>
                </a:solidFill>
              </a:rPr>
              <a:t>15</a:t>
            </a:r>
            <a:r>
              <a:rPr lang="en-US" sz="2400" b="1" baseline="30000" dirty="0">
                <a:solidFill>
                  <a:srgbClr val="003399"/>
                </a:solidFill>
              </a:rPr>
              <a:t>th</a:t>
            </a:r>
            <a:r>
              <a:rPr lang="en-US" sz="2400" dirty="0">
                <a:solidFill>
                  <a:srgbClr val="003399"/>
                </a:solidFill>
              </a:rPr>
              <a:t> of the month.</a:t>
            </a:r>
          </a:p>
          <a:p>
            <a:pPr>
              <a:buFont typeface="Wingdings" panose="05000000000000000000" pitchFamily="2" charset="2"/>
              <a:buChar char="§"/>
            </a:pPr>
            <a:r>
              <a:rPr lang="en-US" sz="2400" dirty="0">
                <a:solidFill>
                  <a:srgbClr val="003399"/>
                </a:solidFill>
              </a:rPr>
              <a:t>Employees unable to access the CAPS online system to enroll; email a completed Enrollment Form to the Employee Transportation Services Office at </a:t>
            </a:r>
            <a:r>
              <a:rPr lang="en-US" sz="2400" dirty="0">
                <a:solidFill>
                  <a:srgbClr val="003399"/>
                </a:solidFill>
                <a:hlinkClick r:id="rId3"/>
              </a:rPr>
              <a:t>nihparkingoffice@nih.gov</a:t>
            </a:r>
            <a:r>
              <a:rPr lang="en-US" sz="2400" dirty="0">
                <a:solidFill>
                  <a:srgbClr val="003399"/>
                </a:solidFill>
              </a:rPr>
              <a:t>.</a:t>
            </a:r>
          </a:p>
          <a:p>
            <a:pPr marL="0" indent="0">
              <a:buNone/>
            </a:pPr>
            <a:endParaRPr lang="en-US" dirty="0"/>
          </a:p>
        </p:txBody>
      </p:sp>
      <p:sp>
        <p:nvSpPr>
          <p:cNvPr id="4" name="Rectangle 2">
            <a:extLst>
              <a:ext uri="{FF2B5EF4-FFF2-40B4-BE49-F238E27FC236}">
                <a16:creationId xmlns:a16="http://schemas.microsoft.com/office/drawing/2014/main" id="{02A0136D-1EBC-4FC4-BCB2-5A6B7B49EF66}"/>
              </a:ext>
            </a:extLst>
          </p:cNvPr>
          <p:cNvSpPr txBox="1">
            <a:spLocks noGrp="1" noChangeArrowheads="1"/>
          </p:cNvSpPr>
          <p:nvPr>
            <p:ph type="title"/>
          </p:nvPr>
        </p:nvSpPr>
        <p:spPr bwMode="auto">
          <a:xfrm>
            <a:off x="1363978" y="365125"/>
            <a:ext cx="9464041" cy="1325563"/>
          </a:xfrm>
          <a:prstGeom prst="rect">
            <a:avLst/>
          </a:prstGeom>
          <a:solidFill>
            <a:srgbClr val="4F81BD"/>
          </a:solidFill>
          <a:ln w="9525">
            <a:noFill/>
            <a:miter lim="800000"/>
            <a:headEnd/>
            <a:tailEnd/>
          </a:ln>
        </p:spPr>
        <p:txBody>
          <a:bodyPr vert="horz" wrap="square" lIns="98755" tIns="49378" rIns="98755" bIns="49378" numCol="1" rtlCol="0" anchor="ctr" anchorCtr="0" compatLnSpc="1">
            <a:prstTxWarp prst="textNoShape">
              <a:avLst/>
            </a:prstTxWarp>
            <a:normAutofit/>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NIH Transhare Program Continued</a:t>
            </a:r>
          </a:p>
        </p:txBody>
      </p:sp>
      <p:grpSp>
        <p:nvGrpSpPr>
          <p:cNvPr id="5" name="Group 4"/>
          <p:cNvGrpSpPr/>
          <p:nvPr/>
        </p:nvGrpSpPr>
        <p:grpSpPr>
          <a:xfrm>
            <a:off x="1363980" y="5785694"/>
            <a:ext cx="9464040" cy="729406"/>
            <a:chOff x="0" y="4991100"/>
            <a:chExt cx="9144000" cy="723900"/>
          </a:xfrm>
        </p:grpSpPr>
        <p:sp>
          <p:nvSpPr>
            <p:cNvPr id="6" name="Rectangle 5"/>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Tree>
    <p:extLst>
      <p:ext uri="{BB962C8B-B14F-4D97-AF65-F5344CB8AC3E}">
        <p14:creationId xmlns:p14="http://schemas.microsoft.com/office/powerpoint/2010/main" val="427379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87422" y="5785694"/>
            <a:ext cx="8887969"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3173690" y="1083564"/>
            <a:ext cx="5680045" cy="1069848"/>
          </a:xfrm>
          <a:prstGeom prst="rect">
            <a:avLst/>
          </a:prstGeom>
          <a:no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defTabSz="493776">
              <a:defRPr/>
            </a:pPr>
            <a:endParaRPr lang="en-US" sz="2160" b="1"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10" name="Rectangle 2">
            <a:extLst>
              <a:ext uri="{FF2B5EF4-FFF2-40B4-BE49-F238E27FC236}">
                <a16:creationId xmlns:a16="http://schemas.microsoft.com/office/drawing/2014/main" id="{02A0136D-1EBC-4FC4-BCB2-5A6B7B49EF66}"/>
              </a:ext>
            </a:extLst>
          </p:cNvPr>
          <p:cNvSpPr txBox="1">
            <a:spLocks noChangeArrowheads="1"/>
          </p:cNvSpPr>
          <p:nvPr/>
        </p:nvSpPr>
        <p:spPr bwMode="auto">
          <a:xfrm>
            <a:off x="1487424" y="428156"/>
            <a:ext cx="8887968" cy="947008"/>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NIH </a:t>
            </a:r>
            <a:r>
              <a:rPr lang="en-US" sz="3500" b="1" dirty="0" err="1">
                <a:solidFill>
                  <a:schemeClr val="bg1"/>
                </a:solidFill>
                <a:latin typeface="Arial Black" panose="020B0A04020102020204" pitchFamily="34" charset="0"/>
                <a:cs typeface="Arial" panose="020B0604020202020204" pitchFamily="34" charset="0"/>
              </a:rPr>
              <a:t>RideShare</a:t>
            </a:r>
            <a:r>
              <a:rPr lang="en-US" sz="3500" b="1" dirty="0">
                <a:solidFill>
                  <a:schemeClr val="bg1"/>
                </a:solidFill>
                <a:latin typeface="Arial Black" panose="020B0A04020102020204" pitchFamily="34" charset="0"/>
                <a:cs typeface="Arial" panose="020B0604020202020204" pitchFamily="34" charset="0"/>
              </a:rPr>
              <a:t> Program</a:t>
            </a:r>
          </a:p>
        </p:txBody>
      </p:sp>
      <p:sp>
        <p:nvSpPr>
          <p:cNvPr id="8" name="Rectangle 7">
            <a:extLst>
              <a:ext uri="{FF2B5EF4-FFF2-40B4-BE49-F238E27FC236}">
                <a16:creationId xmlns:a16="http://schemas.microsoft.com/office/drawing/2014/main" id="{84ECBEB1-F6A3-497A-93B9-F6FA3C76458B}"/>
              </a:ext>
            </a:extLst>
          </p:cNvPr>
          <p:cNvSpPr/>
          <p:nvPr/>
        </p:nvSpPr>
        <p:spPr>
          <a:xfrm>
            <a:off x="4701387" y="1375164"/>
            <a:ext cx="5843017" cy="4524315"/>
          </a:xfrm>
          <a:prstGeom prst="rect">
            <a:avLst/>
          </a:prstGeom>
        </p:spPr>
        <p:txBody>
          <a:bodyPr wrap="square">
            <a:spAutoFit/>
          </a:bodyPr>
          <a:lstStyle/>
          <a:p>
            <a:r>
              <a:rPr lang="en-US" sz="1600" dirty="0">
                <a:solidFill>
                  <a:srgbClr val="003399"/>
                </a:solidFill>
              </a:rPr>
              <a:t>The NIH </a:t>
            </a:r>
            <a:r>
              <a:rPr lang="en-US" sz="1600" dirty="0" err="1">
                <a:solidFill>
                  <a:srgbClr val="003399"/>
                </a:solidFill>
              </a:rPr>
              <a:t>RideShare</a:t>
            </a:r>
            <a:r>
              <a:rPr lang="en-US" sz="1600" dirty="0">
                <a:solidFill>
                  <a:srgbClr val="003399"/>
                </a:solidFill>
              </a:rPr>
              <a:t> program helps NIH employees, contractors, fellows, guests, and volunteers find carpool partners and assists vanpool coordinators in locating riders. The program matches individuals based on their home locations and work sites.</a:t>
            </a:r>
          </a:p>
          <a:p>
            <a:endParaRPr lang="en-US" sz="1600" dirty="0">
              <a:solidFill>
                <a:srgbClr val="003399"/>
              </a:solidFill>
            </a:endParaRPr>
          </a:p>
          <a:p>
            <a:r>
              <a:rPr lang="en-US" sz="1600" b="1" dirty="0">
                <a:solidFill>
                  <a:srgbClr val="003399"/>
                </a:solidFill>
              </a:rPr>
              <a:t>How it works:</a:t>
            </a:r>
          </a:p>
          <a:p>
            <a:pPr marL="342900" indent="-342900">
              <a:buFont typeface="Arial" panose="020B0604020202020204" pitchFamily="34" charset="0"/>
              <a:buChar char="•"/>
            </a:pPr>
            <a:r>
              <a:rPr lang="en-US" sz="1600" dirty="0">
                <a:solidFill>
                  <a:srgbClr val="003399"/>
                </a:solidFill>
              </a:rPr>
              <a:t>Enroll in </a:t>
            </a:r>
            <a:r>
              <a:rPr lang="en-US" sz="1600" dirty="0" err="1">
                <a:solidFill>
                  <a:srgbClr val="003399"/>
                </a:solidFill>
              </a:rPr>
              <a:t>RideShare</a:t>
            </a:r>
            <a:r>
              <a:rPr lang="en-US" sz="1600" dirty="0">
                <a:solidFill>
                  <a:srgbClr val="003399"/>
                </a:solidFill>
              </a:rPr>
              <a:t> by entering your work schedule and flexibility.</a:t>
            </a:r>
          </a:p>
          <a:p>
            <a:pPr marL="342900" indent="-342900">
              <a:buFont typeface="Arial" panose="020B0604020202020204" pitchFamily="34" charset="0"/>
              <a:buChar char="•"/>
            </a:pPr>
            <a:r>
              <a:rPr lang="en-US" sz="1600" dirty="0">
                <a:solidFill>
                  <a:srgbClr val="003399"/>
                </a:solidFill>
              </a:rPr>
              <a:t>Search for nearby members in the database.</a:t>
            </a:r>
          </a:p>
          <a:p>
            <a:pPr marL="342900" indent="-342900">
              <a:buFont typeface="Arial" panose="020B0604020202020204" pitchFamily="34" charset="0"/>
              <a:buChar char="•"/>
            </a:pPr>
            <a:r>
              <a:rPr lang="en-US" sz="1600" dirty="0">
                <a:solidFill>
                  <a:srgbClr val="003399"/>
                </a:solidFill>
              </a:rPr>
              <a:t>Contact them via email through the CAPS system.</a:t>
            </a:r>
          </a:p>
          <a:p>
            <a:pPr marL="342900" indent="-342900">
              <a:buFont typeface="Arial" panose="020B0604020202020204" pitchFamily="34" charset="0"/>
              <a:buChar char="•"/>
            </a:pPr>
            <a:r>
              <a:rPr lang="en-US" sz="1600" dirty="0">
                <a:solidFill>
                  <a:srgbClr val="003399"/>
                </a:solidFill>
              </a:rPr>
              <a:t>Coordinate carpool details once connected.</a:t>
            </a:r>
          </a:p>
          <a:p>
            <a:endParaRPr lang="en-US" sz="1600" dirty="0">
              <a:solidFill>
                <a:srgbClr val="003399"/>
              </a:solidFill>
            </a:endParaRPr>
          </a:p>
          <a:p>
            <a:r>
              <a:rPr lang="en-US" sz="1600" dirty="0">
                <a:solidFill>
                  <a:srgbClr val="003399"/>
                </a:solidFill>
              </a:rPr>
              <a:t>Register with the Guaranteed Ride Home program from Commuter Connections! This free service ensures you will never be left stranded at work! </a:t>
            </a:r>
          </a:p>
          <a:p>
            <a:endParaRPr lang="en-US" sz="1600" dirty="0">
              <a:solidFill>
                <a:srgbClr val="003399"/>
              </a:solidFill>
            </a:endParaRPr>
          </a:p>
          <a:p>
            <a:r>
              <a:rPr lang="en-US" sz="1600" dirty="0">
                <a:solidFill>
                  <a:srgbClr val="003399"/>
                </a:solidFill>
              </a:rPr>
              <a:t>Enroll online through CAPS by logging in with your NIH PIV Card at </a:t>
            </a:r>
            <a:r>
              <a:rPr lang="en-US" sz="1400" dirty="0">
                <a:hlinkClick r:id="rId4"/>
              </a:rPr>
              <a:t>https://commuter.ors.od.nih.gov</a:t>
            </a:r>
            <a:endParaRPr lang="en-US" sz="1400" dirty="0"/>
          </a:p>
        </p:txBody>
      </p:sp>
      <p:pic>
        <p:nvPicPr>
          <p:cNvPr id="9" name="Picture 8">
            <a:extLst>
              <a:ext uri="{FF2B5EF4-FFF2-40B4-BE49-F238E27FC236}">
                <a16:creationId xmlns:a16="http://schemas.microsoft.com/office/drawing/2014/main" id="{5D427467-78D4-27D1-7F38-1C40F02CE5EF}"/>
              </a:ext>
            </a:extLst>
          </p:cNvPr>
          <p:cNvPicPr>
            <a:picLocks noChangeAspect="1"/>
          </p:cNvPicPr>
          <p:nvPr/>
        </p:nvPicPr>
        <p:blipFill>
          <a:blip r:embed="rId5"/>
          <a:stretch>
            <a:fillRect/>
          </a:stretch>
        </p:blipFill>
        <p:spPr>
          <a:xfrm>
            <a:off x="1605788" y="1400177"/>
            <a:ext cx="2963318" cy="3959871"/>
          </a:xfrm>
          <a:prstGeom prst="rect">
            <a:avLst/>
          </a:prstGeom>
        </p:spPr>
      </p:pic>
    </p:spTree>
    <p:extLst>
      <p:ext uri="{BB962C8B-B14F-4D97-AF65-F5344CB8AC3E}">
        <p14:creationId xmlns:p14="http://schemas.microsoft.com/office/powerpoint/2010/main" val="15316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EE969-EEF5-D789-0B71-23FD211717F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DAADF46-9B68-2877-A938-3193D1132480}"/>
              </a:ext>
            </a:extLst>
          </p:cNvPr>
          <p:cNvGrpSpPr/>
          <p:nvPr/>
        </p:nvGrpSpPr>
        <p:grpSpPr>
          <a:xfrm>
            <a:off x="1487422" y="5785694"/>
            <a:ext cx="8887969" cy="781812"/>
            <a:chOff x="0" y="4991100"/>
            <a:chExt cx="9144000" cy="723900"/>
          </a:xfrm>
        </p:grpSpPr>
        <p:sp>
          <p:nvSpPr>
            <p:cNvPr id="5" name="Rectangle 4">
              <a:extLst>
                <a:ext uri="{FF2B5EF4-FFF2-40B4-BE49-F238E27FC236}">
                  <a16:creationId xmlns:a16="http://schemas.microsoft.com/office/drawing/2014/main" id="{1EEDEDF5-DC62-2A3F-2527-B28800D95BB4}"/>
                </a:ext>
              </a:extLst>
            </p:cNvPr>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a:extLst>
                <a:ext uri="{FF2B5EF4-FFF2-40B4-BE49-F238E27FC236}">
                  <a16:creationId xmlns:a16="http://schemas.microsoft.com/office/drawing/2014/main" id="{CDBC35E9-63C2-A1C2-2ECE-4196CCE29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a:extLst>
              <a:ext uri="{FF2B5EF4-FFF2-40B4-BE49-F238E27FC236}">
                <a16:creationId xmlns:a16="http://schemas.microsoft.com/office/drawing/2014/main" id="{9AF6A1C4-7DC8-C26B-09BE-3713F893918F}"/>
              </a:ext>
            </a:extLst>
          </p:cNvPr>
          <p:cNvSpPr txBox="1">
            <a:spLocks noChangeArrowheads="1"/>
          </p:cNvSpPr>
          <p:nvPr/>
        </p:nvSpPr>
        <p:spPr bwMode="auto">
          <a:xfrm>
            <a:off x="3173690" y="1083564"/>
            <a:ext cx="5680045" cy="1069848"/>
          </a:xfrm>
          <a:prstGeom prst="rect">
            <a:avLst/>
          </a:prstGeom>
          <a:no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defTabSz="493776">
              <a:defRPr/>
            </a:pPr>
            <a:endParaRPr lang="en-US" sz="2160" b="1"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CEA3B8-E5F4-A9C9-1B71-905EF148EE9F}"/>
              </a:ext>
            </a:extLst>
          </p:cNvPr>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a:extLst>
              <a:ext uri="{FF2B5EF4-FFF2-40B4-BE49-F238E27FC236}">
                <a16:creationId xmlns:a16="http://schemas.microsoft.com/office/drawing/2014/main" id="{74AC02DC-0F0F-DCB3-BFC5-ABE0EA065D42}"/>
              </a:ext>
            </a:extLst>
          </p:cNvPr>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a:extLst>
              <a:ext uri="{FF2B5EF4-FFF2-40B4-BE49-F238E27FC236}">
                <a16:creationId xmlns:a16="http://schemas.microsoft.com/office/drawing/2014/main" id="{FD94D55B-AA9E-E82C-E0D7-1C0153CF2700}"/>
              </a:ext>
            </a:extLst>
          </p:cNvPr>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10" name="Rectangle 2">
            <a:extLst>
              <a:ext uri="{FF2B5EF4-FFF2-40B4-BE49-F238E27FC236}">
                <a16:creationId xmlns:a16="http://schemas.microsoft.com/office/drawing/2014/main" id="{4470D29A-00DE-F960-063D-CC5CF0D92F20}"/>
              </a:ext>
            </a:extLst>
          </p:cNvPr>
          <p:cNvSpPr txBox="1">
            <a:spLocks noChangeArrowheads="1"/>
          </p:cNvSpPr>
          <p:nvPr/>
        </p:nvSpPr>
        <p:spPr bwMode="auto">
          <a:xfrm>
            <a:off x="1487424" y="428156"/>
            <a:ext cx="8887968" cy="947008"/>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NIH Transportation Outreach </a:t>
            </a:r>
          </a:p>
        </p:txBody>
      </p:sp>
      <p:sp>
        <p:nvSpPr>
          <p:cNvPr id="8" name="Rectangle 7">
            <a:extLst>
              <a:ext uri="{FF2B5EF4-FFF2-40B4-BE49-F238E27FC236}">
                <a16:creationId xmlns:a16="http://schemas.microsoft.com/office/drawing/2014/main" id="{A774E9D3-F8D0-45B4-EA34-DAA0121B9765}"/>
              </a:ext>
            </a:extLst>
          </p:cNvPr>
          <p:cNvSpPr/>
          <p:nvPr/>
        </p:nvSpPr>
        <p:spPr>
          <a:xfrm>
            <a:off x="1487424" y="1375162"/>
            <a:ext cx="6293941" cy="4324261"/>
          </a:xfrm>
          <a:prstGeom prst="rect">
            <a:avLst/>
          </a:prstGeom>
        </p:spPr>
        <p:txBody>
          <a:bodyPr wrap="square">
            <a:spAutoFit/>
          </a:bodyPr>
          <a:lstStyle/>
          <a:p>
            <a:pPr marL="0" marR="0"/>
            <a:r>
              <a:rPr lang="en-US" sz="1100" dirty="0">
                <a:solidFill>
                  <a:srgbClr val="003399"/>
                </a:solidFill>
              </a:rPr>
              <a:t>Below is a summary of our outreach initiatives to support employees returning to work:</a:t>
            </a:r>
            <a:br>
              <a:rPr lang="en-US" sz="1100" dirty="0">
                <a:solidFill>
                  <a:srgbClr val="003399"/>
                </a:solidFill>
              </a:rPr>
            </a:br>
            <a:endParaRPr lang="en-US" sz="1100" dirty="0">
              <a:solidFill>
                <a:srgbClr val="003399"/>
              </a:solidFill>
            </a:endParaRPr>
          </a:p>
          <a:p>
            <a:pPr marL="342900" marR="0" lvl="0" indent="-342900">
              <a:buSzPts val="1000"/>
              <a:buFont typeface="Symbol" panose="05050102010706020507" pitchFamily="18" charset="2"/>
              <a:buChar char=""/>
              <a:tabLst>
                <a:tab pos="457200" algn="l"/>
              </a:tabLst>
            </a:pPr>
            <a:r>
              <a:rPr lang="en-US" sz="1100" b="1" dirty="0">
                <a:solidFill>
                  <a:srgbClr val="003399"/>
                </a:solidFill>
              </a:rPr>
              <a:t>Webinars:</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Rockledge Commuter Options Webinar – March 5, 2025</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Executive Blvd. Commuter Options Webinar – March 12, 2025</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Bethesda Campus Commuter Options Webinar - TBD</a:t>
            </a:r>
          </a:p>
          <a:p>
            <a:pPr marL="342900" marR="0" lvl="0" indent="-342900">
              <a:buSzPts val="1000"/>
              <a:buFont typeface="Symbol" panose="05050102010706020507" pitchFamily="18" charset="2"/>
              <a:buChar char=""/>
              <a:tabLst>
                <a:tab pos="457200" algn="l"/>
              </a:tabLst>
            </a:pPr>
            <a:r>
              <a:rPr lang="en-US" sz="1100" b="1" dirty="0">
                <a:solidFill>
                  <a:srgbClr val="003399"/>
                </a:solidFill>
              </a:rPr>
              <a:t>Tabling Events:</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Bldg. 10S Lobby – March (date TBD)</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Bldg. 31A Lobby – March (date TBD)</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Bldg. 35 Lobby – March (date TBD)</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Rockledge I – March 19th (date TBD)</a:t>
            </a:r>
          </a:p>
          <a:p>
            <a:pPr marL="742950" marR="0" lvl="1" indent="-285750">
              <a:buSzPts val="1000"/>
              <a:buFont typeface="Courier New" panose="02070309020205020404" pitchFamily="49" charset="0"/>
              <a:buChar char="o"/>
              <a:tabLst>
                <a:tab pos="914400" algn="l"/>
              </a:tabLst>
            </a:pPr>
            <a:endParaRPr lang="en-US" sz="1100" b="1" dirty="0">
              <a:solidFill>
                <a:srgbClr val="003399"/>
              </a:solidFill>
            </a:endParaRPr>
          </a:p>
          <a:p>
            <a:pPr marL="285750" indent="-285750">
              <a:buSzPts val="1000"/>
              <a:buFont typeface="Arial" panose="020B0604020202020204" pitchFamily="34" charset="0"/>
              <a:buChar char="•"/>
              <a:tabLst>
                <a:tab pos="914400" algn="l"/>
              </a:tabLst>
            </a:pPr>
            <a:r>
              <a:rPr lang="en-US" sz="1100" b="1" dirty="0">
                <a:solidFill>
                  <a:srgbClr val="003399"/>
                </a:solidFill>
              </a:rPr>
              <a:t>DATS partnering with Montgomery County Transportation Management Districts (TMD) </a:t>
            </a:r>
            <a:r>
              <a:rPr lang="en-US" sz="1100" dirty="0">
                <a:solidFill>
                  <a:srgbClr val="003399"/>
                </a:solidFill>
              </a:rPr>
              <a:t>– </a:t>
            </a:r>
            <a:r>
              <a:rPr lang="en-US" sz="1100" dirty="0">
                <a:solidFill>
                  <a:srgbClr val="0070C0"/>
                </a:solidFill>
                <a:hlinkClick r:id="rId4">
                  <a:extLst>
                    <a:ext uri="{A12FA001-AC4F-418D-AE19-62706E023703}">
                      <ahyp:hlinkClr xmlns:ahyp="http://schemas.microsoft.com/office/drawing/2018/hyperlinkcolor" val="tx"/>
                    </a:ext>
                  </a:extLst>
                </a:hlinkClick>
              </a:rPr>
              <a:t>Bethesda Transportation Solutions</a:t>
            </a:r>
            <a:r>
              <a:rPr lang="en-US" sz="1100" dirty="0">
                <a:solidFill>
                  <a:srgbClr val="0070C0"/>
                </a:solidFill>
              </a:rPr>
              <a:t> </a:t>
            </a:r>
            <a:r>
              <a:rPr lang="en-US" sz="1100" dirty="0">
                <a:solidFill>
                  <a:srgbClr val="003399"/>
                </a:solidFill>
              </a:rPr>
              <a:t>and </a:t>
            </a:r>
            <a:r>
              <a:rPr lang="en-US" sz="1100" dirty="0">
                <a:solidFill>
                  <a:srgbClr val="0070C0"/>
                </a:solidFill>
                <a:hlinkClick r:id="rId5">
                  <a:extLst>
                    <a:ext uri="{A12FA001-AC4F-418D-AE19-62706E023703}">
                      <ahyp:hlinkClr xmlns:ahyp="http://schemas.microsoft.com/office/drawing/2018/hyperlinkcolor" val="tx"/>
                    </a:ext>
                  </a:extLst>
                </a:hlinkClick>
              </a:rPr>
              <a:t>North Bethesda Transportation Center</a:t>
            </a:r>
            <a:r>
              <a:rPr lang="en-US" sz="1100" dirty="0">
                <a:solidFill>
                  <a:srgbClr val="0070C0"/>
                </a:solidFill>
              </a:rPr>
              <a:t> </a:t>
            </a:r>
            <a:r>
              <a:rPr lang="en-US" sz="1100" dirty="0">
                <a:solidFill>
                  <a:srgbClr val="003399"/>
                </a:solidFill>
              </a:rPr>
              <a:t>(Rockledge areas) to offer commuting solutions for NIH employees.</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Free Bethesda Circulator from </a:t>
            </a:r>
            <a:r>
              <a:rPr lang="en-US" sz="1100" dirty="0">
                <a:solidFill>
                  <a:srgbClr val="0070C0"/>
                </a:solidFill>
                <a:hlinkClick r:id="rId6">
                  <a:extLst>
                    <a:ext uri="{A12FA001-AC4F-418D-AE19-62706E023703}">
                      <ahyp:hlinkClr xmlns:ahyp="http://schemas.microsoft.com/office/drawing/2018/hyperlinkcolor" val="tx"/>
                    </a:ext>
                  </a:extLst>
                </a:hlinkClick>
              </a:rPr>
              <a:t>Downtown Public Garages</a:t>
            </a:r>
            <a:r>
              <a:rPr lang="en-US" sz="1100" dirty="0">
                <a:solidFill>
                  <a:srgbClr val="0070C0"/>
                </a:solidFill>
              </a:rPr>
              <a:t> </a:t>
            </a:r>
            <a:r>
              <a:rPr lang="en-US" sz="1100" dirty="0">
                <a:solidFill>
                  <a:srgbClr val="003399"/>
                </a:solidFill>
              </a:rPr>
              <a:t>to Battery Lane (NIH Ped entrance)</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Personalized commute planning assistance through TMD Commute Services</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Capital Bikeshare </a:t>
            </a:r>
            <a:r>
              <a:rPr lang="en-US" sz="1100" dirty="0">
                <a:solidFill>
                  <a:srgbClr val="0070C0"/>
                </a:solidFill>
                <a:hlinkClick r:id="rId7">
                  <a:extLst>
                    <a:ext uri="{A12FA001-AC4F-418D-AE19-62706E023703}">
                      <ahyp:hlinkClr xmlns:ahyp="http://schemas.microsoft.com/office/drawing/2018/hyperlinkcolor" val="tx"/>
                    </a:ext>
                  </a:extLst>
                </a:hlinkClick>
              </a:rPr>
              <a:t>Capital Bikeshare DC</a:t>
            </a:r>
            <a:endParaRPr lang="en-US" sz="1100" dirty="0">
              <a:solidFill>
                <a:srgbClr val="0070C0"/>
              </a:solidFill>
            </a:endParaRPr>
          </a:p>
          <a:p>
            <a:pPr marL="742950" marR="0" lvl="1" indent="-285750">
              <a:buSzPts val="1000"/>
              <a:buFont typeface="Courier New" panose="02070309020205020404" pitchFamily="49" charset="0"/>
              <a:buChar char="o"/>
              <a:tabLst>
                <a:tab pos="914400" algn="l"/>
              </a:tabLst>
            </a:pPr>
            <a:r>
              <a:rPr lang="en-US" sz="1100" dirty="0" err="1">
                <a:solidFill>
                  <a:srgbClr val="003399"/>
                </a:solidFill>
              </a:rPr>
              <a:t>RideShare</a:t>
            </a:r>
            <a:r>
              <a:rPr lang="en-US" sz="1100" dirty="0">
                <a:solidFill>
                  <a:srgbClr val="003399"/>
                </a:solidFill>
              </a:rPr>
              <a:t> Network via </a:t>
            </a:r>
            <a:r>
              <a:rPr lang="en-US" sz="1100" dirty="0">
                <a:solidFill>
                  <a:srgbClr val="0070C0"/>
                </a:solidFill>
                <a:hlinkClick r:id="rId8">
                  <a:extLst>
                    <a:ext uri="{A12FA001-AC4F-418D-AE19-62706E023703}">
                      <ahyp:hlinkClr xmlns:ahyp="http://schemas.microsoft.com/office/drawing/2018/hyperlinkcolor" val="tx"/>
                    </a:ext>
                  </a:extLst>
                </a:hlinkClick>
              </a:rPr>
              <a:t>COMMUTER CONNECTIONS</a:t>
            </a:r>
            <a:endParaRPr lang="en-US" sz="1100" dirty="0">
              <a:solidFill>
                <a:srgbClr val="0070C0"/>
              </a:solidFill>
            </a:endParaRPr>
          </a:p>
          <a:p>
            <a:pPr marL="742950" marR="0" lvl="1" indent="-285750">
              <a:buSzPts val="1000"/>
              <a:buFont typeface="Courier New" panose="02070309020205020404" pitchFamily="49" charset="0"/>
              <a:buChar char="o"/>
              <a:tabLst>
                <a:tab pos="914400" algn="l"/>
              </a:tabLst>
            </a:pPr>
            <a:r>
              <a:rPr lang="en-US" sz="1100" dirty="0">
                <a:solidFill>
                  <a:srgbClr val="003399"/>
                </a:solidFill>
              </a:rPr>
              <a:t>Guaranteed Ride Home for those using public transportation twice a week  (Sign up through </a:t>
            </a:r>
            <a:r>
              <a:rPr lang="en-US" sz="1100" dirty="0">
                <a:solidFill>
                  <a:srgbClr val="0070C0"/>
                </a:solidFill>
                <a:hlinkClick r:id="rId9">
                  <a:extLst>
                    <a:ext uri="{A12FA001-AC4F-418D-AE19-62706E023703}">
                      <ahyp:hlinkClr xmlns:ahyp="http://schemas.microsoft.com/office/drawing/2018/hyperlinkcolor" val="tx"/>
                    </a:ext>
                  </a:extLst>
                </a:hlinkClick>
              </a:rPr>
              <a:t>COMMUTER CONNECTIONS</a:t>
            </a:r>
            <a:r>
              <a:rPr lang="en-US" sz="1100" dirty="0">
                <a:solidFill>
                  <a:srgbClr val="0070C0"/>
                </a:solidFill>
              </a:rPr>
              <a:t>)</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Commuter Cash App: Helps with trip planning, finding carpools, and earning rewards.</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MCDOT </a:t>
            </a:r>
            <a:r>
              <a:rPr lang="en-US" sz="1100" dirty="0">
                <a:solidFill>
                  <a:srgbClr val="003399"/>
                </a:solidFill>
                <a:hlinkClick r:id="rId10"/>
              </a:rPr>
              <a:t>Park-N-Rid Lots </a:t>
            </a:r>
            <a:r>
              <a:rPr lang="en-US" sz="1100" dirty="0">
                <a:solidFill>
                  <a:srgbClr val="003399"/>
                </a:solidFill>
              </a:rPr>
              <a:t>in Montgomery County </a:t>
            </a:r>
          </a:p>
          <a:p>
            <a:pPr marL="742950" marR="0" lvl="1" indent="-285750">
              <a:buSzPts val="1000"/>
              <a:buFont typeface="Courier New" panose="02070309020205020404" pitchFamily="49" charset="0"/>
              <a:buChar char="o"/>
              <a:tabLst>
                <a:tab pos="914400" algn="l"/>
              </a:tabLst>
            </a:pPr>
            <a:r>
              <a:rPr lang="en-US" sz="1100" dirty="0">
                <a:solidFill>
                  <a:srgbClr val="003399"/>
                </a:solidFill>
              </a:rPr>
              <a:t>The county provides numerous incentives available for the public, including Pool Rewards for carpooling or vanpooling, and more.</a:t>
            </a:r>
          </a:p>
        </p:txBody>
      </p:sp>
      <p:pic>
        <p:nvPicPr>
          <p:cNvPr id="9" name="Picture 8">
            <a:extLst>
              <a:ext uri="{FF2B5EF4-FFF2-40B4-BE49-F238E27FC236}">
                <a16:creationId xmlns:a16="http://schemas.microsoft.com/office/drawing/2014/main" id="{F8FAFC14-4DE0-7CE3-C534-19B2F8C25CA8}"/>
              </a:ext>
            </a:extLst>
          </p:cNvPr>
          <p:cNvPicPr>
            <a:picLocks noChangeAspect="1"/>
          </p:cNvPicPr>
          <p:nvPr/>
        </p:nvPicPr>
        <p:blipFill>
          <a:blip r:embed="rId11"/>
          <a:stretch>
            <a:fillRect/>
          </a:stretch>
        </p:blipFill>
        <p:spPr>
          <a:xfrm>
            <a:off x="8006150" y="1461435"/>
            <a:ext cx="2203759" cy="4836672"/>
          </a:xfrm>
          <a:prstGeom prst="rect">
            <a:avLst/>
          </a:prstGeom>
        </p:spPr>
      </p:pic>
    </p:spTree>
    <p:extLst>
      <p:ext uri="{BB962C8B-B14F-4D97-AF65-F5344CB8AC3E}">
        <p14:creationId xmlns:p14="http://schemas.microsoft.com/office/powerpoint/2010/main" val="30368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0300" y="5733288"/>
            <a:ext cx="9506823"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3173690" y="1083564"/>
            <a:ext cx="5680045" cy="1069848"/>
          </a:xfrm>
          <a:prstGeom prst="rect">
            <a:avLst/>
          </a:prstGeom>
          <a:no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defTabSz="493776">
              <a:defRPr/>
            </a:pPr>
            <a:endParaRPr lang="en-US" sz="2160" b="1"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3" name="Rectangle 2">
            <a:extLst>
              <a:ext uri="{FF2B5EF4-FFF2-40B4-BE49-F238E27FC236}">
                <a16:creationId xmlns:a16="http://schemas.microsoft.com/office/drawing/2014/main" id="{7E1B0450-4697-48D6-8009-EDA59685469B}"/>
              </a:ext>
            </a:extLst>
          </p:cNvPr>
          <p:cNvSpPr/>
          <p:nvPr/>
        </p:nvSpPr>
        <p:spPr>
          <a:xfrm>
            <a:off x="1260300" y="1538110"/>
            <a:ext cx="5507969" cy="3477875"/>
          </a:xfrm>
          <a:prstGeom prst="rect">
            <a:avLst/>
          </a:prstGeom>
        </p:spPr>
        <p:txBody>
          <a:bodyPr wrap="square">
            <a:spAutoFit/>
          </a:bodyPr>
          <a:lstStyle/>
          <a:p>
            <a:pPr marL="511175" lvl="2" indent="-287338">
              <a:buFont typeface="Wingdings" panose="05000000000000000000" pitchFamily="2" charset="2"/>
              <a:buChar char="§"/>
            </a:pPr>
            <a:r>
              <a:rPr lang="en-US" sz="2000" dirty="0">
                <a:solidFill>
                  <a:srgbClr val="003399"/>
                </a:solidFill>
              </a:rPr>
              <a:t>The NIH provides a free, GPS-equipped shuttle service to the NIH facilities around the campus.</a:t>
            </a:r>
            <a:br>
              <a:rPr lang="en-US" sz="2000" dirty="0">
                <a:solidFill>
                  <a:srgbClr val="003399"/>
                </a:solidFill>
              </a:rPr>
            </a:br>
            <a:endParaRPr lang="en-US" sz="2000" dirty="0">
              <a:solidFill>
                <a:srgbClr val="003399"/>
              </a:solidFill>
            </a:endParaRPr>
          </a:p>
          <a:p>
            <a:pPr marL="511175" lvl="2" indent="-287338">
              <a:buFont typeface="Wingdings" panose="05000000000000000000" pitchFamily="2" charset="2"/>
              <a:buChar char="§"/>
            </a:pPr>
            <a:r>
              <a:rPr lang="en-US" sz="2000" dirty="0">
                <a:solidFill>
                  <a:srgbClr val="003399"/>
                </a:solidFill>
              </a:rPr>
              <a:t>Employees can view real-time shuttle arrival times, maps, and schedules using mobile devices at NIH </a:t>
            </a:r>
            <a:r>
              <a:rPr lang="en-US" sz="2000" dirty="0">
                <a:hlinkClick r:id="rId3"/>
              </a:rPr>
              <a:t>Employee Shuttles</a:t>
            </a:r>
            <a:r>
              <a:rPr lang="en-US" sz="2000" dirty="0"/>
              <a:t>.</a:t>
            </a:r>
            <a:br>
              <a:rPr lang="en-US" sz="2000" dirty="0"/>
            </a:br>
            <a:endParaRPr lang="en-US" sz="2000" dirty="0"/>
          </a:p>
          <a:p>
            <a:pPr marL="511175" lvl="2" indent="-287338">
              <a:buFont typeface="Wingdings" panose="05000000000000000000" pitchFamily="2" charset="2"/>
              <a:buChar char="§"/>
            </a:pPr>
            <a:r>
              <a:rPr lang="en-US" sz="2000" dirty="0">
                <a:solidFill>
                  <a:srgbClr val="003399"/>
                </a:solidFill>
              </a:rPr>
              <a:t>All Shuttles are equipped with ADA accessibility, bicycle racks, and security video cameras.</a:t>
            </a:r>
          </a:p>
        </p:txBody>
      </p:sp>
      <p:sp>
        <p:nvSpPr>
          <p:cNvPr id="10" name="Rectangle 2">
            <a:extLst>
              <a:ext uri="{FF2B5EF4-FFF2-40B4-BE49-F238E27FC236}">
                <a16:creationId xmlns:a16="http://schemas.microsoft.com/office/drawing/2014/main" id="{02A0136D-1EBC-4FC4-BCB2-5A6B7B49EF66}"/>
              </a:ext>
            </a:extLst>
          </p:cNvPr>
          <p:cNvSpPr txBox="1">
            <a:spLocks noChangeArrowheads="1"/>
          </p:cNvSpPr>
          <p:nvPr/>
        </p:nvSpPr>
        <p:spPr bwMode="auto">
          <a:xfrm>
            <a:off x="1259227" y="466208"/>
            <a:ext cx="9279700" cy="908819"/>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algn="ctr">
              <a:defRPr/>
            </a:pPr>
            <a:r>
              <a:rPr lang="en-US" sz="3500" b="1" dirty="0">
                <a:solidFill>
                  <a:schemeClr val="bg1"/>
                </a:solidFill>
                <a:latin typeface="Arial Black" panose="020B0A04020102020204" pitchFamily="34" charset="0"/>
                <a:cs typeface="Arial" panose="020B0604020202020204" pitchFamily="34" charset="0"/>
              </a:rPr>
              <a:t>NIH Shuttle Service</a:t>
            </a:r>
          </a:p>
        </p:txBody>
      </p:sp>
      <p:pic>
        <p:nvPicPr>
          <p:cNvPr id="9" name="Picture 8">
            <a:extLst>
              <a:ext uri="{FF2B5EF4-FFF2-40B4-BE49-F238E27FC236}">
                <a16:creationId xmlns:a16="http://schemas.microsoft.com/office/drawing/2014/main" id="{3A84643E-C28A-5E0E-C832-68810A5BDA11}"/>
              </a:ext>
            </a:extLst>
          </p:cNvPr>
          <p:cNvPicPr>
            <a:picLocks noChangeAspect="1"/>
          </p:cNvPicPr>
          <p:nvPr/>
        </p:nvPicPr>
        <p:blipFill>
          <a:blip r:embed="rId4"/>
          <a:stretch>
            <a:fillRect/>
          </a:stretch>
        </p:blipFill>
        <p:spPr>
          <a:xfrm>
            <a:off x="6938522" y="1747437"/>
            <a:ext cx="3700199" cy="3059854"/>
          </a:xfrm>
          <a:prstGeom prst="rect">
            <a:avLst/>
          </a:prstGeom>
        </p:spPr>
      </p:pic>
    </p:spTree>
    <p:extLst>
      <p:ext uri="{BB962C8B-B14F-4D97-AF65-F5344CB8AC3E}">
        <p14:creationId xmlns:p14="http://schemas.microsoft.com/office/powerpoint/2010/main" val="4736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0300" y="5733288"/>
            <a:ext cx="9578029" cy="781812"/>
            <a:chOff x="0" y="4991100"/>
            <a:chExt cx="9144000" cy="723900"/>
          </a:xfrm>
        </p:grpSpPr>
        <p:sp>
          <p:nvSpPr>
            <p:cNvPr id="5" name="Rectangle 4"/>
            <p:cNvSpPr/>
            <p:nvPr/>
          </p:nvSpPr>
          <p:spPr>
            <a:xfrm>
              <a:off x="0" y="4991100"/>
              <a:ext cx="91440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01" y="5141976"/>
              <a:ext cx="2741226" cy="422148"/>
            </a:xfrm>
            <a:prstGeom prst="rect">
              <a:avLst/>
            </a:prstGeom>
          </p:spPr>
        </p:pic>
      </p:grpSp>
      <p:sp>
        <p:nvSpPr>
          <p:cNvPr id="7" name="Rectangle 2"/>
          <p:cNvSpPr txBox="1">
            <a:spLocks noChangeArrowheads="1"/>
          </p:cNvSpPr>
          <p:nvPr/>
        </p:nvSpPr>
        <p:spPr bwMode="auto">
          <a:xfrm>
            <a:off x="1260301" y="466344"/>
            <a:ext cx="9578028" cy="1152144"/>
          </a:xfrm>
          <a:prstGeom prst="rect">
            <a:avLst/>
          </a:prstGeom>
          <a:solidFill>
            <a:srgbClr val="4F81BD"/>
          </a:solidFill>
          <a:ln w="9525">
            <a:noFill/>
            <a:miter lim="800000"/>
            <a:headEnd/>
            <a:tailEnd/>
          </a:ln>
        </p:spPr>
        <p:txBody>
          <a:bodyPr vert="horz" wrap="square" lIns="98755" tIns="49378" rIns="98755" bIns="49378" numCol="1" anchor="ctr" anchorCtr="0" compatLnSpc="1">
            <a:prstTxWarp prst="textNoShape">
              <a:avLst/>
            </a:prstTxWarp>
          </a:bodyPr>
          <a:lstStyle>
            <a:lvl1pPr algn="l" defTabSz="457200" rtl="0" eaLnBrk="1" fontAlgn="base" hangingPunct="1">
              <a:spcBef>
                <a:spcPct val="0"/>
              </a:spcBef>
              <a:spcAft>
                <a:spcPct val="0"/>
              </a:spcAft>
              <a:defRPr sz="2800" kern="1200">
                <a:solidFill>
                  <a:schemeClr val="tx1"/>
                </a:solidFill>
                <a:latin typeface="+mj-lt"/>
                <a:ea typeface="ＭＳ Ｐゴシック" pitchFamily="-65" charset="-128"/>
                <a:cs typeface="ＭＳ Ｐゴシック" pitchFamily="-65" charset="-128"/>
              </a:defRPr>
            </a:lvl1pPr>
            <a:lvl2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2pPr>
            <a:lvl3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3pPr>
            <a:lvl4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4pPr>
            <a:lvl5pPr algn="l" defTabSz="457200" rtl="0" eaLnBrk="1" fontAlgn="base" hangingPunct="1">
              <a:spcBef>
                <a:spcPct val="0"/>
              </a:spcBef>
              <a:spcAft>
                <a:spcPct val="0"/>
              </a:spcAft>
              <a:defRPr sz="2800">
                <a:solidFill>
                  <a:srgbClr val="4B3900"/>
                </a:solidFill>
                <a:latin typeface="Gill Sans MT" pitchFamily="-65" charset="-18"/>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Gill Sans MT" pitchFamily="-65" charset="-18"/>
                <a:ea typeface="ＭＳ Ｐゴシック" pitchFamily="-65" charset="-128"/>
                <a:cs typeface="ＭＳ Ｐゴシック" pitchFamily="-65" charset="-128"/>
              </a:defRPr>
            </a:lvl9pPr>
          </a:lstStyle>
          <a:p>
            <a:pPr lvl="0" algn="ctr">
              <a:defRPr/>
            </a:pPr>
            <a:r>
              <a:rPr lang="en-US" sz="3500" b="1" dirty="0">
                <a:solidFill>
                  <a:schemeClr val="bg1"/>
                </a:solidFill>
                <a:latin typeface="Arial Black" panose="020B0A04020102020204" pitchFamily="34" charset="0"/>
                <a:cs typeface="Arial" panose="020B0604020202020204" pitchFamily="34" charset="0"/>
              </a:rPr>
              <a:t>NIH Parking </a:t>
            </a:r>
          </a:p>
        </p:txBody>
      </p:sp>
      <p:sp>
        <p:nvSpPr>
          <p:cNvPr id="2" name="TextBox 1"/>
          <p:cNvSpPr txBox="1"/>
          <p:nvPr/>
        </p:nvSpPr>
        <p:spPr>
          <a:xfrm>
            <a:off x="221045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Pre-Enrollment</a:t>
            </a:r>
          </a:p>
        </p:txBody>
      </p:sp>
      <p:sp>
        <p:nvSpPr>
          <p:cNvPr id="12" name="TextBox 11"/>
          <p:cNvSpPr txBox="1"/>
          <p:nvPr/>
        </p:nvSpPr>
        <p:spPr>
          <a:xfrm>
            <a:off x="4779265" y="4116592"/>
            <a:ext cx="2239625" cy="391517"/>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Enrollment</a:t>
            </a:r>
          </a:p>
        </p:txBody>
      </p:sp>
      <p:sp>
        <p:nvSpPr>
          <p:cNvPr id="13" name="TextBox 12"/>
          <p:cNvSpPr txBox="1"/>
          <p:nvPr/>
        </p:nvSpPr>
        <p:spPr>
          <a:xfrm>
            <a:off x="7330441" y="4116589"/>
            <a:ext cx="2239625" cy="690702"/>
          </a:xfrm>
          <a:prstGeom prst="rect">
            <a:avLst/>
          </a:prstGeom>
          <a:noFill/>
        </p:spPr>
        <p:txBody>
          <a:bodyPr wrap="square" rtlCol="0">
            <a:spAutoFit/>
          </a:bodyPr>
          <a:lstStyle/>
          <a:p>
            <a:pPr algn="ctr"/>
            <a:r>
              <a:rPr lang="en-US" sz="1944" dirty="0">
                <a:solidFill>
                  <a:schemeClr val="bg1"/>
                </a:solidFill>
                <a:latin typeface="Arial Black" panose="020B0A04020102020204" pitchFamily="34" charset="0"/>
              </a:rPr>
              <a:t>Badge Issuance</a:t>
            </a:r>
          </a:p>
        </p:txBody>
      </p:sp>
      <p:sp>
        <p:nvSpPr>
          <p:cNvPr id="3" name="Rectangle 2">
            <a:extLst>
              <a:ext uri="{FF2B5EF4-FFF2-40B4-BE49-F238E27FC236}">
                <a16:creationId xmlns:a16="http://schemas.microsoft.com/office/drawing/2014/main" id="{F43E88F6-2D7F-45A8-A2AD-A7B8B50D36D7}"/>
              </a:ext>
            </a:extLst>
          </p:cNvPr>
          <p:cNvSpPr/>
          <p:nvPr/>
        </p:nvSpPr>
        <p:spPr>
          <a:xfrm>
            <a:off x="1260299" y="1618488"/>
            <a:ext cx="7209263" cy="3093154"/>
          </a:xfrm>
          <a:prstGeom prst="rect">
            <a:avLst/>
          </a:prstGeom>
        </p:spPr>
        <p:txBody>
          <a:bodyPr wrap="square">
            <a:spAutoFit/>
          </a:bodyPr>
          <a:lstStyle/>
          <a:p>
            <a:pPr marL="117475"/>
            <a:r>
              <a:rPr lang="en-US" sz="1500" dirty="0">
                <a:solidFill>
                  <a:srgbClr val="003399"/>
                </a:solidFill>
              </a:rPr>
              <a:t>All employees are required to have a valid parking permit. If you have not renewed or applied for a permit, you may apply for one on the Commuting and Parking Services (CAPS) https://commuter.ors.od.nih.gov/.   </a:t>
            </a:r>
          </a:p>
          <a:p>
            <a:pPr marL="403225" indent="-285750">
              <a:buFont typeface="Wingdings" panose="05000000000000000000" pitchFamily="2" charset="2"/>
              <a:buChar char="§"/>
            </a:pPr>
            <a:endParaRPr lang="en-US" sz="1500" dirty="0">
              <a:solidFill>
                <a:srgbClr val="003399"/>
              </a:solidFill>
            </a:endParaRPr>
          </a:p>
          <a:p>
            <a:pPr marL="117475"/>
            <a:r>
              <a:rPr lang="en-US" sz="1500" b="1" dirty="0">
                <a:solidFill>
                  <a:srgbClr val="003399"/>
                </a:solidFill>
              </a:rPr>
              <a:t>Can't find your NIH Permit or it's lost? </a:t>
            </a:r>
          </a:p>
          <a:p>
            <a:pPr marL="574675" lvl="1"/>
            <a:r>
              <a:rPr lang="en-US" sz="1500" dirty="0">
                <a:solidFill>
                  <a:srgbClr val="003399"/>
                </a:solidFill>
              </a:rPr>
              <a:t>Submit a “Report Lost Hanger” through the CAPS system. A new permit will be mailed to your home address, and a temporary 2-week permit will be emailed to you for immediate use. </a:t>
            </a:r>
          </a:p>
          <a:p>
            <a:pPr marL="574675" lvl="1"/>
            <a:endParaRPr lang="en-US" sz="1500" dirty="0">
              <a:solidFill>
                <a:srgbClr val="003399"/>
              </a:solidFill>
            </a:endParaRPr>
          </a:p>
          <a:p>
            <a:pPr marL="117475"/>
            <a:r>
              <a:rPr lang="en-US" sz="1500" dirty="0">
                <a:solidFill>
                  <a:srgbClr val="003399"/>
                </a:solidFill>
              </a:rPr>
              <a:t>Parking members are not eligible for any other transportation subsidies.</a:t>
            </a:r>
          </a:p>
          <a:p>
            <a:pPr marL="117475"/>
            <a:endParaRPr lang="en-US" sz="1500" dirty="0">
              <a:solidFill>
                <a:srgbClr val="003399"/>
              </a:solidFill>
            </a:endParaRPr>
          </a:p>
          <a:p>
            <a:pPr marL="117475"/>
            <a:r>
              <a:rPr lang="en-US" sz="1500" dirty="0">
                <a:solidFill>
                  <a:srgbClr val="003399"/>
                </a:solidFill>
              </a:rPr>
              <a:t>With limited parking available on the NIH Campus, we encourage eligible employees to use the Transhare program or carpool.</a:t>
            </a:r>
          </a:p>
        </p:txBody>
      </p:sp>
      <p:pic>
        <p:nvPicPr>
          <p:cNvPr id="9" name="Picture 8">
            <a:extLst>
              <a:ext uri="{FF2B5EF4-FFF2-40B4-BE49-F238E27FC236}">
                <a16:creationId xmlns:a16="http://schemas.microsoft.com/office/drawing/2014/main" id="{A9A988A2-8854-BAE8-8020-AAE8518E0332}"/>
              </a:ext>
            </a:extLst>
          </p:cNvPr>
          <p:cNvPicPr>
            <a:picLocks noChangeAspect="1"/>
          </p:cNvPicPr>
          <p:nvPr/>
        </p:nvPicPr>
        <p:blipFill>
          <a:blip r:embed="rId3"/>
          <a:stretch>
            <a:fillRect/>
          </a:stretch>
        </p:blipFill>
        <p:spPr>
          <a:xfrm>
            <a:off x="8385682" y="1683521"/>
            <a:ext cx="2368767" cy="4049767"/>
          </a:xfrm>
          <a:prstGeom prst="rect">
            <a:avLst/>
          </a:prstGeom>
        </p:spPr>
      </p:pic>
    </p:spTree>
    <p:extLst>
      <p:ext uri="{BB962C8B-B14F-4D97-AF65-F5344CB8AC3E}">
        <p14:creationId xmlns:p14="http://schemas.microsoft.com/office/powerpoint/2010/main" val="30534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35A1200655446B54285D6D73ECD5E" ma:contentTypeVersion="2" ma:contentTypeDescription="Create a new document." ma:contentTypeScope="" ma:versionID="e10ad936b53907015ebc896b432f8be9">
  <xsd:schema xmlns:xsd="http://www.w3.org/2001/XMLSchema" xmlns:xs="http://www.w3.org/2001/XMLSchema" xmlns:p="http://schemas.microsoft.com/office/2006/metadata/properties" xmlns:ns1="http://schemas.microsoft.com/sharepoint/v3" targetNamespace="http://schemas.microsoft.com/office/2006/metadata/properties" ma:root="true" ma:fieldsID="ddee86d1b491171a8546af3225ef4f1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2C2CD51-32BD-4EF3-BE80-BFBCAC29BBED}"/>
</file>

<file path=customXml/itemProps2.xml><?xml version="1.0" encoding="utf-8"?>
<ds:datastoreItem xmlns:ds="http://schemas.openxmlformats.org/officeDocument/2006/customXml" ds:itemID="{5AEEA1EB-D8BA-4596-B95E-5A08396DF771}"/>
</file>

<file path=customXml/itemProps3.xml><?xml version="1.0" encoding="utf-8"?>
<ds:datastoreItem xmlns:ds="http://schemas.openxmlformats.org/officeDocument/2006/customXml" ds:itemID="{EAE1EF41-6774-41BD-AD07-D2AE593461B2}"/>
</file>

<file path=docProps/app.xml><?xml version="1.0" encoding="utf-8"?>
<Properties xmlns="http://schemas.openxmlformats.org/officeDocument/2006/extended-properties" xmlns:vt="http://schemas.openxmlformats.org/officeDocument/2006/docPropsVTypes">
  <TotalTime>637</TotalTime>
  <Words>1064</Words>
  <Application>Microsoft Office PowerPoint</Application>
  <PresentationFormat>Widescreen</PresentationFormat>
  <Paragraphs>129</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Courier New</vt:lpstr>
      <vt:lpstr>Symbol</vt:lpstr>
      <vt:lpstr>Wingdings</vt:lpstr>
      <vt:lpstr>Office Theme</vt:lpstr>
      <vt:lpstr>Transportation Services Branch Building 31, A Wing, 1st Floor, Room 1A11 Tel: (301) 496-5050 Fax: (301) 480-0854  E-mail: nihparkingoffice@nih.gov     LUNCH AND LEARN: NIH PARKING AND  ALTERNATIVE COMMUTING OPTIONS February 26, 2025</vt:lpstr>
      <vt:lpstr>PowerPoint Presentation</vt:lpstr>
      <vt:lpstr>PowerPoint Presentation</vt:lpstr>
      <vt:lpstr>PowerPoint Presentation</vt:lpstr>
      <vt:lpstr>NIH Transhare Program Continued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Mejia, Michelle (NIH/OD/ORS) [E]</dc:creator>
  <cp:lastModifiedBy>Mejia, Michelle (NIH/OD/ORS) [E]</cp:lastModifiedBy>
  <cp:revision>27</cp:revision>
  <dcterms:created xsi:type="dcterms:W3CDTF">2019-03-29T18:44:52Z</dcterms:created>
  <dcterms:modified xsi:type="dcterms:W3CDTF">2025-02-27T18:01:24Z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0x010100C2E35A1200655446B54285D6D73ECD5E</vt:lpwstr>
  </property>
</Properties>
</file>