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5"/>
  </p:sldMasterIdLst>
  <p:notesMasterIdLst>
    <p:notesMasterId r:id="rId133"/>
  </p:notesMasterIdLst>
  <p:handoutMasterIdLst>
    <p:handoutMasterId r:id="rId134"/>
  </p:handoutMasterIdLst>
  <p:sldIdLst>
    <p:sldId id="1222" r:id="rId6"/>
    <p:sldId id="1347" r:id="rId7"/>
    <p:sldId id="1224" r:id="rId8"/>
    <p:sldId id="1349" r:id="rId9"/>
    <p:sldId id="1000" r:id="rId10"/>
    <p:sldId id="1350" r:id="rId11"/>
    <p:sldId id="1351" r:id="rId12"/>
    <p:sldId id="1145" r:id="rId13"/>
    <p:sldId id="1453" r:id="rId14"/>
    <p:sldId id="990" r:id="rId15"/>
    <p:sldId id="991" r:id="rId16"/>
    <p:sldId id="1153" r:id="rId17"/>
    <p:sldId id="1154" r:id="rId18"/>
    <p:sldId id="997" r:id="rId19"/>
    <p:sldId id="1128" r:id="rId20"/>
    <p:sldId id="1156" r:id="rId21"/>
    <p:sldId id="1158" r:id="rId22"/>
    <p:sldId id="1276" r:id="rId23"/>
    <p:sldId id="1452" r:id="rId24"/>
    <p:sldId id="1159" r:id="rId25"/>
    <p:sldId id="1306" r:id="rId26"/>
    <p:sldId id="1451" r:id="rId27"/>
    <p:sldId id="1308" r:id="rId28"/>
    <p:sldId id="1309" r:id="rId29"/>
    <p:sldId id="1310" r:id="rId30"/>
    <p:sldId id="1311" r:id="rId31"/>
    <p:sldId id="1312" r:id="rId32"/>
    <p:sldId id="1313" r:id="rId33"/>
    <p:sldId id="1352" r:id="rId34"/>
    <p:sldId id="1353" r:id="rId35"/>
    <p:sldId id="1354" r:id="rId36"/>
    <p:sldId id="1355" r:id="rId37"/>
    <p:sldId id="1356" r:id="rId38"/>
    <p:sldId id="1357" r:id="rId39"/>
    <p:sldId id="1358" r:id="rId40"/>
    <p:sldId id="1359" r:id="rId41"/>
    <p:sldId id="1360" r:id="rId42"/>
    <p:sldId id="1361" r:id="rId43"/>
    <p:sldId id="1362" r:id="rId44"/>
    <p:sldId id="1363" r:id="rId45"/>
    <p:sldId id="1364" r:id="rId46"/>
    <p:sldId id="1365" r:id="rId47"/>
    <p:sldId id="1366" r:id="rId48"/>
    <p:sldId id="1367" r:id="rId49"/>
    <p:sldId id="1368" r:id="rId50"/>
    <p:sldId id="1369" r:id="rId51"/>
    <p:sldId id="1370" r:id="rId52"/>
    <p:sldId id="1371" r:id="rId53"/>
    <p:sldId id="1372" r:id="rId54"/>
    <p:sldId id="1373" r:id="rId55"/>
    <p:sldId id="1374" r:id="rId56"/>
    <p:sldId id="1375" r:id="rId57"/>
    <p:sldId id="1376" r:id="rId58"/>
    <p:sldId id="1377" r:id="rId59"/>
    <p:sldId id="1378" r:id="rId60"/>
    <p:sldId id="1379" r:id="rId61"/>
    <p:sldId id="1380" r:id="rId62"/>
    <p:sldId id="1381" r:id="rId63"/>
    <p:sldId id="1382" r:id="rId64"/>
    <p:sldId id="1383" r:id="rId65"/>
    <p:sldId id="1384" r:id="rId66"/>
    <p:sldId id="1385" r:id="rId67"/>
    <p:sldId id="1386" r:id="rId68"/>
    <p:sldId id="1387" r:id="rId69"/>
    <p:sldId id="1388" r:id="rId70"/>
    <p:sldId id="1389" r:id="rId71"/>
    <p:sldId id="1390" r:id="rId72"/>
    <p:sldId id="1391" r:id="rId73"/>
    <p:sldId id="1392" r:id="rId74"/>
    <p:sldId id="1393" r:id="rId75"/>
    <p:sldId id="1394" r:id="rId76"/>
    <p:sldId id="1395" r:id="rId77"/>
    <p:sldId id="1396" r:id="rId78"/>
    <p:sldId id="1397" r:id="rId79"/>
    <p:sldId id="1398" r:id="rId80"/>
    <p:sldId id="1399" r:id="rId81"/>
    <p:sldId id="1400" r:id="rId82"/>
    <p:sldId id="1401" r:id="rId83"/>
    <p:sldId id="1402" r:id="rId84"/>
    <p:sldId id="1403" r:id="rId85"/>
    <p:sldId id="1404" r:id="rId86"/>
    <p:sldId id="1405" r:id="rId87"/>
    <p:sldId id="1406" r:id="rId88"/>
    <p:sldId id="1407" r:id="rId89"/>
    <p:sldId id="1408" r:id="rId90"/>
    <p:sldId id="1409" r:id="rId91"/>
    <p:sldId id="1410" r:id="rId92"/>
    <p:sldId id="1411" r:id="rId93"/>
    <p:sldId id="1412" r:id="rId94"/>
    <p:sldId id="1413" r:id="rId95"/>
    <p:sldId id="1414" r:id="rId96"/>
    <p:sldId id="1415" r:id="rId97"/>
    <p:sldId id="1416" r:id="rId98"/>
    <p:sldId id="1417" r:id="rId99"/>
    <p:sldId id="1418" r:id="rId100"/>
    <p:sldId id="1419" r:id="rId101"/>
    <p:sldId id="1420" r:id="rId102"/>
    <p:sldId id="1421" r:id="rId103"/>
    <p:sldId id="1422" r:id="rId104"/>
    <p:sldId id="1423" r:id="rId105"/>
    <p:sldId id="1424" r:id="rId106"/>
    <p:sldId id="1425" r:id="rId107"/>
    <p:sldId id="1426" r:id="rId108"/>
    <p:sldId id="1427" r:id="rId109"/>
    <p:sldId id="1428" r:id="rId110"/>
    <p:sldId id="1429" r:id="rId111"/>
    <p:sldId id="1430" r:id="rId112"/>
    <p:sldId id="1431" r:id="rId113"/>
    <p:sldId id="1432" r:id="rId114"/>
    <p:sldId id="1433" r:id="rId115"/>
    <p:sldId id="1434" r:id="rId116"/>
    <p:sldId id="1435" r:id="rId117"/>
    <p:sldId id="1436" r:id="rId118"/>
    <p:sldId id="1437" r:id="rId119"/>
    <p:sldId id="1438" r:id="rId120"/>
    <p:sldId id="1439" r:id="rId121"/>
    <p:sldId id="1440" r:id="rId122"/>
    <p:sldId id="1441" r:id="rId123"/>
    <p:sldId id="1442" r:id="rId124"/>
    <p:sldId id="1443" r:id="rId125"/>
    <p:sldId id="1444" r:id="rId126"/>
    <p:sldId id="1445" r:id="rId127"/>
    <p:sldId id="1446" r:id="rId128"/>
    <p:sldId id="1447" r:id="rId129"/>
    <p:sldId id="1448" r:id="rId130"/>
    <p:sldId id="1449" r:id="rId131"/>
    <p:sldId id="1450" r:id="rId132"/>
  </p:sldIdLst>
  <p:sldSz cx="9144000" cy="6858000" type="screen4x3"/>
  <p:notesSz cx="7010400" cy="9296400"/>
  <p:defaultTextStyle>
    <a:defPPr>
      <a:defRPr lang="en-US"/>
    </a:defPPr>
    <a:lvl1pPr algn="ctr" rtl="0" fontAlgn="base">
      <a:lnSpc>
        <a:spcPct val="85000"/>
      </a:lnSpc>
      <a:spcBef>
        <a:spcPct val="0"/>
      </a:spcBef>
      <a:spcAft>
        <a:spcPct val="0"/>
      </a:spcAft>
      <a:defRPr sz="1200" kern="1200">
        <a:solidFill>
          <a:srgbClr val="000000"/>
        </a:solidFill>
        <a:latin typeface="Arial" charset="0"/>
        <a:ea typeface="+mn-ea"/>
        <a:cs typeface="+mn-cs"/>
      </a:defRPr>
    </a:lvl1pPr>
    <a:lvl2pPr marL="457200" algn="ctr" rtl="0" fontAlgn="base">
      <a:lnSpc>
        <a:spcPct val="85000"/>
      </a:lnSpc>
      <a:spcBef>
        <a:spcPct val="0"/>
      </a:spcBef>
      <a:spcAft>
        <a:spcPct val="0"/>
      </a:spcAft>
      <a:defRPr sz="1200" kern="1200">
        <a:solidFill>
          <a:srgbClr val="000000"/>
        </a:solidFill>
        <a:latin typeface="Arial" charset="0"/>
        <a:ea typeface="+mn-ea"/>
        <a:cs typeface="+mn-cs"/>
      </a:defRPr>
    </a:lvl2pPr>
    <a:lvl3pPr marL="914400" algn="ctr" rtl="0" fontAlgn="base">
      <a:lnSpc>
        <a:spcPct val="85000"/>
      </a:lnSpc>
      <a:spcBef>
        <a:spcPct val="0"/>
      </a:spcBef>
      <a:spcAft>
        <a:spcPct val="0"/>
      </a:spcAft>
      <a:defRPr sz="1200" kern="1200">
        <a:solidFill>
          <a:srgbClr val="000000"/>
        </a:solidFill>
        <a:latin typeface="Arial" charset="0"/>
        <a:ea typeface="+mn-ea"/>
        <a:cs typeface="+mn-cs"/>
      </a:defRPr>
    </a:lvl3pPr>
    <a:lvl4pPr marL="1371600" algn="ctr" rtl="0" fontAlgn="base">
      <a:lnSpc>
        <a:spcPct val="85000"/>
      </a:lnSpc>
      <a:spcBef>
        <a:spcPct val="0"/>
      </a:spcBef>
      <a:spcAft>
        <a:spcPct val="0"/>
      </a:spcAft>
      <a:defRPr sz="1200" kern="1200">
        <a:solidFill>
          <a:srgbClr val="000000"/>
        </a:solidFill>
        <a:latin typeface="Arial" charset="0"/>
        <a:ea typeface="+mn-ea"/>
        <a:cs typeface="+mn-cs"/>
      </a:defRPr>
    </a:lvl4pPr>
    <a:lvl5pPr marL="1828800" algn="ctr" rtl="0" fontAlgn="base">
      <a:lnSpc>
        <a:spcPct val="85000"/>
      </a:lnSpc>
      <a:spcBef>
        <a:spcPct val="0"/>
      </a:spcBef>
      <a:spcAft>
        <a:spcPct val="0"/>
      </a:spcAft>
      <a:defRPr sz="1200" kern="1200">
        <a:solidFill>
          <a:srgbClr val="000000"/>
        </a:solidFill>
        <a:latin typeface="Arial" charset="0"/>
        <a:ea typeface="+mn-ea"/>
        <a:cs typeface="+mn-cs"/>
      </a:defRPr>
    </a:lvl5pPr>
    <a:lvl6pPr marL="2286000" algn="l" defTabSz="914400" rtl="0" eaLnBrk="1" latinLnBrk="0" hangingPunct="1">
      <a:defRPr sz="1200" kern="1200">
        <a:solidFill>
          <a:srgbClr val="000000"/>
        </a:solidFill>
        <a:latin typeface="Arial" charset="0"/>
        <a:ea typeface="+mn-ea"/>
        <a:cs typeface="+mn-cs"/>
      </a:defRPr>
    </a:lvl6pPr>
    <a:lvl7pPr marL="2743200" algn="l" defTabSz="914400" rtl="0" eaLnBrk="1" latinLnBrk="0" hangingPunct="1">
      <a:defRPr sz="1200" kern="1200">
        <a:solidFill>
          <a:srgbClr val="000000"/>
        </a:solidFill>
        <a:latin typeface="Arial" charset="0"/>
        <a:ea typeface="+mn-ea"/>
        <a:cs typeface="+mn-cs"/>
      </a:defRPr>
    </a:lvl7pPr>
    <a:lvl8pPr marL="3200400" algn="l" defTabSz="914400" rtl="0" eaLnBrk="1" latinLnBrk="0" hangingPunct="1">
      <a:defRPr sz="1200" kern="1200">
        <a:solidFill>
          <a:srgbClr val="000000"/>
        </a:solidFill>
        <a:latin typeface="Arial" charset="0"/>
        <a:ea typeface="+mn-ea"/>
        <a:cs typeface="+mn-cs"/>
      </a:defRPr>
    </a:lvl8pPr>
    <a:lvl9pPr marL="3657600" algn="l" defTabSz="914400" rtl="0" eaLnBrk="1" latinLnBrk="0" hangingPunct="1">
      <a:defRPr sz="12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FF66"/>
    <a:srgbClr val="003399"/>
    <a:srgbClr val="FF0000"/>
    <a:srgbClr val="FF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0" autoAdjust="0"/>
    <p:restoredTop sz="94685" autoAdjust="0"/>
  </p:normalViewPr>
  <p:slideViewPr>
    <p:cSldViewPr>
      <p:cViewPr varScale="1">
        <p:scale>
          <a:sx n="128" d="100"/>
          <a:sy n="128" d="100"/>
        </p:scale>
        <p:origin x="-1428" y="-90"/>
      </p:cViewPr>
      <p:guideLst>
        <p:guide orient="horz" pos="96"/>
        <p:guide pos="3072"/>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Lst>
  </p:outlineViewPr>
  <p:notesTextViewPr>
    <p:cViewPr>
      <p:scale>
        <a:sx n="100" d="100"/>
        <a:sy n="100" d="100"/>
      </p:scale>
      <p:origin x="0" y="0"/>
    </p:cViewPr>
  </p:notesTextViewPr>
  <p:sorterViewPr>
    <p:cViewPr>
      <p:scale>
        <a:sx n="125" d="100"/>
        <a:sy n="125" d="100"/>
      </p:scale>
      <p:origin x="0" y="55068"/>
    </p:cViewPr>
  </p:sorterViewPr>
  <p:notesViewPr>
    <p:cSldViewPr>
      <p:cViewPr varScale="1">
        <p:scale>
          <a:sx n="57" d="100"/>
          <a:sy n="57" d="100"/>
        </p:scale>
        <p:origin x="-15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82.xml"/><Relationship Id="rId18" Type="http://schemas.openxmlformats.org/officeDocument/2006/relationships/slide" Target="slides/slide92.xml"/><Relationship Id="rId26" Type="http://schemas.openxmlformats.org/officeDocument/2006/relationships/slide" Target="slides/slide107.xml"/><Relationship Id="rId39" Type="http://schemas.openxmlformats.org/officeDocument/2006/relationships/slide" Target="slides/slide127.xml"/><Relationship Id="rId3" Type="http://schemas.openxmlformats.org/officeDocument/2006/relationships/slide" Target="slides/slide14.xml"/><Relationship Id="rId21" Type="http://schemas.openxmlformats.org/officeDocument/2006/relationships/slide" Target="slides/slide102.xml"/><Relationship Id="rId34" Type="http://schemas.openxmlformats.org/officeDocument/2006/relationships/slide" Target="slides/slide122.xml"/><Relationship Id="rId7" Type="http://schemas.openxmlformats.org/officeDocument/2006/relationships/slide" Target="slides/slide18.xml"/><Relationship Id="rId12" Type="http://schemas.openxmlformats.org/officeDocument/2006/relationships/slide" Target="slides/slide79.xml"/><Relationship Id="rId17" Type="http://schemas.openxmlformats.org/officeDocument/2006/relationships/slide" Target="slides/slide90.xml"/><Relationship Id="rId25" Type="http://schemas.openxmlformats.org/officeDocument/2006/relationships/slide" Target="slides/slide106.xml"/><Relationship Id="rId33" Type="http://schemas.openxmlformats.org/officeDocument/2006/relationships/slide" Target="slides/slide121.xml"/><Relationship Id="rId38" Type="http://schemas.openxmlformats.org/officeDocument/2006/relationships/slide" Target="slides/slide126.xml"/><Relationship Id="rId2" Type="http://schemas.openxmlformats.org/officeDocument/2006/relationships/slide" Target="slides/slide8.xml"/><Relationship Id="rId16" Type="http://schemas.openxmlformats.org/officeDocument/2006/relationships/slide" Target="slides/slide86.xml"/><Relationship Id="rId20" Type="http://schemas.openxmlformats.org/officeDocument/2006/relationships/slide" Target="slides/slide101.xml"/><Relationship Id="rId29" Type="http://schemas.openxmlformats.org/officeDocument/2006/relationships/slide" Target="slides/slide113.xml"/><Relationship Id="rId1" Type="http://schemas.openxmlformats.org/officeDocument/2006/relationships/slide" Target="slides/slide5.xml"/><Relationship Id="rId6" Type="http://schemas.openxmlformats.org/officeDocument/2006/relationships/slide" Target="slides/slide17.xml"/><Relationship Id="rId11" Type="http://schemas.openxmlformats.org/officeDocument/2006/relationships/slide" Target="slides/slide73.xml"/><Relationship Id="rId24" Type="http://schemas.openxmlformats.org/officeDocument/2006/relationships/slide" Target="slides/slide105.xml"/><Relationship Id="rId32" Type="http://schemas.openxmlformats.org/officeDocument/2006/relationships/slide" Target="slides/slide120.xml"/><Relationship Id="rId37" Type="http://schemas.openxmlformats.org/officeDocument/2006/relationships/slide" Target="slides/slide125.xml"/><Relationship Id="rId5" Type="http://schemas.openxmlformats.org/officeDocument/2006/relationships/slide" Target="slides/slide16.xml"/><Relationship Id="rId15" Type="http://schemas.openxmlformats.org/officeDocument/2006/relationships/slide" Target="slides/slide85.xml"/><Relationship Id="rId23" Type="http://schemas.openxmlformats.org/officeDocument/2006/relationships/slide" Target="slides/slide104.xml"/><Relationship Id="rId28" Type="http://schemas.openxmlformats.org/officeDocument/2006/relationships/slide" Target="slides/slide111.xml"/><Relationship Id="rId36" Type="http://schemas.openxmlformats.org/officeDocument/2006/relationships/slide" Target="slides/slide124.xml"/><Relationship Id="rId10" Type="http://schemas.openxmlformats.org/officeDocument/2006/relationships/slide" Target="slides/slide68.xml"/><Relationship Id="rId19" Type="http://schemas.openxmlformats.org/officeDocument/2006/relationships/slide" Target="slides/slide100.xml"/><Relationship Id="rId31" Type="http://schemas.openxmlformats.org/officeDocument/2006/relationships/slide" Target="slides/slide117.xml"/><Relationship Id="rId4" Type="http://schemas.openxmlformats.org/officeDocument/2006/relationships/slide" Target="slides/slide15.xml"/><Relationship Id="rId9" Type="http://schemas.openxmlformats.org/officeDocument/2006/relationships/slide" Target="slides/slide66.xml"/><Relationship Id="rId14" Type="http://schemas.openxmlformats.org/officeDocument/2006/relationships/slide" Target="slides/slide83.xml"/><Relationship Id="rId22" Type="http://schemas.openxmlformats.org/officeDocument/2006/relationships/slide" Target="slides/slide103.xml"/><Relationship Id="rId27" Type="http://schemas.openxmlformats.org/officeDocument/2006/relationships/slide" Target="slides/slide109.xml"/><Relationship Id="rId30" Type="http://schemas.openxmlformats.org/officeDocument/2006/relationships/slide" Target="slides/slide116.xml"/><Relationship Id="rId35"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t" anchorCtr="0" compatLnSpc="1">
            <a:prstTxWarp prst="textNoShape">
              <a:avLst/>
            </a:prstTxWarp>
          </a:bodyPr>
          <a:lstStyle>
            <a:lvl1pPr algn="l" defTabSz="933450">
              <a:lnSpc>
                <a:spcPct val="100000"/>
              </a:lnSpc>
              <a:defRPr>
                <a:solidFill>
                  <a:schemeClr val="tx1"/>
                </a:solidFill>
                <a:latin typeface="Times New Roman" pitchFamily="18" charset="0"/>
              </a:defRPr>
            </a:lvl1pPr>
          </a:lstStyle>
          <a:p>
            <a:endParaRPr lang="en-US" altLang="en-US"/>
          </a:p>
        </p:txBody>
      </p:sp>
      <p:sp>
        <p:nvSpPr>
          <p:cNvPr id="5939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t" anchorCtr="0" compatLnSpc="1">
            <a:prstTxWarp prst="textNoShape">
              <a:avLst/>
            </a:prstTxWarp>
          </a:bodyPr>
          <a:lstStyle>
            <a:lvl1pPr algn="r" defTabSz="933450">
              <a:lnSpc>
                <a:spcPct val="100000"/>
              </a:lnSpc>
              <a:defRPr>
                <a:solidFill>
                  <a:schemeClr val="tx1"/>
                </a:solidFill>
                <a:latin typeface="Times New Roman" pitchFamily="18" charset="0"/>
              </a:defRPr>
            </a:lvl1pPr>
          </a:lstStyle>
          <a:p>
            <a:endParaRPr lang="en-US" altLang="en-US"/>
          </a:p>
        </p:txBody>
      </p:sp>
      <p:sp>
        <p:nvSpPr>
          <p:cNvPr id="5939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b" anchorCtr="0" compatLnSpc="1">
            <a:prstTxWarp prst="textNoShape">
              <a:avLst/>
            </a:prstTxWarp>
          </a:bodyPr>
          <a:lstStyle>
            <a:lvl1pPr algn="l" defTabSz="933450">
              <a:lnSpc>
                <a:spcPct val="100000"/>
              </a:lnSpc>
              <a:defRPr>
                <a:solidFill>
                  <a:schemeClr val="tx1"/>
                </a:solidFill>
                <a:latin typeface="Times New Roman" pitchFamily="18" charset="0"/>
              </a:defRPr>
            </a:lvl1pPr>
          </a:lstStyle>
          <a:p>
            <a:endParaRPr lang="en-US" altLang="en-US"/>
          </a:p>
        </p:txBody>
      </p:sp>
      <p:sp>
        <p:nvSpPr>
          <p:cNvPr id="5939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b" anchorCtr="0" compatLnSpc="1">
            <a:prstTxWarp prst="textNoShape">
              <a:avLst/>
            </a:prstTxWarp>
          </a:bodyPr>
          <a:lstStyle>
            <a:lvl1pPr algn="r" defTabSz="933450">
              <a:lnSpc>
                <a:spcPct val="100000"/>
              </a:lnSpc>
              <a:defRPr>
                <a:solidFill>
                  <a:schemeClr val="tx1"/>
                </a:solidFill>
                <a:latin typeface="Times New Roman" pitchFamily="18" charset="0"/>
              </a:defRPr>
            </a:lvl1pPr>
          </a:lstStyle>
          <a:p>
            <a:fld id="{AB4F626E-ABA0-48AE-B7AB-A6781CAA4D51}" type="slidenum">
              <a:rPr lang="en-US" altLang="en-US"/>
              <a:pPr/>
              <a:t>‹#›</a:t>
            </a:fld>
            <a:endParaRPr lang="en-US" altLang="en-US"/>
          </a:p>
        </p:txBody>
      </p:sp>
    </p:spTree>
    <p:extLst>
      <p:ext uri="{BB962C8B-B14F-4D97-AF65-F5344CB8AC3E}">
        <p14:creationId xmlns:p14="http://schemas.microsoft.com/office/powerpoint/2010/main" val="1164073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t" anchorCtr="0" compatLnSpc="1">
            <a:prstTxWarp prst="textNoShape">
              <a:avLst/>
            </a:prstTxWarp>
          </a:bodyPr>
          <a:lstStyle>
            <a:lvl1pPr algn="l" defTabSz="933450" eaLnBrk="0" hangingPunct="0">
              <a:lnSpc>
                <a:spcPct val="100000"/>
              </a:lnSpc>
              <a:defRPr>
                <a:solidFill>
                  <a:schemeClr val="tx1"/>
                </a:solidFill>
                <a:latin typeface="Times New Roman" pitchFamily="18" charset="0"/>
              </a:defRPr>
            </a:lvl1pPr>
          </a:lstStyle>
          <a:p>
            <a:endParaRPr lang="en-US" altLang="en-US"/>
          </a:p>
        </p:txBody>
      </p:sp>
      <p:sp>
        <p:nvSpPr>
          <p:cNvPr id="195587"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t" anchorCtr="0" compatLnSpc="1">
            <a:prstTxWarp prst="textNoShape">
              <a:avLst/>
            </a:prstTxWarp>
          </a:bodyPr>
          <a:lstStyle>
            <a:lvl1pPr algn="r" defTabSz="933450" eaLnBrk="0" hangingPunct="0">
              <a:lnSpc>
                <a:spcPct val="100000"/>
              </a:lnSpc>
              <a:defRPr>
                <a:solidFill>
                  <a:schemeClr val="tx1"/>
                </a:solidFill>
                <a:latin typeface="Times New Roman" pitchFamily="18" charset="0"/>
              </a:defRPr>
            </a:lvl1pPr>
          </a:lstStyle>
          <a:p>
            <a:endParaRPr lang="en-US" altLang="en-US"/>
          </a:p>
        </p:txBody>
      </p:sp>
      <p:sp>
        <p:nvSpPr>
          <p:cNvPr id="195588"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5589"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5590"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b" anchorCtr="0" compatLnSpc="1">
            <a:prstTxWarp prst="textNoShape">
              <a:avLst/>
            </a:prstTxWarp>
          </a:bodyPr>
          <a:lstStyle>
            <a:lvl1pPr algn="l" defTabSz="933450" eaLnBrk="0" hangingPunct="0">
              <a:lnSpc>
                <a:spcPct val="100000"/>
              </a:lnSpc>
              <a:defRPr>
                <a:solidFill>
                  <a:schemeClr val="tx1"/>
                </a:solidFill>
                <a:latin typeface="Times New Roman" pitchFamily="18" charset="0"/>
              </a:defRPr>
            </a:lvl1pPr>
          </a:lstStyle>
          <a:p>
            <a:endParaRPr lang="en-US" altLang="en-US"/>
          </a:p>
        </p:txBody>
      </p:sp>
      <p:sp>
        <p:nvSpPr>
          <p:cNvPr id="195591"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7" tIns="46648" rIns="93297" bIns="46648" numCol="1" anchor="b" anchorCtr="0" compatLnSpc="1">
            <a:prstTxWarp prst="textNoShape">
              <a:avLst/>
            </a:prstTxWarp>
          </a:bodyPr>
          <a:lstStyle>
            <a:lvl1pPr algn="r" defTabSz="933450" eaLnBrk="0" hangingPunct="0">
              <a:lnSpc>
                <a:spcPct val="100000"/>
              </a:lnSpc>
              <a:defRPr>
                <a:solidFill>
                  <a:schemeClr val="tx1"/>
                </a:solidFill>
                <a:latin typeface="Times New Roman" pitchFamily="18" charset="0"/>
              </a:defRPr>
            </a:lvl1pPr>
          </a:lstStyle>
          <a:p>
            <a:fld id="{98220D61-1968-4E63-906F-A5E8CB41DB65}" type="slidenum">
              <a:rPr lang="en-US" altLang="en-US"/>
              <a:pPr/>
              <a:t>‹#›</a:t>
            </a:fld>
            <a:endParaRPr lang="en-US" altLang="en-US"/>
          </a:p>
        </p:txBody>
      </p:sp>
    </p:spTree>
    <p:extLst>
      <p:ext uri="{BB962C8B-B14F-4D97-AF65-F5344CB8AC3E}">
        <p14:creationId xmlns:p14="http://schemas.microsoft.com/office/powerpoint/2010/main" val="3731938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3F5C4-102D-4B36-AF80-D410D3EFBD2B}" type="slidenum">
              <a:rPr lang="en-US" altLang="en-US"/>
              <a:pPr/>
              <a:t>3</a:t>
            </a:fld>
            <a:endParaRPr lang="en-US" altLang="en-US"/>
          </a:p>
        </p:txBody>
      </p:sp>
      <p:sp>
        <p:nvSpPr>
          <p:cNvPr id="1534978" name="Rectangle 2"/>
          <p:cNvSpPr>
            <a:spLocks noGrp="1" noRot="1" noChangeAspect="1" noChangeArrowheads="1" noTextEdit="1"/>
          </p:cNvSpPr>
          <p:nvPr>
            <p:ph type="sldImg"/>
          </p:nvPr>
        </p:nvSpPr>
        <p:spPr>
          <a:xfrm>
            <a:off x="1179513" y="696913"/>
            <a:ext cx="4651375" cy="3487737"/>
          </a:xfrm>
          <a:ln/>
        </p:spPr>
      </p:sp>
      <p:sp>
        <p:nvSpPr>
          <p:cNvPr id="1534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318A1-3B2D-4885-A08C-A2CEB9B4310D}" type="slidenum">
              <a:rPr lang="en-US" altLang="en-US"/>
              <a:pPr/>
              <a:t>5</a:t>
            </a:fld>
            <a:endParaRPr lang="en-US" altLang="en-US"/>
          </a:p>
        </p:txBody>
      </p:sp>
      <p:sp>
        <p:nvSpPr>
          <p:cNvPr id="1424386" name="Rectangle 2"/>
          <p:cNvSpPr>
            <a:spLocks noGrp="1" noRot="1" noChangeAspect="1" noChangeArrowheads="1" noTextEdit="1"/>
          </p:cNvSpPr>
          <p:nvPr>
            <p:ph type="sldImg"/>
          </p:nvPr>
        </p:nvSpPr>
        <p:spPr>
          <a:ln/>
        </p:spPr>
      </p:sp>
      <p:sp>
        <p:nvSpPr>
          <p:cNvPr id="142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4DD1F-DE2D-4E9F-A302-3D20DE5F83D9}" type="slidenum">
              <a:rPr lang="en-US" altLang="en-US"/>
              <a:pPr/>
              <a:t>7</a:t>
            </a:fld>
            <a:endParaRPr lang="en-US" altLang="en-US"/>
          </a:p>
        </p:txBody>
      </p:sp>
      <p:sp>
        <p:nvSpPr>
          <p:cNvPr id="1723394" name="Rectangle 2"/>
          <p:cNvSpPr>
            <a:spLocks noGrp="1" noRot="1" noChangeAspect="1" noChangeArrowheads="1" noTextEdit="1"/>
          </p:cNvSpPr>
          <p:nvPr>
            <p:ph type="sldImg"/>
          </p:nvPr>
        </p:nvSpPr>
        <p:spPr>
          <a:xfrm>
            <a:off x="1182688" y="696913"/>
            <a:ext cx="4649787" cy="3487737"/>
          </a:xfrm>
          <a:ln/>
        </p:spPr>
      </p:sp>
      <p:sp>
        <p:nvSpPr>
          <p:cNvPr id="1723395" name="Rectangle 3"/>
          <p:cNvSpPr>
            <a:spLocks noGrp="1" noChangeArrowheads="1"/>
          </p:cNvSpPr>
          <p:nvPr>
            <p:ph type="body" idx="1"/>
          </p:nvPr>
        </p:nvSpPr>
        <p:spPr>
          <a:xfrm>
            <a:off x="935038" y="4414838"/>
            <a:ext cx="5140325" cy="418465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28242F-0247-40A1-80C3-9EB0F3BD1C87}" type="slidenum">
              <a:rPr lang="en-US" altLang="en-US"/>
              <a:pPr/>
              <a:t>8</a:t>
            </a:fld>
            <a:endParaRPr lang="en-US" altLang="en-US"/>
          </a:p>
        </p:txBody>
      </p:sp>
      <p:sp>
        <p:nvSpPr>
          <p:cNvPr id="1433602" name="Rectangle 2"/>
          <p:cNvSpPr>
            <a:spLocks noGrp="1" noRot="1" noChangeAspect="1" noChangeArrowheads="1" noTextEdit="1"/>
          </p:cNvSpPr>
          <p:nvPr>
            <p:ph type="sldImg"/>
          </p:nvPr>
        </p:nvSpPr>
        <p:spPr>
          <a:ln/>
        </p:spPr>
      </p:sp>
      <p:sp>
        <p:nvSpPr>
          <p:cNvPr id="143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287AC-02F0-4607-A366-2530237AF0EB}" type="slidenum">
              <a:rPr lang="en-US" altLang="en-US"/>
              <a:pPr/>
              <a:t>10</a:t>
            </a:fld>
            <a:endParaRPr lang="en-US" altLang="en-US"/>
          </a:p>
        </p:txBody>
      </p:sp>
      <p:sp>
        <p:nvSpPr>
          <p:cNvPr id="1189890" name="Rectangle 2"/>
          <p:cNvSpPr>
            <a:spLocks noGrp="1" noRot="1" noChangeAspect="1" noChangeArrowheads="1" noTextEdit="1"/>
          </p:cNvSpPr>
          <p:nvPr>
            <p:ph type="sldImg"/>
          </p:nvPr>
        </p:nvSpPr>
        <p:spPr>
          <a:xfrm>
            <a:off x="1177925" y="696913"/>
            <a:ext cx="4654550" cy="3490912"/>
          </a:xfrm>
          <a:ln w="12700" cap="flat">
            <a:solidFill>
              <a:schemeClr val="tx1"/>
            </a:solidFill>
          </a:ln>
          <a:extLst>
            <a:ext uri="{909E8E84-426E-40DD-AFC4-6F175D3DCCD1}">
              <a14:hiddenFill xmlns:a14="http://schemas.microsoft.com/office/drawing/2010/main">
                <a:noFill/>
              </a14:hiddenFill>
            </a:ext>
          </a:extLst>
        </p:spPr>
      </p:sp>
      <p:sp>
        <p:nvSpPr>
          <p:cNvPr id="1189891" name="Rectangle 3"/>
          <p:cNvSpPr>
            <a:spLocks noGrp="1" noChangeArrowheads="1"/>
          </p:cNvSpPr>
          <p:nvPr>
            <p:ph type="body" idx="1"/>
          </p:nvPr>
        </p:nvSpPr>
        <p:spPr>
          <a:xfrm>
            <a:off x="933450" y="4416425"/>
            <a:ext cx="5143500" cy="4183063"/>
          </a:xfrm>
          <a:ln/>
        </p:spPr>
        <p:txBody>
          <a:bodyPr lIns="89589" tIns="46339" rIns="89589" bIns="46339"/>
          <a:lstStyle/>
          <a:p>
            <a:pPr defTabSz="903288"/>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96DDD-DE6F-4625-80A5-F6940E0CB4CA}" type="slidenum">
              <a:rPr lang="en-US" altLang="en-US"/>
              <a:pPr/>
              <a:t>11</a:t>
            </a:fld>
            <a:endParaRPr lang="en-US" altLang="en-US"/>
          </a:p>
        </p:txBody>
      </p:sp>
      <p:sp>
        <p:nvSpPr>
          <p:cNvPr id="1191938" name="Rectangle 2"/>
          <p:cNvSpPr>
            <a:spLocks noGrp="1" noRot="1" noChangeAspect="1" noChangeArrowheads="1" noTextEdit="1"/>
          </p:cNvSpPr>
          <p:nvPr>
            <p:ph type="sldImg"/>
          </p:nvPr>
        </p:nvSpPr>
        <p:spPr>
          <a:xfrm>
            <a:off x="1177925" y="696913"/>
            <a:ext cx="4654550" cy="3490912"/>
          </a:xfrm>
          <a:ln w="12700" cap="flat">
            <a:solidFill>
              <a:schemeClr val="tx1"/>
            </a:solidFill>
          </a:ln>
          <a:extLst>
            <a:ext uri="{909E8E84-426E-40DD-AFC4-6F175D3DCCD1}">
              <a14:hiddenFill xmlns:a14="http://schemas.microsoft.com/office/drawing/2010/main">
                <a:noFill/>
              </a14:hiddenFill>
            </a:ext>
          </a:extLst>
        </p:spPr>
      </p:sp>
      <p:sp>
        <p:nvSpPr>
          <p:cNvPr id="1191939" name="Rectangle 3"/>
          <p:cNvSpPr>
            <a:spLocks noGrp="1" noChangeArrowheads="1"/>
          </p:cNvSpPr>
          <p:nvPr>
            <p:ph type="body" idx="1"/>
          </p:nvPr>
        </p:nvSpPr>
        <p:spPr>
          <a:xfrm>
            <a:off x="933450" y="4416425"/>
            <a:ext cx="5143500" cy="4183063"/>
          </a:xfrm>
          <a:ln/>
        </p:spPr>
        <p:txBody>
          <a:bodyPr lIns="89589" tIns="46339" rIns="89589" bIns="46339"/>
          <a:lstStyle/>
          <a:p>
            <a:pPr defTabSz="903288"/>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534DD-610B-4263-B7A0-CE0614FCA332}" type="slidenum">
              <a:rPr lang="en-US" altLang="en-US"/>
              <a:pPr/>
              <a:t>14</a:t>
            </a:fld>
            <a:endParaRPr lang="en-US" altLang="en-US"/>
          </a:p>
        </p:txBody>
      </p:sp>
      <p:sp>
        <p:nvSpPr>
          <p:cNvPr id="1200130" name="Rectangle 1026"/>
          <p:cNvSpPr>
            <a:spLocks noGrp="1" noRot="1" noChangeAspect="1" noChangeArrowheads="1" noTextEdit="1"/>
          </p:cNvSpPr>
          <p:nvPr>
            <p:ph type="sldImg"/>
          </p:nvPr>
        </p:nvSpPr>
        <p:spPr>
          <a:xfrm>
            <a:off x="1179513" y="696913"/>
            <a:ext cx="4649787" cy="3487737"/>
          </a:xfrm>
          <a:ln w="12700" cap="flat">
            <a:solidFill>
              <a:schemeClr val="tx1"/>
            </a:solidFill>
          </a:ln>
          <a:extLst>
            <a:ext uri="{909E8E84-426E-40DD-AFC4-6F175D3DCCD1}">
              <a14:hiddenFill xmlns:a14="http://schemas.microsoft.com/office/drawing/2010/main">
                <a:noFill/>
              </a14:hiddenFill>
            </a:ext>
          </a:extLst>
        </p:spPr>
      </p:sp>
      <p:sp>
        <p:nvSpPr>
          <p:cNvPr id="1200131" name="Rectangle 1027"/>
          <p:cNvSpPr>
            <a:spLocks noGrp="1" noChangeArrowheads="1"/>
          </p:cNvSpPr>
          <p:nvPr>
            <p:ph type="body" idx="1"/>
          </p:nvPr>
        </p:nvSpPr>
        <p:spPr>
          <a:ln/>
        </p:spPr>
        <p:txBody>
          <a:bodyPr lIns="90161" tIns="45081" rIns="90161" bIns="45081"/>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79A5C-A9C0-4A82-860C-8D53D51AF7BB}" type="slidenum">
              <a:rPr lang="en-US" altLang="en-US"/>
              <a:pPr/>
              <a:t>15</a:t>
            </a:fld>
            <a:endParaRPr lang="en-US" altLang="en-US"/>
          </a:p>
        </p:txBody>
      </p:sp>
      <p:sp>
        <p:nvSpPr>
          <p:cNvPr id="1429506" name="Rectangle 2"/>
          <p:cNvSpPr>
            <a:spLocks noGrp="1" noRot="1" noChangeAspect="1" noChangeArrowheads="1" noTextEdit="1"/>
          </p:cNvSpPr>
          <p:nvPr>
            <p:ph type="sldImg"/>
          </p:nvPr>
        </p:nvSpPr>
        <p:spPr>
          <a:ln/>
        </p:spPr>
      </p:sp>
      <p:sp>
        <p:nvSpPr>
          <p:cNvPr id="142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C8C92-FFF0-4710-9FC6-BB436B96A323}" type="slidenum">
              <a:rPr lang="en-US" altLang="en-US"/>
              <a:pPr/>
              <a:t>16</a:t>
            </a:fld>
            <a:endParaRPr lang="en-US" altLang="en-US"/>
          </a:p>
        </p:txBody>
      </p:sp>
      <p:sp>
        <p:nvSpPr>
          <p:cNvPr id="1451010" name="Rectangle 2"/>
          <p:cNvSpPr>
            <a:spLocks noGrp="1" noRot="1" noChangeAspect="1" noChangeArrowheads="1" noTextEdit="1"/>
          </p:cNvSpPr>
          <p:nvPr>
            <p:ph type="sldImg"/>
          </p:nvPr>
        </p:nvSpPr>
        <p:spPr>
          <a:ln/>
        </p:spPr>
      </p:sp>
      <p:sp>
        <p:nvSpPr>
          <p:cNvPr id="1451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6" name="Rectangle 8"/>
          <p:cNvSpPr>
            <a:spLocks noChangeArrowheads="1"/>
          </p:cNvSpPr>
          <p:nvPr/>
        </p:nvSpPr>
        <p:spPr bwMode="auto">
          <a:xfrm>
            <a:off x="911225" y="0"/>
            <a:ext cx="8229600" cy="6858000"/>
          </a:xfrm>
          <a:prstGeom prst="rect">
            <a:avLst/>
          </a:prstGeom>
          <a:solidFill>
            <a:schemeClr val="tx1"/>
          </a:solid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0" name="Rectangle 2"/>
          <p:cNvSpPr>
            <a:spLocks noGrp="1" noChangeArrowheads="1"/>
          </p:cNvSpPr>
          <p:nvPr>
            <p:ph type="ctrTitle"/>
          </p:nvPr>
        </p:nvSpPr>
        <p:spPr>
          <a:xfrm>
            <a:off x="1066800" y="9144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altLang="en-US" noProof="0" smtClean="0"/>
              <a:t>Click to edit Master title style</a:t>
            </a:r>
          </a:p>
        </p:txBody>
      </p:sp>
      <p:sp>
        <p:nvSpPr>
          <p:cNvPr id="150531" name="Rectangle 3"/>
          <p:cNvSpPr>
            <a:spLocks noGrp="1" noChangeArrowheads="1"/>
          </p:cNvSpPr>
          <p:nvPr>
            <p:ph type="subTitle" idx="1"/>
          </p:nvPr>
        </p:nvSpPr>
        <p:spPr>
          <a:xfrm>
            <a:off x="1143000" y="3276600"/>
            <a:ext cx="6400800" cy="1752600"/>
          </a:xfrm>
        </p:spPr>
        <p:txBody>
          <a:bodyPr/>
          <a:lstStyle>
            <a:lvl1pPr marL="0" indent="0">
              <a:buFontTx/>
              <a:buNone/>
              <a:defRPr b="1"/>
            </a:lvl1pPr>
          </a:lstStyle>
          <a:p>
            <a:pPr lvl="0"/>
            <a:r>
              <a:rPr lang="en-US" altLang="en-US" noProof="0" smtClean="0"/>
              <a:t>Click to edit Master subtitle style</a:t>
            </a:r>
          </a:p>
          <a:p>
            <a:pPr lvl="0"/>
            <a:r>
              <a:rPr lang="en-US" altLang="en-US" noProof="0" smtClean="0"/>
              <a:t>	</a:t>
            </a:r>
          </a:p>
        </p:txBody>
      </p:sp>
      <p:sp>
        <p:nvSpPr>
          <p:cNvPr id="150532" name="Rectangle 4"/>
          <p:cNvSpPr>
            <a:spLocks noGrp="1" noChangeArrowheads="1"/>
          </p:cNvSpPr>
          <p:nvPr>
            <p:ph type="dt" sz="half" idx="2"/>
          </p:nvPr>
        </p:nvSpPr>
        <p:spPr bwMode="auto">
          <a:xfrm>
            <a:off x="1143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50000"/>
              </a:spcBef>
              <a:defRPr sz="1400">
                <a:latin typeface="Times New Roman" pitchFamily="18" charset="0"/>
              </a:defRPr>
            </a:lvl1pPr>
          </a:lstStyle>
          <a:p>
            <a:endParaRPr lang="en-US" altLang="en-US"/>
          </a:p>
        </p:txBody>
      </p:sp>
      <p:sp>
        <p:nvSpPr>
          <p:cNvPr id="150533" name="Rectangle 5"/>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50000"/>
              </a:spcBef>
              <a:defRPr sz="1400">
                <a:latin typeface="Times New Roman" pitchFamily="18" charset="0"/>
              </a:defRPr>
            </a:lvl1pPr>
          </a:lstStyle>
          <a:p>
            <a:endParaRPr lang="en-US" altLang="en-US"/>
          </a:p>
        </p:txBody>
      </p:sp>
      <p:sp>
        <p:nvSpPr>
          <p:cNvPr id="150535" name="Rectangle 7"/>
          <p:cNvSpPr>
            <a:spLocks noGrp="1" noChangeArrowheads="1"/>
          </p:cNvSpPr>
          <p:nvPr>
            <p:ph type="sldNum" sz="quarter" idx="4"/>
          </p:nvPr>
        </p:nvSpPr>
        <p:spPr>
          <a:xfrm>
            <a:off x="8278813" y="6445250"/>
            <a:ext cx="762000" cy="265113"/>
          </a:xfrm>
        </p:spPr>
        <p:txBody>
          <a:bodyPr/>
          <a:lstStyle>
            <a:lvl1pPr>
              <a:defRPr>
                <a:latin typeface="Verdana" pitchFamily="34" charset="0"/>
              </a:defRPr>
            </a:lvl1pPr>
          </a:lstStyle>
          <a:p>
            <a:fld id="{22DBEFC0-B557-4192-BC98-D5F9013518F6}" type="slidenum">
              <a:rPr lang="en-US" altLang="en-US"/>
              <a:pPr/>
              <a:t>‹#›</a:t>
            </a:fld>
            <a:endParaRPr lang="en-US" altLang="en-US"/>
          </a:p>
        </p:txBody>
      </p:sp>
      <p:pic>
        <p:nvPicPr>
          <p:cNvPr id="15053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9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4D816EE-DB2E-4CA6-9B40-4B6458BFE992}" type="slidenum">
              <a:rPr lang="en-US" altLang="en-US"/>
              <a:pPr/>
              <a:t>‹#›</a:t>
            </a:fld>
            <a:endParaRPr lang="en-US" altLang="en-US"/>
          </a:p>
        </p:txBody>
      </p:sp>
    </p:spTree>
    <p:extLst>
      <p:ext uri="{BB962C8B-B14F-4D97-AF65-F5344CB8AC3E}">
        <p14:creationId xmlns:p14="http://schemas.microsoft.com/office/powerpoint/2010/main" val="310486153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2475" y="225425"/>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7425" y="225425"/>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87E4D1D-9B1B-4C80-A5FB-5F7B904A2252}" type="slidenum">
              <a:rPr lang="en-US" altLang="en-US"/>
              <a:pPr/>
              <a:t>‹#›</a:t>
            </a:fld>
            <a:endParaRPr lang="en-US" altLang="en-US"/>
          </a:p>
        </p:txBody>
      </p:sp>
    </p:spTree>
    <p:extLst>
      <p:ext uri="{BB962C8B-B14F-4D97-AF65-F5344CB8AC3E}">
        <p14:creationId xmlns:p14="http://schemas.microsoft.com/office/powerpoint/2010/main" val="18876604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7425" y="225425"/>
            <a:ext cx="8153400" cy="4572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87425" y="1444625"/>
            <a:ext cx="3810000" cy="4648200"/>
          </a:xfrm>
        </p:spPr>
        <p:txBody>
          <a:bodyPr/>
          <a:lstStyle/>
          <a:p>
            <a:endParaRPr lang="en-US"/>
          </a:p>
        </p:txBody>
      </p:sp>
      <p:sp>
        <p:nvSpPr>
          <p:cNvPr id="4" name="Text Placeholder 3"/>
          <p:cNvSpPr>
            <a:spLocks noGrp="1"/>
          </p:cNvSpPr>
          <p:nvPr>
            <p:ph type="body" sz="half" idx="2"/>
          </p:nvPr>
        </p:nvSpPr>
        <p:spPr>
          <a:xfrm>
            <a:off x="4949825" y="1444625"/>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64538" y="6589713"/>
            <a:ext cx="762000" cy="265112"/>
          </a:xfrm>
        </p:spPr>
        <p:txBody>
          <a:bodyPr/>
          <a:lstStyle>
            <a:lvl1pPr>
              <a:defRPr/>
            </a:lvl1pPr>
          </a:lstStyle>
          <a:p>
            <a:fld id="{6B7A67FA-A1BB-4721-889B-3CF1421CA078}" type="slidenum">
              <a:rPr lang="en-US" altLang="en-US"/>
              <a:pPr/>
              <a:t>‹#›</a:t>
            </a:fld>
            <a:endParaRPr lang="en-US" altLang="en-US"/>
          </a:p>
        </p:txBody>
      </p:sp>
    </p:spTree>
    <p:extLst>
      <p:ext uri="{BB962C8B-B14F-4D97-AF65-F5344CB8AC3E}">
        <p14:creationId xmlns:p14="http://schemas.microsoft.com/office/powerpoint/2010/main" val="258668869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87425" y="225425"/>
            <a:ext cx="81534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87425" y="1444625"/>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49825" y="1444625"/>
            <a:ext cx="3810000" cy="4648200"/>
          </a:xfrm>
        </p:spPr>
        <p:txBody>
          <a:bodyPr/>
          <a:lstStyle/>
          <a:p>
            <a:endParaRPr lang="en-US"/>
          </a:p>
        </p:txBody>
      </p:sp>
      <p:sp>
        <p:nvSpPr>
          <p:cNvPr id="5" name="Slide Number Placeholder 4"/>
          <p:cNvSpPr>
            <a:spLocks noGrp="1"/>
          </p:cNvSpPr>
          <p:nvPr>
            <p:ph type="sldNum" sz="quarter" idx="10"/>
          </p:nvPr>
        </p:nvSpPr>
        <p:spPr>
          <a:xfrm>
            <a:off x="8364538" y="6589713"/>
            <a:ext cx="762000" cy="265112"/>
          </a:xfrm>
        </p:spPr>
        <p:txBody>
          <a:bodyPr/>
          <a:lstStyle>
            <a:lvl1pPr>
              <a:defRPr/>
            </a:lvl1pPr>
          </a:lstStyle>
          <a:p>
            <a:fld id="{96E48570-E8F8-4070-BF29-B4ED181E1CF9}" type="slidenum">
              <a:rPr lang="en-US" altLang="en-US"/>
              <a:pPr/>
              <a:t>‹#›</a:t>
            </a:fld>
            <a:endParaRPr lang="en-US" altLang="en-US"/>
          </a:p>
        </p:txBody>
      </p:sp>
    </p:spTree>
    <p:extLst>
      <p:ext uri="{BB962C8B-B14F-4D97-AF65-F5344CB8AC3E}">
        <p14:creationId xmlns:p14="http://schemas.microsoft.com/office/powerpoint/2010/main" val="20675932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87425" y="225425"/>
            <a:ext cx="81534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64538" y="6589713"/>
            <a:ext cx="762000" cy="265112"/>
          </a:xfrm>
        </p:spPr>
        <p:txBody>
          <a:bodyPr/>
          <a:lstStyle>
            <a:lvl1pPr>
              <a:defRPr/>
            </a:lvl1pPr>
          </a:lstStyle>
          <a:p>
            <a:fld id="{4A2B8877-F7B9-43D5-A843-A473C574E84B}" type="slidenum">
              <a:rPr lang="en-US" altLang="en-US"/>
              <a:pPr/>
              <a:t>‹#›</a:t>
            </a:fld>
            <a:endParaRPr lang="en-US" altLang="en-US"/>
          </a:p>
        </p:txBody>
      </p:sp>
    </p:spTree>
    <p:extLst>
      <p:ext uri="{BB962C8B-B14F-4D97-AF65-F5344CB8AC3E}">
        <p14:creationId xmlns:p14="http://schemas.microsoft.com/office/powerpoint/2010/main" val="191000028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87425" y="225425"/>
            <a:ext cx="815340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87425" y="1444625"/>
            <a:ext cx="7772400" cy="4648200"/>
          </a:xfrm>
        </p:spPr>
        <p:txBody>
          <a:bodyPr/>
          <a:lstStyle/>
          <a:p>
            <a:endParaRPr lang="en-US"/>
          </a:p>
        </p:txBody>
      </p:sp>
      <p:sp>
        <p:nvSpPr>
          <p:cNvPr id="4" name="Slide Number Placeholder 3"/>
          <p:cNvSpPr>
            <a:spLocks noGrp="1"/>
          </p:cNvSpPr>
          <p:nvPr>
            <p:ph type="sldNum" sz="quarter" idx="10"/>
          </p:nvPr>
        </p:nvSpPr>
        <p:spPr>
          <a:xfrm>
            <a:off x="8364538" y="6589713"/>
            <a:ext cx="762000" cy="265112"/>
          </a:xfrm>
        </p:spPr>
        <p:txBody>
          <a:bodyPr/>
          <a:lstStyle>
            <a:lvl1pPr>
              <a:defRPr/>
            </a:lvl1pPr>
          </a:lstStyle>
          <a:p>
            <a:fld id="{085968C5-E90E-4007-A099-913B42221E9A}" type="slidenum">
              <a:rPr lang="en-US" altLang="en-US"/>
              <a:pPr/>
              <a:t>‹#›</a:t>
            </a:fld>
            <a:endParaRPr lang="en-US" altLang="en-US"/>
          </a:p>
        </p:txBody>
      </p:sp>
    </p:spTree>
    <p:extLst>
      <p:ext uri="{BB962C8B-B14F-4D97-AF65-F5344CB8AC3E}">
        <p14:creationId xmlns:p14="http://schemas.microsoft.com/office/powerpoint/2010/main" val="3289270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BE19716-2939-4AC1-8963-1FF340AFDCE1}" type="slidenum">
              <a:rPr lang="en-US" altLang="en-US"/>
              <a:pPr/>
              <a:t>‹#›</a:t>
            </a:fld>
            <a:endParaRPr lang="en-US" altLang="en-US"/>
          </a:p>
        </p:txBody>
      </p:sp>
    </p:spTree>
    <p:extLst>
      <p:ext uri="{BB962C8B-B14F-4D97-AF65-F5344CB8AC3E}">
        <p14:creationId xmlns:p14="http://schemas.microsoft.com/office/powerpoint/2010/main" val="243039375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917B296-FB6E-4A4B-BB88-69689D2560AF}" type="slidenum">
              <a:rPr lang="en-US" altLang="en-US"/>
              <a:pPr/>
              <a:t>‹#›</a:t>
            </a:fld>
            <a:endParaRPr lang="en-US" altLang="en-US"/>
          </a:p>
        </p:txBody>
      </p:sp>
    </p:spTree>
    <p:extLst>
      <p:ext uri="{BB962C8B-B14F-4D97-AF65-F5344CB8AC3E}">
        <p14:creationId xmlns:p14="http://schemas.microsoft.com/office/powerpoint/2010/main" val="57800847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87425" y="1444625"/>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9825" y="1444625"/>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049B818-FEA1-4E01-8C12-5A52C02806D4}" type="slidenum">
              <a:rPr lang="en-US" altLang="en-US"/>
              <a:pPr/>
              <a:t>‹#›</a:t>
            </a:fld>
            <a:endParaRPr lang="en-US" altLang="en-US"/>
          </a:p>
        </p:txBody>
      </p:sp>
    </p:spTree>
    <p:extLst>
      <p:ext uri="{BB962C8B-B14F-4D97-AF65-F5344CB8AC3E}">
        <p14:creationId xmlns:p14="http://schemas.microsoft.com/office/powerpoint/2010/main" val="205428098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024AB3CA-250F-4210-82EE-D2C4F85B7BC6}" type="slidenum">
              <a:rPr lang="en-US" altLang="en-US"/>
              <a:pPr/>
              <a:t>‹#›</a:t>
            </a:fld>
            <a:endParaRPr lang="en-US" altLang="en-US"/>
          </a:p>
        </p:txBody>
      </p:sp>
    </p:spTree>
    <p:extLst>
      <p:ext uri="{BB962C8B-B14F-4D97-AF65-F5344CB8AC3E}">
        <p14:creationId xmlns:p14="http://schemas.microsoft.com/office/powerpoint/2010/main" val="25011427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71B95922-C18C-4E1B-B127-1736D12E7393}" type="slidenum">
              <a:rPr lang="en-US" altLang="en-US"/>
              <a:pPr/>
              <a:t>‹#›</a:t>
            </a:fld>
            <a:endParaRPr lang="en-US" altLang="en-US"/>
          </a:p>
        </p:txBody>
      </p:sp>
    </p:spTree>
    <p:extLst>
      <p:ext uri="{BB962C8B-B14F-4D97-AF65-F5344CB8AC3E}">
        <p14:creationId xmlns:p14="http://schemas.microsoft.com/office/powerpoint/2010/main" val="30990627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D858541-2986-4050-9952-3A6ED94B67EB}" type="slidenum">
              <a:rPr lang="en-US" altLang="en-US"/>
              <a:pPr/>
              <a:t>‹#›</a:t>
            </a:fld>
            <a:endParaRPr lang="en-US" altLang="en-US"/>
          </a:p>
        </p:txBody>
      </p:sp>
    </p:spTree>
    <p:extLst>
      <p:ext uri="{BB962C8B-B14F-4D97-AF65-F5344CB8AC3E}">
        <p14:creationId xmlns:p14="http://schemas.microsoft.com/office/powerpoint/2010/main" val="41955773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C32EE1F-FA6D-4AEA-9621-0D59DDB0EBBF}" type="slidenum">
              <a:rPr lang="en-US" altLang="en-US"/>
              <a:pPr/>
              <a:t>‹#›</a:t>
            </a:fld>
            <a:endParaRPr lang="en-US" altLang="en-US"/>
          </a:p>
        </p:txBody>
      </p:sp>
    </p:spTree>
    <p:extLst>
      <p:ext uri="{BB962C8B-B14F-4D97-AF65-F5344CB8AC3E}">
        <p14:creationId xmlns:p14="http://schemas.microsoft.com/office/powerpoint/2010/main" val="378217679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004922D-C50E-4AD0-A3A3-26E0531CACB8}" type="slidenum">
              <a:rPr lang="en-US" altLang="en-US"/>
              <a:pPr/>
              <a:t>‹#›</a:t>
            </a:fld>
            <a:endParaRPr lang="en-US" altLang="en-US"/>
          </a:p>
        </p:txBody>
      </p:sp>
    </p:spTree>
    <p:extLst>
      <p:ext uri="{BB962C8B-B14F-4D97-AF65-F5344CB8AC3E}">
        <p14:creationId xmlns:p14="http://schemas.microsoft.com/office/powerpoint/2010/main" val="26108838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12"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79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13" name="Rectangle 9"/>
          <p:cNvSpPr>
            <a:spLocks noGrp="1" noChangeArrowheads="1"/>
          </p:cNvSpPr>
          <p:nvPr>
            <p:ph type="title"/>
          </p:nvPr>
        </p:nvSpPr>
        <p:spPr bwMode="auto">
          <a:xfrm>
            <a:off x="987425" y="225425"/>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9514" name="Rectangle 10"/>
          <p:cNvSpPr>
            <a:spLocks noGrp="1" noChangeArrowheads="1"/>
          </p:cNvSpPr>
          <p:nvPr>
            <p:ph type="body" idx="1"/>
          </p:nvPr>
        </p:nvSpPr>
        <p:spPr bwMode="auto">
          <a:xfrm>
            <a:off x="987425" y="1444625"/>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515" name="Rectangle 11"/>
          <p:cNvSpPr>
            <a:spLocks noGrp="1" noChangeArrowheads="1"/>
          </p:cNvSpPr>
          <p:nvPr>
            <p:ph type="sldNum" sz="quarter" idx="4"/>
          </p:nvPr>
        </p:nvSpPr>
        <p:spPr bwMode="auto">
          <a:xfrm>
            <a:off x="8364538" y="6589713"/>
            <a:ext cx="762000"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50000"/>
              </a:spcBef>
              <a:defRPr sz="1000"/>
            </a:lvl1pPr>
          </a:lstStyle>
          <a:p>
            <a:fld id="{D43DE828-CEF9-40E1-846E-99FE32A0CBB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spd="med"/>
  <p:hf hdr="0" ftr="0" dt="0"/>
  <p:txStyles>
    <p:titleStyle>
      <a:lvl1pPr algn="l" rtl="0" eaLnBrk="0" fontAlgn="base" hangingPunct="0">
        <a:lnSpc>
          <a:spcPct val="85000"/>
        </a:lnSpc>
        <a:spcBef>
          <a:spcPct val="0"/>
        </a:spcBef>
        <a:spcAft>
          <a:spcPct val="0"/>
        </a:spcAft>
        <a:defRPr kumimoji="1" sz="2500" b="1">
          <a:solidFill>
            <a:srgbClr val="000000"/>
          </a:solidFill>
          <a:latin typeface="+mj-lt"/>
          <a:ea typeface="+mj-ea"/>
          <a:cs typeface="+mj-cs"/>
        </a:defRPr>
      </a:lvl1pPr>
      <a:lvl2pPr algn="l" rtl="0" eaLnBrk="0" fontAlgn="base" hangingPunct="0">
        <a:lnSpc>
          <a:spcPct val="85000"/>
        </a:lnSpc>
        <a:spcBef>
          <a:spcPct val="0"/>
        </a:spcBef>
        <a:spcAft>
          <a:spcPct val="0"/>
        </a:spcAft>
        <a:defRPr kumimoji="1" sz="2500" b="1">
          <a:solidFill>
            <a:srgbClr val="000000"/>
          </a:solidFill>
          <a:latin typeface="Arial" charset="0"/>
        </a:defRPr>
      </a:lvl2pPr>
      <a:lvl3pPr algn="l" rtl="0" eaLnBrk="0" fontAlgn="base" hangingPunct="0">
        <a:lnSpc>
          <a:spcPct val="85000"/>
        </a:lnSpc>
        <a:spcBef>
          <a:spcPct val="0"/>
        </a:spcBef>
        <a:spcAft>
          <a:spcPct val="0"/>
        </a:spcAft>
        <a:defRPr kumimoji="1" sz="2500" b="1">
          <a:solidFill>
            <a:srgbClr val="000000"/>
          </a:solidFill>
          <a:latin typeface="Arial" charset="0"/>
        </a:defRPr>
      </a:lvl3pPr>
      <a:lvl4pPr algn="l" rtl="0" eaLnBrk="0" fontAlgn="base" hangingPunct="0">
        <a:lnSpc>
          <a:spcPct val="85000"/>
        </a:lnSpc>
        <a:spcBef>
          <a:spcPct val="0"/>
        </a:spcBef>
        <a:spcAft>
          <a:spcPct val="0"/>
        </a:spcAft>
        <a:defRPr kumimoji="1" sz="2500" b="1">
          <a:solidFill>
            <a:srgbClr val="000000"/>
          </a:solidFill>
          <a:latin typeface="Arial" charset="0"/>
        </a:defRPr>
      </a:lvl4pPr>
      <a:lvl5pPr algn="l" rtl="0" eaLnBrk="0" fontAlgn="base" hangingPunct="0">
        <a:lnSpc>
          <a:spcPct val="85000"/>
        </a:lnSpc>
        <a:spcBef>
          <a:spcPct val="0"/>
        </a:spcBef>
        <a:spcAft>
          <a:spcPct val="0"/>
        </a:spcAft>
        <a:defRPr kumimoji="1" sz="2500" b="1">
          <a:solidFill>
            <a:srgbClr val="000000"/>
          </a:solidFill>
          <a:latin typeface="Arial" charset="0"/>
        </a:defRPr>
      </a:lvl5pPr>
      <a:lvl6pPr marL="457200" algn="l" rtl="0" eaLnBrk="0" fontAlgn="base" hangingPunct="0">
        <a:lnSpc>
          <a:spcPct val="85000"/>
        </a:lnSpc>
        <a:spcBef>
          <a:spcPct val="0"/>
        </a:spcBef>
        <a:spcAft>
          <a:spcPct val="0"/>
        </a:spcAft>
        <a:defRPr kumimoji="1" sz="2500" b="1">
          <a:solidFill>
            <a:srgbClr val="000000"/>
          </a:solidFill>
          <a:latin typeface="Arial" charset="0"/>
        </a:defRPr>
      </a:lvl6pPr>
      <a:lvl7pPr marL="914400" algn="l" rtl="0" eaLnBrk="0" fontAlgn="base" hangingPunct="0">
        <a:lnSpc>
          <a:spcPct val="85000"/>
        </a:lnSpc>
        <a:spcBef>
          <a:spcPct val="0"/>
        </a:spcBef>
        <a:spcAft>
          <a:spcPct val="0"/>
        </a:spcAft>
        <a:defRPr kumimoji="1" sz="2500" b="1">
          <a:solidFill>
            <a:srgbClr val="000000"/>
          </a:solidFill>
          <a:latin typeface="Arial" charset="0"/>
        </a:defRPr>
      </a:lvl7pPr>
      <a:lvl8pPr marL="1371600" algn="l" rtl="0" eaLnBrk="0" fontAlgn="base" hangingPunct="0">
        <a:lnSpc>
          <a:spcPct val="85000"/>
        </a:lnSpc>
        <a:spcBef>
          <a:spcPct val="0"/>
        </a:spcBef>
        <a:spcAft>
          <a:spcPct val="0"/>
        </a:spcAft>
        <a:defRPr kumimoji="1" sz="2500" b="1">
          <a:solidFill>
            <a:srgbClr val="000000"/>
          </a:solidFill>
          <a:latin typeface="Arial" charset="0"/>
        </a:defRPr>
      </a:lvl8pPr>
      <a:lvl9pPr marL="1828800" algn="l" rtl="0" eaLnBrk="0" fontAlgn="base" hangingPunct="0">
        <a:lnSpc>
          <a:spcPct val="85000"/>
        </a:lnSpc>
        <a:spcBef>
          <a:spcPct val="0"/>
        </a:spcBef>
        <a:spcAft>
          <a:spcPct val="0"/>
        </a:spcAft>
        <a:defRPr kumimoji="1" sz="2500" b="1">
          <a:solidFill>
            <a:srgbClr val="000000"/>
          </a:solidFill>
          <a:latin typeface="Arial" charset="0"/>
        </a:defRPr>
      </a:lvl9pPr>
    </p:titleStyle>
    <p:bodyStyle>
      <a:lvl1pPr marL="342900" indent="-342900" algn="l" rtl="0" eaLnBrk="0" fontAlgn="base" hangingPunct="0">
        <a:spcBef>
          <a:spcPct val="20000"/>
        </a:spcBef>
        <a:spcAft>
          <a:spcPct val="0"/>
        </a:spcAft>
        <a:buClr>
          <a:srgbClr val="000000"/>
        </a:buClr>
        <a:buChar char="•"/>
        <a:defRPr kumimoji="1"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kumimoji="1" sz="2000">
          <a:solidFill>
            <a:srgbClr val="000000"/>
          </a:solidFill>
          <a:latin typeface="+mn-lt"/>
        </a:defRPr>
      </a:lvl2pPr>
      <a:lvl3pPr marL="1143000" indent="-228600" algn="l" rtl="0" eaLnBrk="0" fontAlgn="base" hangingPunct="0">
        <a:spcBef>
          <a:spcPct val="20000"/>
        </a:spcBef>
        <a:spcAft>
          <a:spcPct val="0"/>
        </a:spcAft>
        <a:buClr>
          <a:srgbClr val="000000"/>
        </a:buClr>
        <a:buChar char="•"/>
        <a:defRPr kumimoji="1">
          <a:solidFill>
            <a:srgbClr val="000000"/>
          </a:solidFill>
          <a:latin typeface="+mn-lt"/>
        </a:defRPr>
      </a:lvl3pPr>
      <a:lvl4pPr marL="1600200" indent="-228600" algn="l" rtl="0" eaLnBrk="0" fontAlgn="base" hangingPunct="0">
        <a:spcBef>
          <a:spcPct val="20000"/>
        </a:spcBef>
        <a:spcAft>
          <a:spcPct val="0"/>
        </a:spcAft>
        <a:buClr>
          <a:srgbClr val="000000"/>
        </a:buClr>
        <a:buChar char="•"/>
        <a:defRPr kumimoji="1" sz="1600">
          <a:solidFill>
            <a:srgbClr val="000000"/>
          </a:solidFill>
          <a:latin typeface="+mn-lt"/>
        </a:defRPr>
      </a:lvl4pPr>
      <a:lvl5pPr marL="2057400" indent="-228600" algn="l" rtl="0" eaLnBrk="0" fontAlgn="base" hangingPunct="0">
        <a:spcBef>
          <a:spcPct val="20000"/>
        </a:spcBef>
        <a:spcAft>
          <a:spcPct val="0"/>
        </a:spcAft>
        <a:buClr>
          <a:srgbClr val="000000"/>
        </a:buClr>
        <a:buChar char="•"/>
        <a:defRPr kumimoji="1" sz="1400">
          <a:solidFill>
            <a:srgbClr val="000000"/>
          </a:solidFill>
          <a:latin typeface="+mn-lt"/>
        </a:defRPr>
      </a:lvl5pPr>
      <a:lvl6pPr marL="2514600" indent="-228600" algn="l" rtl="0" eaLnBrk="0" fontAlgn="base" hangingPunct="0">
        <a:spcBef>
          <a:spcPct val="20000"/>
        </a:spcBef>
        <a:spcAft>
          <a:spcPct val="0"/>
        </a:spcAft>
        <a:buClr>
          <a:srgbClr val="000000"/>
        </a:buClr>
        <a:buChar char="•"/>
        <a:defRPr kumimoji="1" sz="1400">
          <a:solidFill>
            <a:srgbClr val="000000"/>
          </a:solidFill>
          <a:latin typeface="+mn-lt"/>
        </a:defRPr>
      </a:lvl6pPr>
      <a:lvl7pPr marL="2971800" indent="-228600" algn="l" rtl="0" eaLnBrk="0" fontAlgn="base" hangingPunct="0">
        <a:spcBef>
          <a:spcPct val="20000"/>
        </a:spcBef>
        <a:spcAft>
          <a:spcPct val="0"/>
        </a:spcAft>
        <a:buClr>
          <a:srgbClr val="000000"/>
        </a:buClr>
        <a:buChar char="•"/>
        <a:defRPr kumimoji="1" sz="1400">
          <a:solidFill>
            <a:srgbClr val="000000"/>
          </a:solidFill>
          <a:latin typeface="+mn-lt"/>
        </a:defRPr>
      </a:lvl7pPr>
      <a:lvl8pPr marL="3429000" indent="-228600" algn="l" rtl="0" eaLnBrk="0" fontAlgn="base" hangingPunct="0">
        <a:spcBef>
          <a:spcPct val="20000"/>
        </a:spcBef>
        <a:spcAft>
          <a:spcPct val="0"/>
        </a:spcAft>
        <a:buClr>
          <a:srgbClr val="000000"/>
        </a:buClr>
        <a:buChar char="•"/>
        <a:defRPr kumimoji="1" sz="1400">
          <a:solidFill>
            <a:srgbClr val="000000"/>
          </a:solidFill>
          <a:latin typeface="+mn-lt"/>
        </a:defRPr>
      </a:lvl8pPr>
      <a:lvl9pPr marL="3886200" indent="-228600" algn="l" rtl="0" eaLnBrk="0" fontAlgn="base" hangingPunct="0">
        <a:spcBef>
          <a:spcPct val="20000"/>
        </a:spcBef>
        <a:spcAft>
          <a:spcPct val="0"/>
        </a:spcAft>
        <a:buClr>
          <a:srgbClr val="000000"/>
        </a:buClr>
        <a:buChar char="•"/>
        <a:defRPr kumimoji="1"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1.vml"/><Relationship Id="rId4" Type="http://schemas.openxmlformats.org/officeDocument/2006/relationships/image" Target="../media/image43.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image" Target="../media/image4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image" Target="../media/image45.emf"/></Relationships>
</file>

<file path=ppt/slides/_rels/slide111.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4.vml"/><Relationship Id="rId4" Type="http://schemas.openxmlformats.org/officeDocument/2006/relationships/image" Target="../media/image47.e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48.emf"/></Relationships>
</file>

<file path=ppt/slides/_rels/slide114.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6.vml"/><Relationship Id="rId4" Type="http://schemas.openxmlformats.org/officeDocument/2006/relationships/image" Target="../media/image51.e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image" Target="../media/image52.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image" Target="../media/image5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cm.ors.od.nih.gov/OD/OQM/Pages/index.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4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4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oleObject" Target="../embeddings/oleObject4.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32.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33.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34.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35.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3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37.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ctrTitle"/>
          </p:nvPr>
        </p:nvSpPr>
        <p:spPr/>
        <p:txBody>
          <a:bodyPr/>
          <a:lstStyle/>
          <a:p>
            <a:r>
              <a:rPr lang="en-US" sz="2900"/>
              <a:t>Customer Assessment</a:t>
            </a:r>
            <a:endParaRPr lang="en-US" sz="1900"/>
          </a:p>
        </p:txBody>
      </p:sp>
      <p:sp>
        <p:nvSpPr>
          <p:cNvPr id="1531907" name="Rectangle 3"/>
          <p:cNvSpPr>
            <a:spLocks noGrp="1" noChangeArrowheads="1"/>
          </p:cNvSpPr>
          <p:nvPr>
            <p:ph type="subTitle" idx="1"/>
          </p:nvPr>
        </p:nvSpPr>
        <p:spPr>
          <a:xfrm>
            <a:off x="1104900" y="3924300"/>
            <a:ext cx="6400800" cy="1752600"/>
          </a:xfrm>
        </p:spPr>
        <p:txBody>
          <a:bodyPr/>
          <a:lstStyle/>
          <a:p>
            <a:r>
              <a:rPr lang="en-US" sz="2000" b="0"/>
              <a:t>Office of Quality Management</a:t>
            </a:r>
          </a:p>
          <a:p>
            <a:r>
              <a:rPr lang="en-US" sz="2000" b="0"/>
              <a:t>Office of Research Services</a:t>
            </a:r>
          </a:p>
          <a:p>
            <a:r>
              <a:rPr lang="en-US" sz="2000" b="0"/>
              <a:t>National Institutes of Health</a:t>
            </a:r>
          </a:p>
          <a:p>
            <a:endParaRPr lang="en-US" sz="2000" b="0"/>
          </a:p>
          <a:p>
            <a:endParaRPr lang="en-US" sz="2000" b="0"/>
          </a:p>
          <a:p>
            <a:endParaRPr lang="en-US" sz="2000"/>
          </a:p>
          <a:p>
            <a:r>
              <a:rPr lang="en-US" sz="1600"/>
              <a:t>October  2005</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F57D43FF-FF73-43B4-BD2E-743BE58332B6}" type="slidenum">
              <a:rPr lang="en-US" altLang="en-US" smtClean="0"/>
              <a:pPr/>
              <a:t>10</a:t>
            </a:fld>
            <a:endParaRPr lang="en-US" altLang="en-US"/>
          </a:p>
        </p:txBody>
      </p:sp>
      <p:sp>
        <p:nvSpPr>
          <p:cNvPr id="3" name="Title 2"/>
          <p:cNvSpPr>
            <a:spLocks noGrp="1"/>
          </p:cNvSpPr>
          <p:nvPr>
            <p:ph type="title"/>
          </p:nvPr>
        </p:nvSpPr>
        <p:spPr>
          <a:xfrm>
            <a:off x="987425" y="609600"/>
            <a:ext cx="8153400" cy="457200"/>
          </a:xfrm>
        </p:spPr>
        <p:txBody>
          <a:bodyPr/>
          <a:lstStyle/>
          <a:p>
            <a:r>
              <a:rPr lang="en-US" sz="2800" dirty="0"/>
              <a:t>Why should YOU care about managing customers</a:t>
            </a:r>
            <a:r>
              <a:rPr lang="en-US" sz="2800" dirty="0" smtClean="0"/>
              <a:t>?</a:t>
            </a:r>
            <a:endParaRPr lang="en-US" sz="2800" dirty="0"/>
          </a:p>
        </p:txBody>
      </p:sp>
      <p:sp>
        <p:nvSpPr>
          <p:cNvPr id="1188913" name="Rectangle 49"/>
          <p:cNvSpPr>
            <a:spLocks noChangeArrowheads="1"/>
          </p:cNvSpPr>
          <p:nvPr/>
        </p:nvSpPr>
        <p:spPr bwMode="auto">
          <a:xfrm>
            <a:off x="990600" y="13716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kumimoji="1" lang="en-US" sz="2400"/>
              <a:t>Times have changed</a:t>
            </a:r>
          </a:p>
          <a:p>
            <a:pPr marL="742950" lvl="1" indent="-285750" algn="l" eaLnBrk="0" hangingPunct="0">
              <a:lnSpc>
                <a:spcPct val="100000"/>
              </a:lnSpc>
              <a:spcBef>
                <a:spcPct val="20000"/>
              </a:spcBef>
              <a:buClr>
                <a:srgbClr val="000000"/>
              </a:buClr>
              <a:buFontTx/>
              <a:buChar char="•"/>
            </a:pPr>
            <a:r>
              <a:rPr kumimoji="1" lang="en-US" sz="2000"/>
              <a:t>Customers have escalating needs</a:t>
            </a:r>
          </a:p>
          <a:p>
            <a:pPr marL="742950" lvl="1" indent="-285750" algn="l" eaLnBrk="0" hangingPunct="0">
              <a:lnSpc>
                <a:spcPct val="100000"/>
              </a:lnSpc>
              <a:spcBef>
                <a:spcPct val="20000"/>
              </a:spcBef>
              <a:buClr>
                <a:srgbClr val="000000"/>
              </a:buClr>
              <a:buFontTx/>
              <a:buChar char="•"/>
            </a:pPr>
            <a:r>
              <a:rPr kumimoji="1" lang="en-US" sz="2000"/>
              <a:t>Competitors are delivering on these demands</a:t>
            </a:r>
          </a:p>
          <a:p>
            <a:pPr marL="742950" lvl="1" indent="-285750" algn="l" eaLnBrk="0" hangingPunct="0">
              <a:lnSpc>
                <a:spcPct val="100000"/>
              </a:lnSpc>
              <a:spcBef>
                <a:spcPct val="20000"/>
              </a:spcBef>
              <a:buClr>
                <a:srgbClr val="000000"/>
              </a:buClr>
              <a:buFontTx/>
              <a:buChar char="•"/>
            </a:pPr>
            <a:r>
              <a:rPr kumimoji="1" lang="en-US" sz="2000"/>
              <a:t>If you don’t, you will be out of business</a:t>
            </a:r>
          </a:p>
          <a:p>
            <a:pPr marL="742950" lvl="1" indent="-285750" algn="l" eaLnBrk="0" hangingPunct="0">
              <a:lnSpc>
                <a:spcPct val="100000"/>
              </a:lnSpc>
              <a:spcBef>
                <a:spcPct val="20000"/>
              </a:spcBef>
              <a:buClr>
                <a:srgbClr val="000000"/>
              </a:buClr>
              <a:buFontTx/>
              <a:buChar char="•"/>
            </a:pPr>
            <a:r>
              <a:rPr kumimoji="1" lang="en-US" sz="2000"/>
              <a:t>Computer technology has contributed to this new world</a:t>
            </a:r>
          </a:p>
          <a:p>
            <a:pPr marL="342900" indent="-342900" algn="l" eaLnBrk="0" hangingPunct="0">
              <a:lnSpc>
                <a:spcPct val="100000"/>
              </a:lnSpc>
              <a:spcBef>
                <a:spcPct val="20000"/>
              </a:spcBef>
              <a:buClr>
                <a:srgbClr val="000000"/>
              </a:buClr>
            </a:pPr>
            <a:r>
              <a:rPr kumimoji="1" lang="en-US" sz="2400"/>
              <a:t>Business Case</a:t>
            </a:r>
          </a:p>
          <a:p>
            <a:pPr marL="742950" lvl="1" indent="-285750" algn="l" eaLnBrk="0" hangingPunct="0">
              <a:lnSpc>
                <a:spcPct val="100000"/>
              </a:lnSpc>
              <a:spcBef>
                <a:spcPct val="20000"/>
              </a:spcBef>
              <a:buClr>
                <a:srgbClr val="000000"/>
              </a:buClr>
              <a:buFontTx/>
              <a:buChar char="•"/>
            </a:pPr>
            <a:r>
              <a:rPr kumimoji="1" lang="en-US" sz="2000"/>
              <a:t>Dissatisfied customers usually don’t complain</a:t>
            </a:r>
          </a:p>
          <a:p>
            <a:pPr marL="742950" lvl="1" indent="-285750" algn="l" eaLnBrk="0" hangingPunct="0">
              <a:lnSpc>
                <a:spcPct val="100000"/>
              </a:lnSpc>
              <a:spcBef>
                <a:spcPct val="20000"/>
              </a:spcBef>
              <a:buClr>
                <a:srgbClr val="000000"/>
              </a:buClr>
              <a:buFontTx/>
              <a:buChar char="•"/>
            </a:pPr>
            <a:r>
              <a:rPr kumimoji="1" lang="en-US" sz="2000"/>
              <a:t>Dissatisfied customers usually do defect</a:t>
            </a:r>
          </a:p>
          <a:p>
            <a:pPr marL="742950" lvl="1" indent="-285750" algn="l" eaLnBrk="0" hangingPunct="0">
              <a:lnSpc>
                <a:spcPct val="100000"/>
              </a:lnSpc>
              <a:spcBef>
                <a:spcPct val="20000"/>
              </a:spcBef>
              <a:buClr>
                <a:srgbClr val="000000"/>
              </a:buClr>
              <a:buFontTx/>
              <a:buChar char="•"/>
            </a:pPr>
            <a:r>
              <a:rPr kumimoji="1" lang="en-US" sz="2000"/>
              <a:t>Dissatisfied customers tell everyone they know</a:t>
            </a:r>
          </a:p>
          <a:p>
            <a:pPr marL="742950" lvl="1" indent="-285750" algn="l" eaLnBrk="0" hangingPunct="0">
              <a:lnSpc>
                <a:spcPct val="100000"/>
              </a:lnSpc>
              <a:spcBef>
                <a:spcPct val="20000"/>
              </a:spcBef>
              <a:buClr>
                <a:srgbClr val="000000"/>
              </a:buClr>
              <a:buFontTx/>
              <a:buChar char="•"/>
            </a:pPr>
            <a:r>
              <a:rPr kumimoji="1" lang="en-US" sz="2000"/>
              <a:t>Dissatisfied customers encourage others to defect</a:t>
            </a:r>
          </a:p>
          <a:p>
            <a:pPr marL="742950" lvl="1" indent="-285750" algn="l" eaLnBrk="0" hangingPunct="0">
              <a:lnSpc>
                <a:spcPct val="100000"/>
              </a:lnSpc>
              <a:spcBef>
                <a:spcPct val="20000"/>
              </a:spcBef>
              <a:buClr>
                <a:srgbClr val="000000"/>
              </a:buClr>
              <a:buFontTx/>
              <a:buChar char="•"/>
            </a:pPr>
            <a:r>
              <a:rPr kumimoji="1" lang="en-US" sz="2000"/>
              <a:t>Result  ---  lost business…..forever!!</a:t>
            </a:r>
          </a:p>
        </p:txBody>
      </p:sp>
    </p:spTree>
  </p:cSld>
  <p:clrMapOvr>
    <a:masterClrMapping/>
  </p:clrMapOvr>
  <p:transition spd="med">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688975"/>
          </a:xfrm>
        </p:spPr>
        <p:txBody>
          <a:bodyPr/>
          <a:lstStyle/>
          <a:p>
            <a:r>
              <a:rPr lang="en-US" sz="2400" dirty="0"/>
              <a:t>Step 7 </a:t>
            </a:r>
            <a:r>
              <a:rPr lang="en-US" sz="2000" dirty="0"/>
              <a:t>(cont.)</a:t>
            </a:r>
            <a:r>
              <a:rPr lang="en-US" sz="2400" dirty="0"/>
              <a:t/>
            </a:r>
            <a:br>
              <a:rPr lang="en-US" sz="2400" dirty="0"/>
            </a:br>
            <a:r>
              <a:rPr lang="en-US" sz="2800" dirty="0"/>
              <a:t>Surveys - </a:t>
            </a:r>
            <a:r>
              <a:rPr lang="en-US" sz="2800" dirty="0" smtClean="0"/>
              <a:t>Disadvantages</a:t>
            </a:r>
            <a:endParaRPr lang="en-US" sz="2800" dirty="0"/>
          </a:p>
        </p:txBody>
      </p:sp>
      <p:sp>
        <p:nvSpPr>
          <p:cNvPr id="1798147" name="Rectangle 3"/>
          <p:cNvSpPr>
            <a:spLocks noGrp="1" noChangeArrowheads="1"/>
          </p:cNvSpPr>
          <p:nvPr>
            <p:ph type="body" sz="half" idx="1"/>
          </p:nvPr>
        </p:nvSpPr>
        <p:spPr>
          <a:xfrm>
            <a:off x="987424" y="1444625"/>
            <a:ext cx="7699375" cy="4648200"/>
          </a:xfrm>
        </p:spPr>
        <p:txBody>
          <a:bodyPr/>
          <a:lstStyle/>
          <a:p>
            <a:r>
              <a:rPr lang="en-US" sz="2000" dirty="0" smtClean="0"/>
              <a:t>Not as flexible as interviews/focus groups</a:t>
            </a:r>
          </a:p>
          <a:p>
            <a:endParaRPr lang="en-US" sz="2000" dirty="0" smtClean="0"/>
          </a:p>
          <a:p>
            <a:r>
              <a:rPr lang="en-US" sz="2000" dirty="0" smtClean="0"/>
              <a:t>Raise customer expectations that things will improve</a:t>
            </a:r>
          </a:p>
          <a:p>
            <a:endParaRPr lang="en-US" sz="2000" dirty="0" smtClean="0"/>
          </a:p>
          <a:p>
            <a:r>
              <a:rPr lang="en-US" sz="2000" dirty="0" smtClean="0"/>
              <a:t>Low response rates and non-response bias can lead to faulty conclusions</a:t>
            </a:r>
          </a:p>
          <a:p>
            <a:endParaRPr lang="en-US" sz="2000" dirty="0" smtClean="0"/>
          </a:p>
          <a:p>
            <a:r>
              <a:rPr lang="en-US" sz="2000" dirty="0" smtClean="0"/>
              <a:t>Data gathered may not generalize to larger population</a:t>
            </a:r>
          </a:p>
          <a:p>
            <a:endParaRPr lang="en-US" sz="2000" dirty="0" smtClean="0"/>
          </a:p>
          <a:p>
            <a:r>
              <a:rPr lang="en-US" sz="2000" dirty="0" smtClean="0"/>
              <a:t>Expensive in terms of development, administration, analysis</a:t>
            </a:r>
          </a:p>
          <a:p>
            <a:endParaRPr lang="en-US" sz="2000" dirty="0" smtClean="0"/>
          </a:p>
          <a:p>
            <a:endParaRPr lang="en-US" sz="2000" dirty="0"/>
          </a:p>
        </p:txBody>
      </p:sp>
      <p:sp>
        <p:nvSpPr>
          <p:cNvPr id="4" name="Slide Number Placeholder 4"/>
          <p:cNvSpPr>
            <a:spLocks noGrp="1"/>
          </p:cNvSpPr>
          <p:nvPr>
            <p:ph type="sldNum" sz="quarter" idx="10"/>
          </p:nvPr>
        </p:nvSpPr>
        <p:spPr/>
        <p:txBody>
          <a:bodyPr/>
          <a:lstStyle/>
          <a:p>
            <a:fld id="{6C4B2433-BE6E-4C97-9490-AF8B15349960}" type="slidenum">
              <a:rPr lang="en-US" altLang="en-US" smtClean="0"/>
              <a:pPr/>
              <a:t>100</a:t>
            </a:fld>
            <a:endParaRPr lang="en-US" alt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35FBDD3-4C7C-46FB-8B17-EF0F1E23BE43}" type="slidenum">
              <a:rPr lang="en-US" altLang="en-US" smtClean="0"/>
              <a:pPr/>
              <a:t>101</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a:t>Get Assistance from </a:t>
            </a:r>
            <a:r>
              <a:rPr lang="en-US" sz="2800" dirty="0" smtClean="0"/>
              <a:t>OQM</a:t>
            </a:r>
            <a:endParaRPr lang="en-US" sz="2800" dirty="0"/>
          </a:p>
        </p:txBody>
      </p:sp>
      <p:pic>
        <p:nvPicPr>
          <p:cNvPr id="1799171" name="Picture 3" descr="452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914400"/>
            <a:ext cx="5094287" cy="5562600"/>
          </a:xfrm>
          <a:prstGeom prst="rect">
            <a:avLst/>
          </a:prstGeom>
          <a:noFill/>
          <a:extLst>
            <a:ext uri="{909E8E84-426E-40DD-AFC4-6F175D3DCCD1}">
              <a14:hiddenFill xmlns:a14="http://schemas.microsoft.com/office/drawing/2010/main">
                <a:solidFill>
                  <a:srgbClr val="FFFFFF"/>
                </a:solidFill>
              </a14:hiddenFill>
            </a:ext>
          </a:extLst>
        </p:spPr>
      </p:pic>
      <p:sp>
        <p:nvSpPr>
          <p:cNvPr id="1799172" name="Text Box 4"/>
          <p:cNvSpPr txBox="1">
            <a:spLocks noChangeArrowheads="1"/>
          </p:cNvSpPr>
          <p:nvPr/>
        </p:nvSpPr>
        <p:spPr bwMode="auto">
          <a:xfrm>
            <a:off x="1066800" y="6643688"/>
            <a:ext cx="51816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solidFill>
                  <a:schemeClr val="tx1"/>
                </a:solidFill>
                <a:cs typeface="Arial" charset="0"/>
              </a:rPr>
              <a:t>© </a:t>
            </a:r>
            <a:r>
              <a:rPr lang="en-US" sz="800"/>
              <a:t>2001 The New Yorker Collection from cartoonbank.com.  All Rights Reserved.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ECD2AFAC-964E-473F-B9A2-51AA5FD7E048}" type="slidenum">
              <a:rPr lang="en-US" altLang="en-US" smtClean="0"/>
              <a:pPr/>
              <a:t>102</a:t>
            </a:fld>
            <a:endParaRPr lang="en-US" altLang="en-US"/>
          </a:p>
        </p:txBody>
      </p:sp>
      <p:sp>
        <p:nvSpPr>
          <p:cNvPr id="4" name="Title 3"/>
          <p:cNvSpPr>
            <a:spLocks noGrp="1"/>
          </p:cNvSpPr>
          <p:nvPr>
            <p:ph type="title"/>
          </p:nvPr>
        </p:nvSpPr>
        <p:spPr>
          <a:xfrm>
            <a:off x="987425" y="533400"/>
            <a:ext cx="8153400" cy="457200"/>
          </a:xfrm>
        </p:spPr>
        <p:txBody>
          <a:bodyPr/>
          <a:lstStyle/>
          <a:p>
            <a:r>
              <a:rPr lang="en-US" sz="2400" dirty="0"/>
              <a:t>Step 7 </a:t>
            </a:r>
            <a:r>
              <a:rPr lang="en-US" sz="2000" dirty="0"/>
              <a:t>(cont.)</a:t>
            </a:r>
            <a:r>
              <a:rPr lang="en-US" sz="2400" dirty="0"/>
              <a:t/>
            </a:r>
            <a:br>
              <a:rPr lang="en-US" sz="2400" dirty="0"/>
            </a:br>
            <a:r>
              <a:rPr lang="en-US" sz="2800" dirty="0"/>
              <a:t>Data Collection </a:t>
            </a:r>
            <a:r>
              <a:rPr lang="en-US" sz="2800" dirty="0" smtClean="0"/>
              <a:t>Plan</a:t>
            </a:r>
            <a:endParaRPr lang="en-US" sz="2800" dirty="0"/>
          </a:p>
        </p:txBody>
      </p:sp>
      <p:sp>
        <p:nvSpPr>
          <p:cNvPr id="1800195" name="Rectangle 3"/>
          <p:cNvSpPr>
            <a:spLocks noGrp="1" noChangeArrowheads="1"/>
          </p:cNvSpPr>
          <p:nvPr>
            <p:ph type="body" sz="half" idx="1"/>
          </p:nvPr>
        </p:nvSpPr>
        <p:spPr>
          <a:xfrm>
            <a:off x="987424" y="1444625"/>
            <a:ext cx="7851775" cy="4648200"/>
          </a:xfrm>
        </p:spPr>
        <p:txBody>
          <a:bodyPr/>
          <a:lstStyle/>
          <a:p>
            <a:r>
              <a:rPr lang="en-US" sz="2000" dirty="0" smtClean="0"/>
              <a:t>* Use the template(s) available to help you define your measures</a:t>
            </a:r>
          </a:p>
          <a:p>
            <a:pPr lvl="1"/>
            <a:r>
              <a:rPr lang="en-US" sz="1800" dirty="0" smtClean="0"/>
              <a:t>Measure Roadmap, or</a:t>
            </a:r>
          </a:p>
          <a:p>
            <a:pPr lvl="1"/>
            <a:r>
              <a:rPr lang="en-US" sz="1800" dirty="0" smtClean="0"/>
              <a:t>Data Collection Plan</a:t>
            </a:r>
          </a:p>
          <a:p>
            <a:pPr lvl="1"/>
            <a:endParaRPr lang="en-US" sz="1800" dirty="0" smtClean="0"/>
          </a:p>
          <a:p>
            <a:r>
              <a:rPr lang="en-US" sz="2000" dirty="0" smtClean="0"/>
              <a:t>Templates walk you through the measurement definition and collection process and specify,…..</a:t>
            </a:r>
          </a:p>
          <a:p>
            <a:pPr lvl="1"/>
            <a:r>
              <a:rPr lang="en-US" sz="1800" dirty="0" smtClean="0"/>
              <a:t>performance measure link to objective</a:t>
            </a:r>
          </a:p>
          <a:p>
            <a:pPr lvl="1"/>
            <a:r>
              <a:rPr lang="en-US" sz="1800" dirty="0" smtClean="0"/>
              <a:t>methodology used for data collection</a:t>
            </a:r>
          </a:p>
          <a:p>
            <a:pPr lvl="1"/>
            <a:r>
              <a:rPr lang="en-US" sz="1800" dirty="0" smtClean="0"/>
              <a:t>ownership of measure</a:t>
            </a:r>
          </a:p>
          <a:p>
            <a:pPr lvl="1"/>
            <a:r>
              <a:rPr lang="en-US" sz="1800" dirty="0" smtClean="0"/>
              <a:t>source of data</a:t>
            </a:r>
          </a:p>
          <a:p>
            <a:pPr lvl="1"/>
            <a:r>
              <a:rPr lang="en-US" sz="1800" dirty="0" smtClean="0"/>
              <a:t>frequency of data collection</a:t>
            </a:r>
          </a:p>
          <a:p>
            <a:pPr lvl="1"/>
            <a:r>
              <a:rPr lang="en-US" sz="1800" dirty="0" smtClean="0"/>
              <a:t>targets</a:t>
            </a:r>
            <a:endParaRPr lang="en-US" sz="1800" dirty="0"/>
          </a:p>
        </p:txBody>
      </p:sp>
      <p:sp>
        <p:nvSpPr>
          <p:cNvPr id="1800196" name="Text Box 4"/>
          <p:cNvSpPr txBox="1">
            <a:spLocks noChangeArrowheads="1"/>
          </p:cNvSpPr>
          <p:nvPr/>
        </p:nvSpPr>
        <p:spPr bwMode="auto">
          <a:xfrm>
            <a:off x="1219200" y="6324600"/>
            <a:ext cx="7543800"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t>* Available at </a:t>
            </a:r>
            <a:r>
              <a:rPr kumimoji="1" lang="en-US" sz="1400"/>
              <a:t>http://www.nih.gov/od/ors/od/oqm/pm/index_pm.htm</a:t>
            </a:r>
            <a:r>
              <a:rPr lang="en-US"/>
              <a:t> and described in Managing With Measures, June 2004</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79C5718C-4FAF-4F8A-89B8-E3139DBCD80C}" type="slidenum">
              <a:rPr lang="en-US" altLang="en-US" smtClean="0"/>
              <a:pPr/>
              <a:t>103</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8 </a:t>
            </a:r>
            <a:br>
              <a:rPr lang="en-US" sz="2400" dirty="0"/>
            </a:br>
            <a:r>
              <a:rPr lang="en-US" sz="2800" dirty="0"/>
              <a:t>Gather and Analyze Customer </a:t>
            </a:r>
            <a:r>
              <a:rPr lang="en-US" sz="2800" dirty="0" smtClean="0"/>
              <a:t>Data</a:t>
            </a:r>
            <a:endParaRPr lang="en-US" sz="2800" dirty="0"/>
          </a:p>
        </p:txBody>
      </p:sp>
      <p:pic>
        <p:nvPicPr>
          <p:cNvPr id="1801219" name="Picture 3" descr="HM003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905000"/>
            <a:ext cx="3843338" cy="346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7847F1DE-9E16-461D-98FB-F5D47403E214}" type="slidenum">
              <a:rPr lang="en-US" altLang="en-US" smtClean="0"/>
              <a:pPr/>
              <a:t>104</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8</a:t>
            </a:r>
            <a:r>
              <a:rPr lang="en-US" sz="2000" dirty="0"/>
              <a:t> (cont.)</a:t>
            </a:r>
            <a:r>
              <a:rPr lang="en-US" sz="2400" dirty="0"/>
              <a:t> </a:t>
            </a:r>
            <a:br>
              <a:rPr lang="en-US" sz="2400" dirty="0"/>
            </a:br>
            <a:r>
              <a:rPr lang="en-US" sz="2800" dirty="0"/>
              <a:t>Steps in Gathering Customer </a:t>
            </a:r>
            <a:r>
              <a:rPr lang="en-US" sz="2800" dirty="0" smtClean="0"/>
              <a:t>Data</a:t>
            </a:r>
            <a:endParaRPr lang="en-US" sz="2800" dirty="0"/>
          </a:p>
        </p:txBody>
      </p:sp>
      <p:sp>
        <p:nvSpPr>
          <p:cNvPr id="1802243" name="Rectangle 3"/>
          <p:cNvSpPr>
            <a:spLocks noChangeArrowheads="1"/>
          </p:cNvSpPr>
          <p:nvPr/>
        </p:nvSpPr>
        <p:spPr bwMode="auto">
          <a:xfrm>
            <a:off x="990600" y="12192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90000"/>
              </a:lnSpc>
              <a:spcBef>
                <a:spcPct val="20000"/>
              </a:spcBef>
              <a:buClr>
                <a:srgbClr val="000000"/>
              </a:buClr>
            </a:pPr>
            <a:r>
              <a:rPr kumimoji="1" lang="en-US" sz="2400"/>
              <a:t>Steps to Gather Customer Data</a:t>
            </a:r>
          </a:p>
          <a:p>
            <a:pPr marL="742950" lvl="1" indent="-285750" algn="l" eaLnBrk="0" hangingPunct="0">
              <a:lnSpc>
                <a:spcPct val="90000"/>
              </a:lnSpc>
              <a:spcBef>
                <a:spcPct val="20000"/>
              </a:spcBef>
              <a:buClr>
                <a:srgbClr val="000000"/>
              </a:buClr>
              <a:buFontTx/>
              <a:buChar char="•"/>
            </a:pPr>
            <a:r>
              <a:rPr kumimoji="1" lang="en-US" sz="2000"/>
              <a:t>Pilot test data collection tools</a:t>
            </a:r>
          </a:p>
          <a:p>
            <a:pPr marL="742950" lvl="1" indent="-285750" algn="l" eaLnBrk="0" hangingPunct="0">
              <a:lnSpc>
                <a:spcPct val="90000"/>
              </a:lnSpc>
              <a:spcBef>
                <a:spcPct val="20000"/>
              </a:spcBef>
              <a:buClr>
                <a:srgbClr val="000000"/>
              </a:buClr>
              <a:buFontTx/>
              <a:buChar char="•"/>
            </a:pPr>
            <a:r>
              <a:rPr kumimoji="1" lang="en-US" sz="2000"/>
              <a:t>Determine dates and locations for data collection</a:t>
            </a:r>
          </a:p>
          <a:p>
            <a:pPr marL="742950" lvl="1" indent="-285750" algn="l" eaLnBrk="0" hangingPunct="0">
              <a:lnSpc>
                <a:spcPct val="90000"/>
              </a:lnSpc>
              <a:spcBef>
                <a:spcPct val="20000"/>
              </a:spcBef>
              <a:buClr>
                <a:srgbClr val="000000"/>
              </a:buClr>
              <a:buFontTx/>
              <a:buChar char="•"/>
            </a:pPr>
            <a:r>
              <a:rPr kumimoji="1" lang="en-US" sz="2000"/>
              <a:t>Publicize data collection effort (if relevant)</a:t>
            </a:r>
          </a:p>
          <a:p>
            <a:pPr marL="742950" lvl="1" indent="-285750" algn="l" eaLnBrk="0" hangingPunct="0">
              <a:lnSpc>
                <a:spcPct val="90000"/>
              </a:lnSpc>
              <a:spcBef>
                <a:spcPct val="20000"/>
              </a:spcBef>
              <a:buClr>
                <a:srgbClr val="000000"/>
              </a:buClr>
              <a:buFontTx/>
              <a:buChar char="•"/>
            </a:pPr>
            <a:r>
              <a:rPr kumimoji="1" lang="en-US" sz="2000"/>
              <a:t>Start data collection period</a:t>
            </a:r>
          </a:p>
          <a:p>
            <a:pPr marL="742950" lvl="1" indent="-285750" algn="l" eaLnBrk="0" hangingPunct="0">
              <a:lnSpc>
                <a:spcPct val="90000"/>
              </a:lnSpc>
              <a:spcBef>
                <a:spcPct val="20000"/>
              </a:spcBef>
              <a:buClr>
                <a:srgbClr val="000000"/>
              </a:buClr>
              <a:buFontTx/>
              <a:buChar char="•"/>
            </a:pPr>
            <a:r>
              <a:rPr kumimoji="1" lang="en-US" sz="2000"/>
              <a:t>Collect the data</a:t>
            </a:r>
          </a:p>
          <a:p>
            <a:pPr marL="742950" lvl="1" indent="-285750" algn="l" eaLnBrk="0" hangingPunct="0">
              <a:lnSpc>
                <a:spcPct val="90000"/>
              </a:lnSpc>
              <a:spcBef>
                <a:spcPct val="20000"/>
              </a:spcBef>
              <a:buClr>
                <a:srgbClr val="000000"/>
              </a:buClr>
              <a:buFontTx/>
              <a:buChar char="•"/>
            </a:pPr>
            <a:r>
              <a:rPr kumimoji="1" lang="en-US" sz="2000"/>
              <a:t>Provide follow-up reminders if applicable</a:t>
            </a:r>
          </a:p>
          <a:p>
            <a:pPr marL="742950" lvl="1" indent="-285750" algn="l" eaLnBrk="0" hangingPunct="0">
              <a:lnSpc>
                <a:spcPct val="90000"/>
              </a:lnSpc>
              <a:spcBef>
                <a:spcPct val="20000"/>
              </a:spcBef>
              <a:buClr>
                <a:srgbClr val="000000"/>
              </a:buClr>
              <a:buFontTx/>
              <a:buChar char="•"/>
            </a:pPr>
            <a:r>
              <a:rPr kumimoji="1" lang="en-US" sz="2000"/>
              <a:t>End data collection period</a:t>
            </a:r>
          </a:p>
          <a:p>
            <a:pPr marL="742950" lvl="1" indent="-285750" algn="l" eaLnBrk="0" hangingPunct="0">
              <a:lnSpc>
                <a:spcPct val="90000"/>
              </a:lnSpc>
              <a:spcBef>
                <a:spcPct val="20000"/>
              </a:spcBef>
              <a:buClr>
                <a:srgbClr val="000000"/>
              </a:buClr>
              <a:buFontTx/>
              <a:buChar char="•"/>
            </a:pPr>
            <a:r>
              <a:rPr kumimoji="1" lang="en-US" sz="2000"/>
              <a:t>Enter data into the appropriate IT system</a:t>
            </a:r>
          </a:p>
          <a:p>
            <a:pPr marL="742950" lvl="1" indent="-285750" algn="l" eaLnBrk="0" hangingPunct="0">
              <a:lnSpc>
                <a:spcPct val="90000"/>
              </a:lnSpc>
              <a:spcBef>
                <a:spcPct val="20000"/>
              </a:spcBef>
              <a:buClr>
                <a:srgbClr val="000000"/>
              </a:buClr>
              <a:buFontTx/>
              <a:buChar char="•"/>
            </a:pPr>
            <a:r>
              <a:rPr kumimoji="1" lang="en-US" sz="2000"/>
              <a:t>Check/transform the data as needed</a:t>
            </a:r>
          </a:p>
          <a:p>
            <a:pPr marL="742950" lvl="1" indent="-285750" algn="l" eaLnBrk="0" hangingPunct="0">
              <a:lnSpc>
                <a:spcPct val="90000"/>
              </a:lnSpc>
              <a:spcBef>
                <a:spcPct val="20000"/>
              </a:spcBef>
              <a:buClr>
                <a:srgbClr val="000000"/>
              </a:buClr>
              <a:buFontTx/>
              <a:buChar char="•"/>
            </a:pPr>
            <a:r>
              <a:rPr kumimoji="1" lang="en-US" sz="2000"/>
              <a:t>Analyze the data and product summary graphs, charts, tables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8</a:t>
            </a:r>
            <a:r>
              <a:rPr lang="en-US" sz="2000" dirty="0"/>
              <a:t> (cont.)</a:t>
            </a:r>
            <a:r>
              <a:rPr lang="en-US" sz="2400" dirty="0"/>
              <a:t> </a:t>
            </a:r>
            <a:br>
              <a:rPr lang="en-US" sz="2400" dirty="0"/>
            </a:br>
            <a:r>
              <a:rPr lang="en-US" sz="2800" dirty="0"/>
              <a:t>Analyzing Customer </a:t>
            </a:r>
            <a:r>
              <a:rPr lang="en-US" sz="2800" dirty="0" smtClean="0"/>
              <a:t>Data</a:t>
            </a:r>
            <a:endParaRPr lang="en-US" sz="2800" dirty="0"/>
          </a:p>
        </p:txBody>
      </p:sp>
      <p:sp>
        <p:nvSpPr>
          <p:cNvPr id="1803267" name="Rectangle 3"/>
          <p:cNvSpPr>
            <a:spLocks noGrp="1" noChangeArrowheads="1"/>
          </p:cNvSpPr>
          <p:nvPr>
            <p:ph type="body" idx="1"/>
          </p:nvPr>
        </p:nvSpPr>
        <p:spPr>
          <a:xfrm>
            <a:off x="987424" y="1444625"/>
            <a:ext cx="7775575" cy="4648200"/>
          </a:xfrm>
        </p:spPr>
        <p:txBody>
          <a:bodyPr/>
          <a:lstStyle/>
          <a:p>
            <a:r>
              <a:rPr lang="en-US" sz="2400" dirty="0" smtClean="0"/>
              <a:t>There are generally two types of data:  quantitative and qualitative</a:t>
            </a:r>
          </a:p>
          <a:p>
            <a:r>
              <a:rPr lang="en-US" sz="2400" dirty="0" smtClean="0"/>
              <a:t>Analyzing data is not simple – contact OQM for assistance</a:t>
            </a:r>
          </a:p>
          <a:p>
            <a:pPr lvl="1"/>
            <a:r>
              <a:rPr lang="en-US" sz="2000" dirty="0" smtClean="0"/>
              <a:t>There is both an art and a science to analyzing data</a:t>
            </a:r>
          </a:p>
          <a:p>
            <a:pPr lvl="1"/>
            <a:r>
              <a:rPr lang="en-US" sz="2000" dirty="0" smtClean="0"/>
              <a:t>Compare yourself over time or to others to better understand your results</a:t>
            </a:r>
          </a:p>
          <a:p>
            <a:pPr lvl="1"/>
            <a:r>
              <a:rPr lang="en-US" sz="2000" dirty="0" smtClean="0"/>
              <a:t>Highlight similarities and differences</a:t>
            </a:r>
          </a:p>
          <a:p>
            <a:pPr lvl="1"/>
            <a:r>
              <a:rPr lang="en-US" sz="2000" dirty="0" smtClean="0"/>
              <a:t>Categorize findings in a way that tells a story</a:t>
            </a:r>
          </a:p>
          <a:p>
            <a:pPr lvl="1"/>
            <a:r>
              <a:rPr lang="en-US" sz="2000" dirty="0" smtClean="0"/>
              <a:t>Do NOT report all the data -- be selective</a:t>
            </a:r>
          </a:p>
          <a:p>
            <a:endParaRPr lang="en-US" sz="2400" dirty="0"/>
          </a:p>
        </p:txBody>
      </p:sp>
      <p:sp>
        <p:nvSpPr>
          <p:cNvPr id="4" name="Slide Number Placeholder 4"/>
          <p:cNvSpPr>
            <a:spLocks noGrp="1"/>
          </p:cNvSpPr>
          <p:nvPr>
            <p:ph type="sldNum" sz="quarter" idx="10"/>
          </p:nvPr>
        </p:nvSpPr>
        <p:spPr/>
        <p:txBody>
          <a:bodyPr/>
          <a:lstStyle/>
          <a:p>
            <a:fld id="{2978097E-FDD7-40BA-B12C-31123CC41A07}" type="slidenum">
              <a:rPr lang="en-US" altLang="en-US" smtClean="0"/>
              <a:pPr/>
              <a:t>105</a:t>
            </a:fld>
            <a:endParaRPr lang="en-US" alt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7433334E-4AA0-4D06-B6ED-00506E13AAAF}" type="slidenum">
              <a:rPr lang="en-US" altLang="en-US" smtClean="0"/>
              <a:pPr/>
              <a:t>106</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8</a:t>
            </a:r>
            <a:r>
              <a:rPr lang="en-US" sz="2000" dirty="0"/>
              <a:t> (cont.)</a:t>
            </a:r>
            <a:r>
              <a:rPr lang="en-US" sz="2400" dirty="0"/>
              <a:t> </a:t>
            </a:r>
            <a:br>
              <a:rPr lang="en-US" sz="2400" dirty="0"/>
            </a:br>
            <a:r>
              <a:rPr lang="en-US" sz="2800" dirty="0"/>
              <a:t>Analyzing Data is a </a:t>
            </a:r>
            <a:r>
              <a:rPr lang="en-US" sz="2800" dirty="0" smtClean="0"/>
              <a:t>Skill</a:t>
            </a:r>
            <a:endParaRPr lang="en-US" sz="2800" dirty="0"/>
          </a:p>
        </p:txBody>
      </p:sp>
      <p:graphicFrame>
        <p:nvGraphicFramePr>
          <p:cNvPr id="1804291" name="Object 3" title="Analyzing Data Cartoon"/>
          <p:cNvGraphicFramePr>
            <a:graphicFrameLocks noChangeAspect="1"/>
          </p:cNvGraphicFramePr>
          <p:nvPr>
            <p:extLst>
              <p:ext uri="{D42A27DB-BD31-4B8C-83A1-F6EECF244321}">
                <p14:modId xmlns:p14="http://schemas.microsoft.com/office/powerpoint/2010/main" val="2885253182"/>
              </p:ext>
            </p:extLst>
          </p:nvPr>
        </p:nvGraphicFramePr>
        <p:xfrm>
          <a:off x="446638" y="1905000"/>
          <a:ext cx="8686800" cy="2271713"/>
        </p:xfrm>
        <a:graphic>
          <a:graphicData uri="http://schemas.openxmlformats.org/presentationml/2006/ole">
            <mc:AlternateContent xmlns:mc="http://schemas.openxmlformats.org/markup-compatibility/2006">
              <mc:Choice xmlns:v="urn:schemas-microsoft-com:vml" Requires="v">
                <p:oleObj spid="_x0000_s1804331" name="Photo Editor Photo" r:id="rId3" imgW="5372850" imgH="1714739" progId="MSPhotoEd.3">
                  <p:embed/>
                </p:oleObj>
              </mc:Choice>
              <mc:Fallback>
                <p:oleObj name="Photo Editor Photo" r:id="rId3" imgW="5372850" imgH="1714739" progId="MSPhotoEd.3">
                  <p:embed/>
                  <p:pic>
                    <p:nvPicPr>
                      <p:cNvPr id="0" name="Object 3"/>
                      <p:cNvPicPr>
                        <a:picLocks noChangeAspect="1" noChangeArrowheads="1"/>
                      </p:cNvPicPr>
                      <p:nvPr/>
                    </p:nvPicPr>
                    <p:blipFill>
                      <a:blip r:embed="rId4">
                        <a:lum bright="-8000" contrast="28000"/>
                        <a:extLst>
                          <a:ext uri="{28A0092B-C50C-407E-A947-70E740481C1C}">
                            <a14:useLocalDpi xmlns:a14="http://schemas.microsoft.com/office/drawing/2010/main" val="0"/>
                          </a:ext>
                        </a:extLst>
                      </a:blip>
                      <a:srcRect r="1701" b="23465"/>
                      <a:stretch>
                        <a:fillRect/>
                      </a:stretch>
                    </p:blipFill>
                    <p:spPr bwMode="auto">
                      <a:xfrm>
                        <a:off x="446638" y="1905000"/>
                        <a:ext cx="8686800" cy="2271713"/>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457200"/>
          </a:xfrm>
        </p:spPr>
        <p:txBody>
          <a:bodyPr/>
          <a:lstStyle/>
          <a:p>
            <a:r>
              <a:rPr lang="en-US" sz="2400" dirty="0"/>
              <a:t>Step 8</a:t>
            </a:r>
            <a:r>
              <a:rPr lang="en-US" sz="2000" dirty="0"/>
              <a:t> (cont.)</a:t>
            </a:r>
            <a:r>
              <a:rPr lang="en-US" sz="2400" dirty="0"/>
              <a:t> </a:t>
            </a:r>
            <a:br>
              <a:rPr lang="en-US" sz="2400" dirty="0"/>
            </a:br>
            <a:r>
              <a:rPr lang="en-US" sz="2800" dirty="0"/>
              <a:t>Types of Charts and </a:t>
            </a:r>
            <a:r>
              <a:rPr lang="en-US" sz="2800" dirty="0" smtClean="0"/>
              <a:t>Graphs</a:t>
            </a:r>
            <a:endParaRPr lang="en-US" sz="2800" dirty="0"/>
          </a:p>
        </p:txBody>
      </p:sp>
      <p:sp>
        <p:nvSpPr>
          <p:cNvPr id="1805315" name="Rectangle 3"/>
          <p:cNvSpPr>
            <a:spLocks noGrp="1" noChangeArrowheads="1"/>
          </p:cNvSpPr>
          <p:nvPr>
            <p:ph type="body" idx="1"/>
          </p:nvPr>
        </p:nvSpPr>
        <p:spPr>
          <a:xfrm>
            <a:off x="987424" y="1444625"/>
            <a:ext cx="7927975" cy="4648200"/>
          </a:xfrm>
        </p:spPr>
        <p:txBody>
          <a:bodyPr/>
          <a:lstStyle/>
          <a:p>
            <a:r>
              <a:rPr lang="en-US" sz="2400" dirty="0" smtClean="0"/>
              <a:t>Pie Charts</a:t>
            </a:r>
          </a:p>
          <a:p>
            <a:pPr lvl="1"/>
            <a:r>
              <a:rPr lang="en-US" sz="2000" dirty="0" smtClean="0"/>
              <a:t>Example 8-1</a:t>
            </a:r>
          </a:p>
          <a:p>
            <a:pPr lvl="2"/>
            <a:r>
              <a:rPr lang="en-US" sz="1800" dirty="0" smtClean="0"/>
              <a:t>FY04 Bioengineering and Physical Science Collaboration Needs Assessment</a:t>
            </a:r>
          </a:p>
          <a:p>
            <a:r>
              <a:rPr lang="en-US" sz="2400" dirty="0" smtClean="0"/>
              <a:t>Bar Charts</a:t>
            </a:r>
          </a:p>
          <a:p>
            <a:pPr lvl="1"/>
            <a:r>
              <a:rPr lang="en-US" sz="2000" dirty="0" smtClean="0"/>
              <a:t>Example 8-2</a:t>
            </a:r>
          </a:p>
          <a:p>
            <a:pPr lvl="2"/>
            <a:r>
              <a:rPr lang="en-US" sz="1800" dirty="0" smtClean="0"/>
              <a:t>FY05 Support Foreign Staff Exchange Program Division of International Services (DIS) Visiting Program Participant Survey</a:t>
            </a:r>
          </a:p>
          <a:p>
            <a:pPr lvl="1"/>
            <a:r>
              <a:rPr lang="en-US" sz="2000" dirty="0" smtClean="0"/>
              <a:t>Example 8-3</a:t>
            </a:r>
          </a:p>
          <a:p>
            <a:pPr lvl="2"/>
            <a:r>
              <a:rPr lang="en-US" sz="1800" dirty="0" smtClean="0"/>
              <a:t>FY04 Office of Research Facilities Senior Leadership Survey</a:t>
            </a:r>
          </a:p>
          <a:p>
            <a:r>
              <a:rPr lang="en-US" sz="2400" dirty="0" smtClean="0"/>
              <a:t>Line Graphs</a:t>
            </a:r>
          </a:p>
          <a:p>
            <a:pPr lvl="1"/>
            <a:r>
              <a:rPr lang="en-US" sz="2000" dirty="0" smtClean="0"/>
              <a:t>Example 8-4</a:t>
            </a:r>
          </a:p>
          <a:p>
            <a:pPr lvl="2"/>
            <a:r>
              <a:rPr lang="en-US" sz="1800" dirty="0" smtClean="0"/>
              <a:t>FY04 ORS Customer Scorecard Roll-up Results</a:t>
            </a:r>
          </a:p>
          <a:p>
            <a:endParaRPr lang="en-US" sz="2400" dirty="0" smtClean="0"/>
          </a:p>
          <a:p>
            <a:endParaRPr lang="en-US" sz="2400" dirty="0"/>
          </a:p>
        </p:txBody>
      </p:sp>
      <p:sp>
        <p:nvSpPr>
          <p:cNvPr id="4" name="Slide Number Placeholder 4"/>
          <p:cNvSpPr>
            <a:spLocks noGrp="1"/>
          </p:cNvSpPr>
          <p:nvPr>
            <p:ph type="sldNum" sz="quarter" idx="10"/>
          </p:nvPr>
        </p:nvSpPr>
        <p:spPr/>
        <p:txBody>
          <a:bodyPr/>
          <a:lstStyle/>
          <a:p>
            <a:fld id="{4339BC64-9A13-4835-AB47-866995DA34D6}" type="slidenum">
              <a:rPr lang="en-US" altLang="en-US" smtClean="0"/>
              <a:pPr/>
              <a:t>107</a:t>
            </a:fld>
            <a:endParaRPr lang="en-US" alt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8</a:t>
            </a:r>
            <a:r>
              <a:rPr lang="en-US" sz="2000" dirty="0"/>
              <a:t> (cont.)</a:t>
            </a:r>
            <a:r>
              <a:rPr lang="en-US" sz="2400" dirty="0"/>
              <a:t> </a:t>
            </a:r>
            <a:br>
              <a:rPr lang="en-US" sz="2400" dirty="0"/>
            </a:br>
            <a:r>
              <a:rPr lang="en-US" sz="2800" dirty="0"/>
              <a:t>Types of Charts and </a:t>
            </a:r>
            <a:r>
              <a:rPr lang="en-US" sz="2800" dirty="0" smtClean="0"/>
              <a:t>Graphs </a:t>
            </a:r>
            <a:r>
              <a:rPr lang="en-US" sz="2400" dirty="0" smtClean="0"/>
              <a:t>(Cont.)</a:t>
            </a:r>
            <a:endParaRPr lang="en-US" sz="2800" dirty="0"/>
          </a:p>
        </p:txBody>
      </p:sp>
      <p:sp>
        <p:nvSpPr>
          <p:cNvPr id="1806339" name="Rectangle 3"/>
          <p:cNvSpPr>
            <a:spLocks noGrp="1" noChangeArrowheads="1"/>
          </p:cNvSpPr>
          <p:nvPr>
            <p:ph type="body" idx="1"/>
          </p:nvPr>
        </p:nvSpPr>
        <p:spPr>
          <a:xfrm>
            <a:off x="987424" y="1444625"/>
            <a:ext cx="7775575" cy="4648200"/>
          </a:xfrm>
        </p:spPr>
        <p:txBody>
          <a:bodyPr/>
          <a:lstStyle/>
          <a:p>
            <a:r>
              <a:rPr lang="en-US" sz="2400" smtClean="0"/>
              <a:t>Pareto Charts</a:t>
            </a:r>
          </a:p>
          <a:p>
            <a:pPr lvl="1"/>
            <a:r>
              <a:rPr lang="en-US" sz="2000" smtClean="0"/>
              <a:t>Example 8-5</a:t>
            </a:r>
          </a:p>
          <a:p>
            <a:pPr lvl="2"/>
            <a:r>
              <a:rPr lang="en-US" sz="1800" smtClean="0"/>
              <a:t>FY04 Office of Quality Management (OQM) Performance Management Survey</a:t>
            </a:r>
          </a:p>
          <a:p>
            <a:r>
              <a:rPr lang="en-US" sz="2400" smtClean="0"/>
              <a:t>Gap Analysis</a:t>
            </a:r>
          </a:p>
          <a:p>
            <a:pPr lvl="1"/>
            <a:r>
              <a:rPr lang="en-US" sz="2000" smtClean="0"/>
              <a:t>Example 8-6</a:t>
            </a:r>
          </a:p>
          <a:p>
            <a:pPr lvl="2"/>
            <a:r>
              <a:rPr lang="en-US" sz="1800" smtClean="0"/>
              <a:t>FY03 Library Translation Services Customer Scorecard</a:t>
            </a:r>
          </a:p>
          <a:p>
            <a:endParaRPr lang="en-US" sz="2400" smtClean="0"/>
          </a:p>
          <a:p>
            <a:endParaRPr lang="en-US" sz="2400"/>
          </a:p>
        </p:txBody>
      </p:sp>
      <p:sp>
        <p:nvSpPr>
          <p:cNvPr id="4" name="Slide Number Placeholder 4"/>
          <p:cNvSpPr>
            <a:spLocks noGrp="1"/>
          </p:cNvSpPr>
          <p:nvPr>
            <p:ph type="sldNum" sz="quarter" idx="10"/>
          </p:nvPr>
        </p:nvSpPr>
        <p:spPr/>
        <p:txBody>
          <a:bodyPr/>
          <a:lstStyle/>
          <a:p>
            <a:fld id="{C987AC7E-F022-4236-9A24-37B102700E10}" type="slidenum">
              <a:rPr lang="en-US" altLang="en-US" smtClean="0"/>
              <a:pPr/>
              <a:t>108</a:t>
            </a:fld>
            <a:endParaRPr lang="en-US" alt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C7CB2A47-7D1E-4D0B-81FA-60F5DD938D3F}" type="slidenum">
              <a:rPr lang="en-US" altLang="en-US" smtClean="0"/>
              <a:pPr/>
              <a:t>109</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8</a:t>
            </a:r>
            <a:r>
              <a:rPr lang="en-US" sz="1800" dirty="0"/>
              <a:t> (cont.)</a:t>
            </a:r>
            <a:r>
              <a:rPr lang="en-US" sz="2000" dirty="0"/>
              <a:t> </a:t>
            </a:r>
            <a:br>
              <a:rPr lang="en-US" sz="2000" dirty="0"/>
            </a:br>
            <a:r>
              <a:rPr lang="en-US" sz="2400" dirty="0"/>
              <a:t>Example 8-1: FY04 Bioengineering and Physical Science Collaboration Needs </a:t>
            </a:r>
            <a:r>
              <a:rPr lang="en-US" sz="2400" dirty="0" smtClean="0"/>
              <a:t>Assessment</a:t>
            </a:r>
            <a:endParaRPr lang="en-US" dirty="0"/>
          </a:p>
        </p:txBody>
      </p:sp>
      <p:sp>
        <p:nvSpPr>
          <p:cNvPr id="1807363" name="Text Box 3"/>
          <p:cNvSpPr txBox="1">
            <a:spLocks noChangeArrowheads="1"/>
          </p:cNvSpPr>
          <p:nvPr/>
        </p:nvSpPr>
        <p:spPr bwMode="auto">
          <a:xfrm>
            <a:off x="1295400" y="1574800"/>
            <a:ext cx="74676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Pie Chart:  Respondent Characteristics - Tenure</a:t>
            </a:r>
          </a:p>
        </p:txBody>
      </p:sp>
      <p:graphicFrame>
        <p:nvGraphicFramePr>
          <p:cNvPr id="1807364" name="Object 4" title="Pie Chart"/>
          <p:cNvGraphicFramePr>
            <a:graphicFrameLocks noChangeAspect="1"/>
          </p:cNvGraphicFramePr>
          <p:nvPr>
            <p:extLst>
              <p:ext uri="{D42A27DB-BD31-4B8C-83A1-F6EECF244321}">
                <p14:modId xmlns:p14="http://schemas.microsoft.com/office/powerpoint/2010/main" val="3464504564"/>
              </p:ext>
            </p:extLst>
          </p:nvPr>
        </p:nvGraphicFramePr>
        <p:xfrm>
          <a:off x="1771650" y="2203450"/>
          <a:ext cx="6035675" cy="4121150"/>
        </p:xfrm>
        <a:graphic>
          <a:graphicData uri="http://schemas.openxmlformats.org/presentationml/2006/ole">
            <mc:AlternateContent xmlns:mc="http://schemas.openxmlformats.org/markup-compatibility/2006">
              <mc:Choice xmlns:v="urn:schemas-microsoft-com:vml" Requires="v">
                <p:oleObj spid="_x0000_s1807405" name="Chart" r:id="rId3" imgW="8134502" imgH="5553151" progId="MSGraph.Chart.8">
                  <p:embed followColorScheme="full"/>
                </p:oleObj>
              </mc:Choice>
              <mc:Fallback>
                <p:oleObj name="Chart" r:id="rId3" imgW="8134502" imgH="5553151"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650" y="2203450"/>
                        <a:ext cx="6035675" cy="412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07365" name="Text Box 5"/>
          <p:cNvSpPr txBox="1">
            <a:spLocks noChangeArrowheads="1"/>
          </p:cNvSpPr>
          <p:nvPr/>
        </p:nvSpPr>
        <p:spPr bwMode="auto">
          <a:xfrm>
            <a:off x="1600200" y="23622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t>N = 371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9A72A6E7-A98A-47A4-AEDF-53C3CA382D62}" type="slidenum">
              <a:rPr lang="en-US" altLang="en-US"/>
              <a:pPr/>
              <a:t>11</a:t>
            </a:fld>
            <a:endParaRPr lang="en-US" altLang="en-US"/>
          </a:p>
        </p:txBody>
      </p:sp>
      <p:sp>
        <p:nvSpPr>
          <p:cNvPr id="1190962" name="Rectangle 50"/>
          <p:cNvSpPr>
            <a:spLocks noGrp="1" noChangeArrowheads="1"/>
          </p:cNvSpPr>
          <p:nvPr>
            <p:ph type="title"/>
          </p:nvPr>
        </p:nvSpPr>
        <p:spPr>
          <a:xfrm>
            <a:off x="1016000" y="152400"/>
            <a:ext cx="7772400" cy="838200"/>
          </a:xfrm>
          <a:noFill/>
          <a:ln/>
        </p:spPr>
        <p:txBody>
          <a:bodyPr/>
          <a:lstStyle/>
          <a:p>
            <a:r>
              <a:rPr lang="en-US" sz="2800"/>
              <a:t>Why should ORS/ORF care about managing customers?</a:t>
            </a:r>
          </a:p>
        </p:txBody>
      </p:sp>
      <p:sp>
        <p:nvSpPr>
          <p:cNvPr id="1190963" name="Rectangle 51"/>
          <p:cNvSpPr>
            <a:spLocks noChangeArrowheads="1"/>
          </p:cNvSpPr>
          <p:nvPr/>
        </p:nvSpPr>
        <p:spPr bwMode="auto">
          <a:xfrm>
            <a:off x="990600" y="1295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kumimoji="1" lang="en-US" sz="2400"/>
              <a:t>Management Case</a:t>
            </a:r>
          </a:p>
          <a:p>
            <a:pPr marL="742950" lvl="1" indent="-285750" algn="l" eaLnBrk="0" hangingPunct="0">
              <a:lnSpc>
                <a:spcPct val="100000"/>
              </a:lnSpc>
              <a:spcBef>
                <a:spcPct val="20000"/>
              </a:spcBef>
              <a:buClr>
                <a:srgbClr val="000000"/>
              </a:buClr>
              <a:buFontTx/>
              <a:buChar char="•"/>
            </a:pPr>
            <a:r>
              <a:rPr kumimoji="1" lang="en-US" sz="2000"/>
              <a:t>NIH stakeholders want to see data</a:t>
            </a:r>
          </a:p>
          <a:p>
            <a:pPr marL="1143000" lvl="2" indent="-228600" algn="l" eaLnBrk="0" hangingPunct="0">
              <a:lnSpc>
                <a:spcPct val="100000"/>
              </a:lnSpc>
              <a:spcBef>
                <a:spcPct val="20000"/>
              </a:spcBef>
              <a:buClr>
                <a:srgbClr val="000000"/>
              </a:buClr>
              <a:buFontTx/>
              <a:buChar char="•"/>
            </a:pPr>
            <a:r>
              <a:rPr kumimoji="1" lang="en-US" sz="1800"/>
              <a:t>How ORS/ORF knows we are satisfying customers </a:t>
            </a:r>
          </a:p>
          <a:p>
            <a:pPr marL="1143000" lvl="2" indent="-228600" algn="l" eaLnBrk="0" hangingPunct="0">
              <a:lnSpc>
                <a:spcPct val="100000"/>
              </a:lnSpc>
              <a:spcBef>
                <a:spcPct val="20000"/>
              </a:spcBef>
              <a:buClr>
                <a:srgbClr val="000000"/>
              </a:buClr>
              <a:buFontTx/>
              <a:buChar char="•"/>
            </a:pPr>
            <a:r>
              <a:rPr kumimoji="1" lang="en-US" sz="1800"/>
              <a:t>Why ORS/ORF should be the provider of choice</a:t>
            </a:r>
          </a:p>
          <a:p>
            <a:pPr marL="1143000" lvl="2" indent="-228600" algn="l" eaLnBrk="0" hangingPunct="0">
              <a:lnSpc>
                <a:spcPct val="100000"/>
              </a:lnSpc>
              <a:spcBef>
                <a:spcPct val="20000"/>
              </a:spcBef>
              <a:buClr>
                <a:srgbClr val="000000"/>
              </a:buClr>
              <a:buFontTx/>
              <a:buChar char="•"/>
            </a:pPr>
            <a:r>
              <a:rPr kumimoji="1" lang="en-US" sz="1800"/>
              <a:t>How ORS/ORF is planning to meet future customer needs</a:t>
            </a:r>
          </a:p>
          <a:p>
            <a:pPr marL="342900" indent="-342900" algn="l" eaLnBrk="0" hangingPunct="0">
              <a:lnSpc>
                <a:spcPct val="100000"/>
              </a:lnSpc>
              <a:spcBef>
                <a:spcPct val="20000"/>
              </a:spcBef>
              <a:buClr>
                <a:srgbClr val="000000"/>
              </a:buClr>
            </a:pPr>
            <a:r>
              <a:rPr kumimoji="1" lang="en-US" sz="2400"/>
              <a:t>Government Case</a:t>
            </a:r>
          </a:p>
          <a:p>
            <a:pPr marL="742950" lvl="1" indent="-285750" algn="l" eaLnBrk="0" hangingPunct="0">
              <a:lnSpc>
                <a:spcPct val="100000"/>
              </a:lnSpc>
              <a:spcBef>
                <a:spcPct val="20000"/>
              </a:spcBef>
              <a:buClr>
                <a:srgbClr val="000000"/>
              </a:buClr>
              <a:buFontTx/>
              <a:buChar char="•"/>
            </a:pPr>
            <a:r>
              <a:rPr kumimoji="1" lang="en-US" sz="2000"/>
              <a:t>Should ORS/ORF be sole source of products/services</a:t>
            </a:r>
          </a:p>
          <a:p>
            <a:pPr marL="1143000" lvl="2" indent="-228600" algn="l" eaLnBrk="0" hangingPunct="0">
              <a:lnSpc>
                <a:spcPct val="100000"/>
              </a:lnSpc>
              <a:spcBef>
                <a:spcPct val="20000"/>
              </a:spcBef>
              <a:buClr>
                <a:srgbClr val="000000"/>
              </a:buClr>
              <a:buFontTx/>
              <a:buChar char="•"/>
            </a:pPr>
            <a:r>
              <a:rPr kumimoji="1" lang="en-US" sz="1800"/>
              <a:t>Can others (government or private) be providers</a:t>
            </a:r>
          </a:p>
          <a:p>
            <a:pPr marL="1143000" lvl="2" indent="-228600" algn="l" eaLnBrk="0" hangingPunct="0">
              <a:lnSpc>
                <a:spcPct val="100000"/>
              </a:lnSpc>
              <a:spcBef>
                <a:spcPct val="20000"/>
              </a:spcBef>
              <a:buClr>
                <a:srgbClr val="000000"/>
              </a:buClr>
              <a:buFontTx/>
              <a:buChar char="•"/>
            </a:pPr>
            <a:r>
              <a:rPr kumimoji="1" lang="en-US" sz="1800"/>
              <a:t>Cost important but also value</a:t>
            </a:r>
          </a:p>
          <a:p>
            <a:pPr marL="742950" lvl="1" indent="-285750" algn="l" eaLnBrk="0" hangingPunct="0">
              <a:lnSpc>
                <a:spcPct val="100000"/>
              </a:lnSpc>
              <a:spcBef>
                <a:spcPct val="20000"/>
              </a:spcBef>
              <a:buClr>
                <a:srgbClr val="000000"/>
              </a:buClr>
              <a:buFontTx/>
              <a:buChar char="•"/>
            </a:pPr>
            <a:r>
              <a:rPr kumimoji="1" lang="en-US" sz="2000"/>
              <a:t>GPRA</a:t>
            </a:r>
          </a:p>
          <a:p>
            <a:pPr marL="1143000" lvl="2" indent="-228600" algn="l" eaLnBrk="0" hangingPunct="0">
              <a:lnSpc>
                <a:spcPct val="100000"/>
              </a:lnSpc>
              <a:spcBef>
                <a:spcPct val="20000"/>
              </a:spcBef>
              <a:buClr>
                <a:srgbClr val="000000"/>
              </a:buClr>
              <a:buFontTx/>
              <a:buChar char="•"/>
            </a:pPr>
            <a:r>
              <a:rPr kumimoji="1" lang="en-US" sz="1800"/>
              <a:t>Explain in quantifiable terms how serving customers</a:t>
            </a:r>
          </a:p>
          <a:p>
            <a:pPr marL="1143000" lvl="2" indent="-228600" algn="l" eaLnBrk="0" hangingPunct="0">
              <a:lnSpc>
                <a:spcPct val="100000"/>
              </a:lnSpc>
              <a:spcBef>
                <a:spcPct val="20000"/>
              </a:spcBef>
              <a:buClr>
                <a:srgbClr val="000000"/>
              </a:buClr>
              <a:buFontTx/>
              <a:buChar char="•"/>
            </a:pPr>
            <a:r>
              <a:rPr kumimoji="1" lang="en-US" sz="1800"/>
              <a:t>Value provided in fulfilling Agencies’ missions</a:t>
            </a:r>
          </a:p>
          <a:p>
            <a:pPr marL="1143000" lvl="2" indent="-228600" algn="l" eaLnBrk="0" hangingPunct="0">
              <a:lnSpc>
                <a:spcPct val="100000"/>
              </a:lnSpc>
              <a:spcBef>
                <a:spcPct val="20000"/>
              </a:spcBef>
              <a:buClr>
                <a:srgbClr val="000000"/>
              </a:buClr>
              <a:buFontTx/>
              <a:buChar char="•"/>
            </a:pPr>
            <a:r>
              <a:rPr kumimoji="1" lang="en-US" sz="1800"/>
              <a:t>Why we should continue to receive funding and support</a:t>
            </a:r>
          </a:p>
          <a:p>
            <a:pPr marL="342900" indent="-342900" algn="l" eaLnBrk="0" hangingPunct="0">
              <a:lnSpc>
                <a:spcPct val="100000"/>
              </a:lnSpc>
              <a:spcBef>
                <a:spcPct val="20000"/>
              </a:spcBef>
              <a:buClr>
                <a:srgbClr val="000000"/>
              </a:buClr>
              <a:buFontTx/>
              <a:buChar char="•"/>
            </a:pPr>
            <a:endParaRPr kumimoji="1" lang="en-US" sz="1800"/>
          </a:p>
        </p:txBody>
      </p:sp>
    </p:spTree>
  </p:cSld>
  <p:clrMapOvr>
    <a:masterClrMapping/>
  </p:clrMapOvr>
  <p:transition spd="med">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0"/>
          </p:nvPr>
        </p:nvSpPr>
        <p:spPr/>
        <p:txBody>
          <a:bodyPr/>
          <a:lstStyle/>
          <a:p>
            <a:fld id="{DD352393-1849-4CFC-93FB-2407F5E27D85}" type="slidenum">
              <a:rPr lang="en-US" altLang="en-US" smtClean="0"/>
              <a:pPr/>
              <a:t>110</a:t>
            </a:fld>
            <a:endParaRPr lang="en-US" altLang="en-US"/>
          </a:p>
        </p:txBody>
      </p:sp>
      <p:sp>
        <p:nvSpPr>
          <p:cNvPr id="3" name="Title 2"/>
          <p:cNvSpPr>
            <a:spLocks noGrp="1"/>
          </p:cNvSpPr>
          <p:nvPr>
            <p:ph type="title"/>
          </p:nvPr>
        </p:nvSpPr>
        <p:spPr>
          <a:xfrm>
            <a:off x="987425" y="225424"/>
            <a:ext cx="8153400" cy="841376"/>
          </a:xfrm>
        </p:spPr>
        <p:txBody>
          <a:bodyPr/>
          <a:lstStyle/>
          <a:p>
            <a:r>
              <a:rPr lang="en-US" sz="2000" dirty="0"/>
              <a:t>Step 8</a:t>
            </a:r>
            <a:r>
              <a:rPr lang="en-US" sz="1800" dirty="0"/>
              <a:t> (cont.)</a:t>
            </a:r>
            <a:r>
              <a:rPr lang="en-US" sz="2000" dirty="0"/>
              <a:t> </a:t>
            </a:r>
            <a:br>
              <a:rPr lang="en-US" sz="2000" dirty="0"/>
            </a:br>
            <a:r>
              <a:rPr lang="en-US" sz="2400" dirty="0"/>
              <a:t>Example 8-2: FY05 DIS Visiting Program Participant </a:t>
            </a:r>
            <a:r>
              <a:rPr lang="en-US" sz="2400" dirty="0" smtClean="0"/>
              <a:t>Survey</a:t>
            </a:r>
            <a:endParaRPr lang="en-US" dirty="0"/>
          </a:p>
        </p:txBody>
      </p:sp>
      <p:sp>
        <p:nvSpPr>
          <p:cNvPr id="1808387" name="Text Box 3"/>
          <p:cNvSpPr txBox="1">
            <a:spLocks noChangeArrowheads="1"/>
          </p:cNvSpPr>
          <p:nvPr/>
        </p:nvSpPr>
        <p:spPr bwMode="auto">
          <a:xfrm>
            <a:off x="1219200" y="1219200"/>
            <a:ext cx="7543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Bar Chart:  Satisfaction – Reliability Frequency of Response</a:t>
            </a:r>
          </a:p>
        </p:txBody>
      </p:sp>
      <p:graphicFrame>
        <p:nvGraphicFramePr>
          <p:cNvPr id="1808391" name="Object 7" descr="Bar chart indicating frequency of response to a survey question about reliability" title="Bar Chart"/>
          <p:cNvGraphicFramePr>
            <a:graphicFrameLocks noChangeAspect="1"/>
          </p:cNvGraphicFramePr>
          <p:nvPr>
            <p:extLst>
              <p:ext uri="{D42A27DB-BD31-4B8C-83A1-F6EECF244321}">
                <p14:modId xmlns:p14="http://schemas.microsoft.com/office/powerpoint/2010/main" val="909264449"/>
              </p:ext>
            </p:extLst>
          </p:nvPr>
        </p:nvGraphicFramePr>
        <p:xfrm>
          <a:off x="1066800" y="1676400"/>
          <a:ext cx="7848600" cy="4699000"/>
        </p:xfrm>
        <a:graphic>
          <a:graphicData uri="http://schemas.openxmlformats.org/presentationml/2006/ole">
            <mc:AlternateContent xmlns:mc="http://schemas.openxmlformats.org/markup-compatibility/2006">
              <mc:Choice xmlns:v="urn:schemas-microsoft-com:vml" Requires="v">
                <p:oleObj spid="_x0000_s1808440" name="Chart" r:id="rId3" imgW="7772400" imgH="4648200" progId="MSGraph.Chart.8">
                  <p:embed followColorScheme="full"/>
                </p:oleObj>
              </mc:Choice>
              <mc:Fallback>
                <p:oleObj name="Chart" r:id="rId3" imgW="7772400" imgH="4648200" progId="MSGraph.Chart.8">
                  <p:embed followColorScheme="full"/>
                  <p:pic>
                    <p:nvPicPr>
                      <p:cNvPr id="0" name="Object 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7848600" cy="469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08392" name="Text Box 8"/>
          <p:cNvSpPr txBox="1">
            <a:spLocks noChangeArrowheads="1"/>
          </p:cNvSpPr>
          <p:nvPr/>
        </p:nvSpPr>
        <p:spPr bwMode="auto">
          <a:xfrm>
            <a:off x="7467600" y="1752600"/>
            <a:ext cx="1371600" cy="12715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t>N = 112</a:t>
            </a:r>
          </a:p>
          <a:p>
            <a:pPr algn="l" eaLnBrk="0" hangingPunct="0">
              <a:lnSpc>
                <a:spcPct val="100000"/>
              </a:lnSpc>
              <a:spcBef>
                <a:spcPct val="50000"/>
              </a:spcBef>
            </a:pPr>
            <a:r>
              <a:rPr lang="en-US" sz="1400" b="1"/>
              <a:t>Mean = 8.77</a:t>
            </a:r>
          </a:p>
          <a:p>
            <a:pPr algn="l" eaLnBrk="0" hangingPunct="0">
              <a:lnSpc>
                <a:spcPct val="100000"/>
              </a:lnSpc>
              <a:spcBef>
                <a:spcPct val="50000"/>
              </a:spcBef>
            </a:pPr>
            <a:r>
              <a:rPr lang="en-US" sz="1400" b="1"/>
              <a:t>Median = 9</a:t>
            </a:r>
          </a:p>
          <a:p>
            <a:pPr algn="l" eaLnBrk="0" hangingPunct="0">
              <a:lnSpc>
                <a:spcPct val="100000"/>
              </a:lnSpc>
              <a:spcBef>
                <a:spcPct val="50000"/>
              </a:spcBef>
            </a:pPr>
            <a:endParaRPr lang="en-US" sz="1400" b="1"/>
          </a:p>
        </p:txBody>
      </p:sp>
      <p:sp>
        <p:nvSpPr>
          <p:cNvPr id="1808393" name="Text Box 9"/>
          <p:cNvSpPr txBox="1">
            <a:spLocks noChangeArrowheads="1"/>
          </p:cNvSpPr>
          <p:nvPr/>
        </p:nvSpPr>
        <p:spPr bwMode="auto">
          <a:xfrm>
            <a:off x="2133600" y="6324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0" hangingPunct="0">
              <a:lnSpc>
                <a:spcPct val="100000"/>
              </a:lnSpc>
            </a:pPr>
            <a:r>
              <a:rPr lang="en-US"/>
              <a:t>Unsatisfactory</a:t>
            </a:r>
          </a:p>
        </p:txBody>
      </p:sp>
      <p:sp>
        <p:nvSpPr>
          <p:cNvPr id="1808394" name="Text Box 10"/>
          <p:cNvSpPr txBox="1">
            <a:spLocks noChangeArrowheads="1"/>
          </p:cNvSpPr>
          <p:nvPr/>
        </p:nvSpPr>
        <p:spPr bwMode="auto">
          <a:xfrm>
            <a:off x="5943600" y="6324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lnSpc>
                <a:spcPct val="100000"/>
              </a:lnSpc>
            </a:pPr>
            <a:r>
              <a:rPr lang="en-US"/>
              <a:t>Outstanding</a:t>
            </a:r>
          </a:p>
        </p:txBody>
      </p:sp>
      <p:sp>
        <p:nvSpPr>
          <p:cNvPr id="1808395" name="Rectangle 11" descr="Dotted line rectangle enclosing responses of 8, 9 or 10" title="Rectangle"/>
          <p:cNvSpPr>
            <a:spLocks noChangeArrowheads="1"/>
          </p:cNvSpPr>
          <p:nvPr/>
        </p:nvSpPr>
        <p:spPr bwMode="auto">
          <a:xfrm>
            <a:off x="5562600" y="1981200"/>
            <a:ext cx="1676400" cy="3962400"/>
          </a:xfrm>
          <a:prstGeom prst="rect">
            <a:avLst/>
          </a:prstGeom>
          <a:noFill/>
          <a:ln w="2540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8396" name="Text Box 12"/>
          <p:cNvSpPr txBox="1">
            <a:spLocks noChangeArrowheads="1"/>
          </p:cNvSpPr>
          <p:nvPr/>
        </p:nvSpPr>
        <p:spPr bwMode="auto">
          <a:xfrm>
            <a:off x="5638800" y="2057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600" b="1">
                <a:latin typeface="Arial Unicode MS" pitchFamily="34" charset="-128"/>
              </a:rPr>
              <a:t>83%</a:t>
            </a:r>
          </a:p>
        </p:txBody>
      </p:sp>
      <p:sp>
        <p:nvSpPr>
          <p:cNvPr id="1808397" name="Rectangle 13" descr="Dotted line rectangle enclosing responses of 4,5,6, or7" title="Rectangle"/>
          <p:cNvSpPr>
            <a:spLocks noChangeArrowheads="1"/>
          </p:cNvSpPr>
          <p:nvPr/>
        </p:nvSpPr>
        <p:spPr bwMode="auto">
          <a:xfrm>
            <a:off x="3505200" y="1981200"/>
            <a:ext cx="2057400" cy="3962400"/>
          </a:xfrm>
          <a:prstGeom prst="rect">
            <a:avLst/>
          </a:prstGeom>
          <a:noFill/>
          <a:ln w="2540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8398" name="Text Box 14"/>
          <p:cNvSpPr txBox="1">
            <a:spLocks noChangeArrowheads="1"/>
          </p:cNvSpPr>
          <p:nvPr/>
        </p:nvSpPr>
        <p:spPr bwMode="auto">
          <a:xfrm>
            <a:off x="3581400" y="2057400"/>
            <a:ext cx="762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600" b="1">
                <a:latin typeface="Arial Unicode MS" pitchFamily="34" charset="-128"/>
              </a:rPr>
              <a:t>15%</a:t>
            </a:r>
          </a:p>
        </p:txBody>
      </p:sp>
      <p:sp>
        <p:nvSpPr>
          <p:cNvPr id="1808399" name="Rectangle 15" descr="Dotted line rectangle enclosing responses of 1,2, or 3" title="Rectangle"/>
          <p:cNvSpPr>
            <a:spLocks noChangeArrowheads="1"/>
          </p:cNvSpPr>
          <p:nvPr/>
        </p:nvSpPr>
        <p:spPr bwMode="auto">
          <a:xfrm>
            <a:off x="1981200" y="1981200"/>
            <a:ext cx="1524000" cy="3962400"/>
          </a:xfrm>
          <a:prstGeom prst="rect">
            <a:avLst/>
          </a:prstGeom>
          <a:noFill/>
          <a:ln w="25400">
            <a:solidFill>
              <a:srgbClr val="00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08400" name="Text Box 16"/>
          <p:cNvSpPr txBox="1">
            <a:spLocks noChangeArrowheads="1"/>
          </p:cNvSpPr>
          <p:nvPr/>
        </p:nvSpPr>
        <p:spPr bwMode="auto">
          <a:xfrm>
            <a:off x="2057400" y="2057400"/>
            <a:ext cx="838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600" b="1">
                <a:latin typeface="Arial Unicode MS" pitchFamily="34" charset="-128"/>
              </a:rPr>
              <a:t>2%</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B0F0E055-75CC-4A26-ADE2-7D43FF24FAAD}" type="slidenum">
              <a:rPr lang="en-US" altLang="en-US" smtClean="0"/>
              <a:pPr/>
              <a:t>111</a:t>
            </a:fld>
            <a:endParaRPr lang="en-US" altLang="en-US"/>
          </a:p>
        </p:txBody>
      </p:sp>
      <p:sp>
        <p:nvSpPr>
          <p:cNvPr id="3" name="Title 2"/>
          <p:cNvSpPr>
            <a:spLocks noGrp="1"/>
          </p:cNvSpPr>
          <p:nvPr>
            <p:ph type="title"/>
          </p:nvPr>
        </p:nvSpPr>
        <p:spPr>
          <a:xfrm>
            <a:off x="987425" y="685800"/>
            <a:ext cx="8153400" cy="457200"/>
          </a:xfrm>
        </p:spPr>
        <p:txBody>
          <a:bodyPr/>
          <a:lstStyle/>
          <a:p>
            <a:r>
              <a:rPr lang="en-US" sz="2000" dirty="0"/>
              <a:t>Step 8</a:t>
            </a:r>
            <a:r>
              <a:rPr lang="en-US" sz="1800" dirty="0"/>
              <a:t> (cont.)</a:t>
            </a:r>
            <a:r>
              <a:rPr lang="en-US" sz="2000" dirty="0"/>
              <a:t> </a:t>
            </a:r>
            <a:br>
              <a:rPr lang="en-US" sz="2000" dirty="0"/>
            </a:br>
            <a:r>
              <a:rPr lang="en-US" sz="2400" dirty="0"/>
              <a:t>Example 8-3: FY04 Office of Research Facilities Senior Leadership </a:t>
            </a:r>
            <a:r>
              <a:rPr lang="en-US" sz="2400" dirty="0" smtClean="0"/>
              <a:t>Survey</a:t>
            </a:r>
            <a:endParaRPr lang="en-US" dirty="0"/>
          </a:p>
        </p:txBody>
      </p:sp>
      <p:sp>
        <p:nvSpPr>
          <p:cNvPr id="1809411" name="Text Box 3"/>
          <p:cNvSpPr txBox="1">
            <a:spLocks noChangeArrowheads="1"/>
          </p:cNvSpPr>
          <p:nvPr/>
        </p:nvSpPr>
        <p:spPr bwMode="auto">
          <a:xfrm>
            <a:off x="1219200" y="1219200"/>
            <a:ext cx="7543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Bar Chart:  Satisfaction With Service Areas by Organization</a:t>
            </a:r>
          </a:p>
        </p:txBody>
      </p:sp>
      <p:pic>
        <p:nvPicPr>
          <p:cNvPr id="1809415" name="Picture 7" descr="Bar Chart indicating responses to a survey question" title="Bar Ch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113" y="1673225"/>
            <a:ext cx="8116887" cy="503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0"/>
          </p:nvPr>
        </p:nvSpPr>
        <p:spPr/>
        <p:txBody>
          <a:bodyPr/>
          <a:lstStyle/>
          <a:p>
            <a:fld id="{F77FA8FC-E151-475B-8566-502B1DAC59F7}" type="slidenum">
              <a:rPr lang="en-US" altLang="en-US" smtClean="0"/>
              <a:pPr/>
              <a:t>112</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8</a:t>
            </a:r>
            <a:r>
              <a:rPr lang="en-US" sz="1800" dirty="0"/>
              <a:t> (cont.)</a:t>
            </a:r>
            <a:r>
              <a:rPr lang="en-US" sz="2000" dirty="0"/>
              <a:t> </a:t>
            </a:r>
            <a:br>
              <a:rPr lang="en-US" sz="2000" dirty="0"/>
            </a:br>
            <a:r>
              <a:rPr lang="en-US" sz="2400" dirty="0"/>
              <a:t>Example 8-4: FY04 ORS Customer Scorecard Roll-up </a:t>
            </a:r>
            <a:r>
              <a:rPr lang="en-US" sz="2400" dirty="0" smtClean="0"/>
              <a:t>Results</a:t>
            </a:r>
            <a:endParaRPr lang="en-US" dirty="0"/>
          </a:p>
        </p:txBody>
      </p:sp>
      <p:sp>
        <p:nvSpPr>
          <p:cNvPr id="1810435" name="Text Box 3"/>
          <p:cNvSpPr txBox="1">
            <a:spLocks noChangeArrowheads="1"/>
          </p:cNvSpPr>
          <p:nvPr/>
        </p:nvSpPr>
        <p:spPr bwMode="auto">
          <a:xfrm>
            <a:off x="1219200" y="1219200"/>
            <a:ext cx="76200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Line Graph:  Satisfaction - Mean Convenience Ratings</a:t>
            </a:r>
          </a:p>
        </p:txBody>
      </p:sp>
      <p:sp>
        <p:nvSpPr>
          <p:cNvPr id="1810439" name="Text Box 7"/>
          <p:cNvSpPr txBox="1">
            <a:spLocks noChangeArrowheads="1"/>
          </p:cNvSpPr>
          <p:nvPr/>
        </p:nvSpPr>
        <p:spPr bwMode="auto">
          <a:xfrm>
            <a:off x="7467600" y="3276600"/>
            <a:ext cx="14478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t>N = 13</a:t>
            </a:r>
          </a:p>
          <a:p>
            <a:pPr algn="l" eaLnBrk="0" hangingPunct="0">
              <a:lnSpc>
                <a:spcPct val="100000"/>
              </a:lnSpc>
              <a:spcBef>
                <a:spcPct val="50000"/>
              </a:spcBef>
            </a:pPr>
            <a:r>
              <a:rPr lang="en-US" sz="1400" b="1"/>
              <a:t>Mean = 8.50</a:t>
            </a:r>
          </a:p>
          <a:p>
            <a:pPr algn="l" eaLnBrk="0" hangingPunct="0">
              <a:lnSpc>
                <a:spcPct val="100000"/>
              </a:lnSpc>
              <a:spcBef>
                <a:spcPct val="50000"/>
              </a:spcBef>
            </a:pPr>
            <a:r>
              <a:rPr lang="en-US" sz="1400" b="1"/>
              <a:t>Median = 9.00</a:t>
            </a:r>
          </a:p>
          <a:p>
            <a:pPr algn="l" eaLnBrk="0" hangingPunct="0">
              <a:lnSpc>
                <a:spcPct val="100000"/>
              </a:lnSpc>
              <a:spcBef>
                <a:spcPct val="50000"/>
              </a:spcBef>
            </a:pPr>
            <a:endParaRPr lang="en-US" sz="1400" b="1"/>
          </a:p>
        </p:txBody>
      </p:sp>
      <p:graphicFrame>
        <p:nvGraphicFramePr>
          <p:cNvPr id="1810440" name="Object 8" descr="Line Chart indicating responses to a survey question" title="Line Chart"/>
          <p:cNvGraphicFramePr>
            <a:graphicFrameLocks noChangeAspect="1"/>
          </p:cNvGraphicFramePr>
          <p:nvPr>
            <p:extLst>
              <p:ext uri="{D42A27DB-BD31-4B8C-83A1-F6EECF244321}">
                <p14:modId xmlns:p14="http://schemas.microsoft.com/office/powerpoint/2010/main" val="566746347"/>
              </p:ext>
            </p:extLst>
          </p:nvPr>
        </p:nvGraphicFramePr>
        <p:xfrm>
          <a:off x="838200" y="1752600"/>
          <a:ext cx="6934200" cy="4067175"/>
        </p:xfrm>
        <a:graphic>
          <a:graphicData uri="http://schemas.openxmlformats.org/presentationml/2006/ole">
            <mc:AlternateContent xmlns:mc="http://schemas.openxmlformats.org/markup-compatibility/2006">
              <mc:Choice xmlns:v="urn:schemas-microsoft-com:vml" Requires="v">
                <p:oleObj spid="_x0000_s1810483" name="Chart" r:id="rId3" imgW="6096000" imgH="4067251" progId="MSGraph.Chart.8">
                  <p:embed followColorScheme="full"/>
                </p:oleObj>
              </mc:Choice>
              <mc:Fallback>
                <p:oleObj name="Chart" r:id="rId3" imgW="6096000" imgH="4067251" progId="MSGraph.Chart.8">
                  <p:embed followColorScheme="full"/>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69342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0442" name="Text Box 10"/>
          <p:cNvSpPr txBox="1">
            <a:spLocks noChangeArrowheads="1"/>
          </p:cNvSpPr>
          <p:nvPr/>
        </p:nvSpPr>
        <p:spPr bwMode="auto">
          <a:xfrm>
            <a:off x="381000" y="19050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Outstanding</a:t>
            </a:r>
          </a:p>
        </p:txBody>
      </p:sp>
      <p:sp>
        <p:nvSpPr>
          <p:cNvPr id="1810443" name="Text Box 11"/>
          <p:cNvSpPr txBox="1">
            <a:spLocks noChangeArrowheads="1"/>
          </p:cNvSpPr>
          <p:nvPr/>
        </p:nvSpPr>
        <p:spPr bwMode="auto">
          <a:xfrm>
            <a:off x="304800" y="4602163"/>
            <a:ext cx="1295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Unsatisfactory</a:t>
            </a:r>
          </a:p>
        </p:txBody>
      </p:sp>
      <p:sp>
        <p:nvSpPr>
          <p:cNvPr id="1810441" name="Text Box 9"/>
          <p:cNvSpPr txBox="1">
            <a:spLocks noChangeArrowheads="1"/>
          </p:cNvSpPr>
          <p:nvPr/>
        </p:nvSpPr>
        <p:spPr bwMode="auto">
          <a:xfrm>
            <a:off x="1066800" y="6248400"/>
            <a:ext cx="731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 Group significantly different from mean (p &lt; .05)  ** Group significantly different from mean (p &lt;.01)</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0"/>
          </p:nvPr>
        </p:nvSpPr>
        <p:spPr/>
        <p:txBody>
          <a:bodyPr/>
          <a:lstStyle/>
          <a:p>
            <a:fld id="{88B41D5F-F094-4AFA-97E6-79E8E0E89CCA}" type="slidenum">
              <a:rPr lang="en-US" altLang="en-US" smtClean="0"/>
              <a:pPr/>
              <a:t>113</a:t>
            </a:fld>
            <a:endParaRPr lang="en-US" altLang="en-US"/>
          </a:p>
        </p:txBody>
      </p:sp>
      <p:sp>
        <p:nvSpPr>
          <p:cNvPr id="4" name="Title 3"/>
          <p:cNvSpPr>
            <a:spLocks noGrp="1"/>
          </p:cNvSpPr>
          <p:nvPr>
            <p:ph type="title"/>
          </p:nvPr>
        </p:nvSpPr>
        <p:spPr>
          <a:xfrm>
            <a:off x="987425" y="685800"/>
            <a:ext cx="8153400" cy="457200"/>
          </a:xfrm>
        </p:spPr>
        <p:txBody>
          <a:bodyPr/>
          <a:lstStyle/>
          <a:p>
            <a:r>
              <a:rPr lang="en-US" sz="2000" dirty="0"/>
              <a:t>Step 8</a:t>
            </a:r>
            <a:r>
              <a:rPr lang="en-US" sz="1800" dirty="0"/>
              <a:t> (cont.)</a:t>
            </a:r>
            <a:r>
              <a:rPr lang="en-US" sz="2000" dirty="0"/>
              <a:t> </a:t>
            </a:r>
            <a:br>
              <a:rPr lang="en-US" sz="2000" dirty="0"/>
            </a:br>
            <a:r>
              <a:rPr lang="en-US" sz="2400" dirty="0"/>
              <a:t>Example 8-5: FY04 OQM Performance Management </a:t>
            </a:r>
            <a:r>
              <a:rPr lang="en-US" sz="2400" dirty="0" smtClean="0"/>
              <a:t>Survey</a:t>
            </a:r>
            <a:endParaRPr lang="en-US" dirty="0"/>
          </a:p>
        </p:txBody>
      </p:sp>
      <p:sp>
        <p:nvSpPr>
          <p:cNvPr id="1811464" name="Text Box 8"/>
          <p:cNvSpPr txBox="1">
            <a:spLocks noChangeArrowheads="1"/>
          </p:cNvSpPr>
          <p:nvPr/>
        </p:nvSpPr>
        <p:spPr bwMode="auto">
          <a:xfrm>
            <a:off x="1219200" y="1371600"/>
            <a:ext cx="76200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Pareto Chart:  Satisfaction - Mean Convenience Ratings</a:t>
            </a:r>
          </a:p>
        </p:txBody>
      </p:sp>
      <p:graphicFrame>
        <p:nvGraphicFramePr>
          <p:cNvPr id="1811465" name="Object 9" descr="Pareto Chart indicating responses to a survey question" title="Pareto Chart"/>
          <p:cNvGraphicFramePr>
            <a:graphicFrameLocks noChangeAspect="1"/>
          </p:cNvGraphicFramePr>
          <p:nvPr>
            <p:extLst>
              <p:ext uri="{D42A27DB-BD31-4B8C-83A1-F6EECF244321}">
                <p14:modId xmlns:p14="http://schemas.microsoft.com/office/powerpoint/2010/main" val="1941880297"/>
              </p:ext>
            </p:extLst>
          </p:nvPr>
        </p:nvGraphicFramePr>
        <p:xfrm>
          <a:off x="1066800" y="1763713"/>
          <a:ext cx="8001000" cy="4941887"/>
        </p:xfrm>
        <a:graphic>
          <a:graphicData uri="http://schemas.openxmlformats.org/presentationml/2006/ole">
            <mc:AlternateContent xmlns:mc="http://schemas.openxmlformats.org/markup-compatibility/2006">
              <mc:Choice xmlns:v="urn:schemas-microsoft-com:vml" Requires="v">
                <p:oleObj spid="_x0000_s1811507" name="Chart" r:id="rId3" imgW="7953451" imgH="4771949" progId="MSGraph.Chart.8">
                  <p:embed followColorScheme="full"/>
                </p:oleObj>
              </mc:Choice>
              <mc:Fallback>
                <p:oleObj name="Chart" r:id="rId3" imgW="7953451" imgH="4771949" progId="MSGraph.Chart.8">
                  <p:embed followColorScheme="full"/>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63713"/>
                        <a:ext cx="8001000" cy="4941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11466" name="Text Box 10"/>
          <p:cNvSpPr txBox="1">
            <a:spLocks noChangeArrowheads="1"/>
          </p:cNvSpPr>
          <p:nvPr/>
        </p:nvSpPr>
        <p:spPr bwMode="auto">
          <a:xfrm>
            <a:off x="838200" y="44196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00000"/>
              </a:lnSpc>
              <a:spcBef>
                <a:spcPct val="50000"/>
              </a:spcBef>
            </a:pPr>
            <a:r>
              <a:rPr lang="en-US">
                <a:latin typeface="Arial Unicode MS" pitchFamily="34" charset="-128"/>
              </a:rPr>
              <a:t>Not at all </a:t>
            </a:r>
            <a:br>
              <a:rPr lang="en-US">
                <a:latin typeface="Arial Unicode MS" pitchFamily="34" charset="-128"/>
              </a:rPr>
            </a:br>
            <a:r>
              <a:rPr lang="en-US">
                <a:latin typeface="Arial Unicode MS" pitchFamily="34" charset="-128"/>
              </a:rPr>
              <a:t>Helpful</a:t>
            </a:r>
          </a:p>
        </p:txBody>
      </p:sp>
      <p:sp>
        <p:nvSpPr>
          <p:cNvPr id="1811467" name="Text Box 11"/>
          <p:cNvSpPr txBox="1">
            <a:spLocks noChangeArrowheads="1"/>
          </p:cNvSpPr>
          <p:nvPr/>
        </p:nvSpPr>
        <p:spPr bwMode="auto">
          <a:xfrm>
            <a:off x="838200" y="1981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00000"/>
              </a:lnSpc>
              <a:spcBef>
                <a:spcPct val="50000"/>
              </a:spcBef>
            </a:pPr>
            <a:r>
              <a:rPr lang="en-US">
                <a:latin typeface="Arial Unicode MS" pitchFamily="34" charset="-128"/>
              </a:rPr>
              <a:t>Extremely </a:t>
            </a:r>
            <a:br>
              <a:rPr lang="en-US">
                <a:latin typeface="Arial Unicode MS" pitchFamily="34" charset="-128"/>
              </a:rPr>
            </a:br>
            <a:r>
              <a:rPr lang="en-US">
                <a:latin typeface="Arial Unicode MS" pitchFamily="34" charset="-128"/>
              </a:rPr>
              <a:t>Helpful</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0"/>
          </p:nvPr>
        </p:nvSpPr>
        <p:spPr/>
        <p:txBody>
          <a:bodyPr/>
          <a:lstStyle/>
          <a:p>
            <a:fld id="{C98669AA-DF62-4DF8-8C91-A2813F3A9C09}" type="slidenum">
              <a:rPr lang="en-US" altLang="en-US" smtClean="0"/>
              <a:pPr/>
              <a:t>114</a:t>
            </a:fld>
            <a:endParaRPr lang="en-US" altLang="en-US"/>
          </a:p>
        </p:txBody>
      </p:sp>
      <p:sp>
        <p:nvSpPr>
          <p:cNvPr id="4" name="Title 3"/>
          <p:cNvSpPr>
            <a:spLocks noGrp="1"/>
          </p:cNvSpPr>
          <p:nvPr>
            <p:ph type="title"/>
          </p:nvPr>
        </p:nvSpPr>
        <p:spPr>
          <a:xfrm>
            <a:off x="987425" y="609600"/>
            <a:ext cx="8153400" cy="457200"/>
          </a:xfrm>
        </p:spPr>
        <p:txBody>
          <a:bodyPr/>
          <a:lstStyle/>
          <a:p>
            <a:r>
              <a:rPr lang="en-US" sz="2000" dirty="0"/>
              <a:t>Step 8</a:t>
            </a:r>
            <a:r>
              <a:rPr lang="en-US" sz="1800" dirty="0"/>
              <a:t> (cont.)</a:t>
            </a:r>
            <a:r>
              <a:rPr lang="en-US" sz="2000" dirty="0"/>
              <a:t> </a:t>
            </a:r>
            <a:br>
              <a:rPr lang="en-US" sz="2000" dirty="0"/>
            </a:br>
            <a:r>
              <a:rPr lang="en-US" sz="2400" dirty="0"/>
              <a:t>Example 8-6: FY03 Library Translation Services Customer </a:t>
            </a:r>
            <a:r>
              <a:rPr lang="en-US" sz="2400" dirty="0" smtClean="0"/>
              <a:t>Scorecard</a:t>
            </a:r>
            <a:endParaRPr lang="en-US" dirty="0"/>
          </a:p>
        </p:txBody>
      </p:sp>
      <p:sp>
        <p:nvSpPr>
          <p:cNvPr id="1812488" name="Text Box 8"/>
          <p:cNvSpPr txBox="1">
            <a:spLocks noChangeArrowheads="1"/>
          </p:cNvSpPr>
          <p:nvPr/>
        </p:nvSpPr>
        <p:spPr bwMode="auto">
          <a:xfrm>
            <a:off x="990600" y="1176338"/>
            <a:ext cx="79248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Gap Analysis:  Satisfaction and Importance Ratings</a:t>
            </a:r>
          </a:p>
        </p:txBody>
      </p:sp>
      <p:pic>
        <p:nvPicPr>
          <p:cNvPr id="1812489" name="Picture 9" descr="Gap Analysis showing responses to a survey question" title="Gap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525" y="1546225"/>
            <a:ext cx="7407275"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490" name="Text Box 10"/>
          <p:cNvSpPr txBox="1">
            <a:spLocks noChangeArrowheads="1"/>
          </p:cNvSpPr>
          <p:nvPr/>
        </p:nvSpPr>
        <p:spPr bwMode="auto">
          <a:xfrm>
            <a:off x="1219200" y="6065838"/>
            <a:ext cx="71628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a:latin typeface="Arial Unicode MS" pitchFamily="34" charset="-128"/>
              </a:rPr>
              <a:t>Note: The Importance rating scale ranges  from 1 - 10 where “1” represents Unimportant and “10” represents Important. The Satisfaction rating scale ranges  from 1 - 10 where “1” represents Unsatisfactory and “10” represents Outstanding.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0"/>
          </p:nvPr>
        </p:nvSpPr>
        <p:spPr/>
        <p:txBody>
          <a:bodyPr/>
          <a:lstStyle/>
          <a:p>
            <a:fld id="{095F4CA6-C986-4CBB-9719-134169E3EE64}" type="slidenum">
              <a:rPr lang="en-US" altLang="en-US" smtClean="0"/>
              <a:pPr/>
              <a:t>115</a:t>
            </a:fld>
            <a:endParaRPr lang="en-US" altLang="en-US"/>
          </a:p>
        </p:txBody>
      </p:sp>
      <p:sp>
        <p:nvSpPr>
          <p:cNvPr id="4" name="Title 3"/>
          <p:cNvSpPr>
            <a:spLocks noGrp="1"/>
          </p:cNvSpPr>
          <p:nvPr>
            <p:ph type="title"/>
          </p:nvPr>
        </p:nvSpPr>
        <p:spPr>
          <a:xfrm>
            <a:off x="987425" y="609600"/>
            <a:ext cx="8153400" cy="457200"/>
          </a:xfrm>
        </p:spPr>
        <p:txBody>
          <a:bodyPr/>
          <a:lstStyle/>
          <a:p>
            <a:r>
              <a:rPr lang="en-US" sz="2000" dirty="0"/>
              <a:t>Step 8</a:t>
            </a:r>
            <a:r>
              <a:rPr lang="en-US" sz="1800" dirty="0"/>
              <a:t> (cont.)</a:t>
            </a:r>
            <a:r>
              <a:rPr lang="en-US" sz="2000" dirty="0"/>
              <a:t> </a:t>
            </a:r>
            <a:br>
              <a:rPr lang="en-US" sz="2000" dirty="0"/>
            </a:br>
            <a:r>
              <a:rPr lang="en-US" sz="2400" dirty="0"/>
              <a:t>Example 8-6: FY03 Library Translation Services Customer Scorecard</a:t>
            </a:r>
            <a:r>
              <a:rPr lang="en-US" sz="2000" dirty="0"/>
              <a:t> (cont</a:t>
            </a:r>
            <a:r>
              <a:rPr lang="en-US" sz="2000" dirty="0" smtClean="0"/>
              <a:t>.)</a:t>
            </a:r>
            <a:endParaRPr lang="en-US" dirty="0"/>
          </a:p>
        </p:txBody>
      </p:sp>
      <p:sp>
        <p:nvSpPr>
          <p:cNvPr id="1813512" name="Text Box 8"/>
          <p:cNvSpPr txBox="1">
            <a:spLocks noChangeArrowheads="1"/>
          </p:cNvSpPr>
          <p:nvPr/>
        </p:nvSpPr>
        <p:spPr bwMode="auto">
          <a:xfrm>
            <a:off x="813391" y="1088065"/>
            <a:ext cx="84582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dirty="0"/>
              <a:t>Gap Analysis:  Satisfaction and Importance Ratings–A Closer Look</a:t>
            </a:r>
          </a:p>
        </p:txBody>
      </p:sp>
      <p:pic>
        <p:nvPicPr>
          <p:cNvPr id="1813513" name="Picture 9" descr="Gap Analysis showing responses to a survey question (detail)" title="Gap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754" y="1379615"/>
            <a:ext cx="7315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3514" name="Text Box 10"/>
          <p:cNvSpPr txBox="1">
            <a:spLocks noChangeArrowheads="1"/>
          </p:cNvSpPr>
          <p:nvPr/>
        </p:nvSpPr>
        <p:spPr bwMode="auto">
          <a:xfrm>
            <a:off x="1219200" y="6553200"/>
            <a:ext cx="716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a:latin typeface="Arial Unicode MS" pitchFamily="34" charset="-128"/>
              </a:rPr>
              <a:t>Note:  A  smaller portion of the chart is shown so that the individual data points can be labeled.</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457200"/>
          </a:xfrm>
        </p:spPr>
        <p:txBody>
          <a:bodyPr/>
          <a:lstStyle/>
          <a:p>
            <a:r>
              <a:rPr lang="en-US" sz="2400" dirty="0"/>
              <a:t>Step 8</a:t>
            </a:r>
            <a:r>
              <a:rPr lang="en-US" sz="2000" dirty="0"/>
              <a:t> (cont.)</a:t>
            </a:r>
            <a:r>
              <a:rPr lang="en-US" sz="2400" dirty="0"/>
              <a:t> </a:t>
            </a:r>
            <a:br>
              <a:rPr lang="en-US" sz="2400" dirty="0"/>
            </a:br>
            <a:r>
              <a:rPr lang="en-US" sz="2800" dirty="0"/>
              <a:t>Data Over </a:t>
            </a:r>
            <a:r>
              <a:rPr lang="en-US" sz="2800" dirty="0" smtClean="0"/>
              <a:t>Time</a:t>
            </a:r>
            <a:endParaRPr lang="en-US" sz="2800" dirty="0"/>
          </a:p>
        </p:txBody>
      </p:sp>
      <p:sp>
        <p:nvSpPr>
          <p:cNvPr id="1814531" name="Rectangle 3"/>
          <p:cNvSpPr>
            <a:spLocks noGrp="1" noChangeArrowheads="1"/>
          </p:cNvSpPr>
          <p:nvPr>
            <p:ph type="body" idx="1"/>
          </p:nvPr>
        </p:nvSpPr>
        <p:spPr>
          <a:xfrm>
            <a:off x="987424" y="1444625"/>
            <a:ext cx="8004175" cy="4648200"/>
          </a:xfrm>
        </p:spPr>
        <p:txBody>
          <a:bodyPr/>
          <a:lstStyle/>
          <a:p>
            <a:r>
              <a:rPr lang="en-US" sz="2400" dirty="0" smtClean="0"/>
              <a:t>Example 8-7</a:t>
            </a:r>
          </a:p>
          <a:p>
            <a:pPr lvl="1"/>
            <a:r>
              <a:rPr lang="en-US" sz="2000" dirty="0" smtClean="0"/>
              <a:t>FY05 Division of Facilities Planning Customer Scorecard</a:t>
            </a:r>
          </a:p>
          <a:p>
            <a:r>
              <a:rPr lang="en-US" sz="2400" dirty="0" smtClean="0"/>
              <a:t>Example 8-8</a:t>
            </a:r>
          </a:p>
          <a:p>
            <a:pPr lvl="1"/>
            <a:r>
              <a:rPr lang="en-US" sz="2000" dirty="0" smtClean="0"/>
              <a:t>FY04 ORS Customer Scorecard Roll-up Results:  Overall Service Group Satisfaction Means by Fiscal Year</a:t>
            </a:r>
          </a:p>
          <a:p>
            <a:r>
              <a:rPr lang="en-US" sz="2400" dirty="0" smtClean="0"/>
              <a:t>Example 8-9</a:t>
            </a:r>
          </a:p>
          <a:p>
            <a:pPr lvl="1"/>
            <a:r>
              <a:rPr lang="en-US" sz="2000" dirty="0" smtClean="0"/>
              <a:t>FY04 ORS Customer Scorecard Roll-up Results:  Percentage Change in Overall Customer Satisfaction</a:t>
            </a:r>
          </a:p>
          <a:p>
            <a:endParaRPr lang="en-US" sz="2400" dirty="0" smtClean="0"/>
          </a:p>
          <a:p>
            <a:endParaRPr lang="en-US" sz="2400" dirty="0"/>
          </a:p>
        </p:txBody>
      </p:sp>
      <p:sp>
        <p:nvSpPr>
          <p:cNvPr id="4" name="Slide Number Placeholder 4"/>
          <p:cNvSpPr>
            <a:spLocks noGrp="1"/>
          </p:cNvSpPr>
          <p:nvPr>
            <p:ph type="sldNum" sz="quarter" idx="10"/>
          </p:nvPr>
        </p:nvSpPr>
        <p:spPr/>
        <p:txBody>
          <a:bodyPr/>
          <a:lstStyle/>
          <a:p>
            <a:fld id="{CA5798B3-5E2B-40FB-9506-45019EFF6110}" type="slidenum">
              <a:rPr lang="en-US" altLang="en-US" smtClean="0"/>
              <a:pPr/>
              <a:t>116</a:t>
            </a:fld>
            <a:endParaRPr lang="en-US" alt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0"/>
          </p:nvPr>
        </p:nvSpPr>
        <p:spPr/>
        <p:txBody>
          <a:bodyPr/>
          <a:lstStyle/>
          <a:p>
            <a:fld id="{60B30F13-1339-4607-91DA-8AFB2D0D094E}" type="slidenum">
              <a:rPr lang="en-US" altLang="en-US" smtClean="0"/>
              <a:pPr/>
              <a:t>117</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8</a:t>
            </a:r>
            <a:r>
              <a:rPr lang="en-US" sz="1800" dirty="0"/>
              <a:t> (cont.)</a:t>
            </a:r>
            <a:r>
              <a:rPr lang="en-US" sz="2000" dirty="0"/>
              <a:t> </a:t>
            </a:r>
            <a:br>
              <a:rPr lang="en-US" sz="2000" dirty="0"/>
            </a:br>
            <a:r>
              <a:rPr lang="en-US" sz="2400" dirty="0"/>
              <a:t>Example 8-7: FY05 Division of Facilities Planning Customer </a:t>
            </a:r>
            <a:r>
              <a:rPr lang="en-US" sz="2400" dirty="0" smtClean="0"/>
              <a:t>Scorecard</a:t>
            </a:r>
            <a:endParaRPr lang="en-US" dirty="0"/>
          </a:p>
        </p:txBody>
      </p:sp>
      <p:sp>
        <p:nvSpPr>
          <p:cNvPr id="1815555" name="Text Box 3"/>
          <p:cNvSpPr txBox="1">
            <a:spLocks noChangeArrowheads="1"/>
          </p:cNvSpPr>
          <p:nvPr/>
        </p:nvSpPr>
        <p:spPr bwMode="auto">
          <a:xfrm>
            <a:off x="1219200" y="1219200"/>
            <a:ext cx="7543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Satisfaction Ratings by Fiscal Year</a:t>
            </a:r>
          </a:p>
        </p:txBody>
      </p:sp>
      <p:graphicFrame>
        <p:nvGraphicFramePr>
          <p:cNvPr id="1815559" name="Object 7" descr="Bar Chart showing responses to a survey question" title="Bar Chart"/>
          <p:cNvGraphicFramePr>
            <a:graphicFrameLocks noChangeAspect="1"/>
          </p:cNvGraphicFramePr>
          <p:nvPr>
            <p:extLst>
              <p:ext uri="{D42A27DB-BD31-4B8C-83A1-F6EECF244321}">
                <p14:modId xmlns:p14="http://schemas.microsoft.com/office/powerpoint/2010/main" val="3271807904"/>
              </p:ext>
            </p:extLst>
          </p:nvPr>
        </p:nvGraphicFramePr>
        <p:xfrm>
          <a:off x="254000" y="1471613"/>
          <a:ext cx="8423275" cy="4827587"/>
        </p:xfrm>
        <a:graphic>
          <a:graphicData uri="http://schemas.openxmlformats.org/presentationml/2006/ole">
            <mc:AlternateContent xmlns:mc="http://schemas.openxmlformats.org/markup-compatibility/2006">
              <mc:Choice xmlns:v="urn:schemas-microsoft-com:vml" Requires="v">
                <p:oleObj spid="_x0000_s1815615" name="Chart" r:id="rId3" imgW="7829702" imgH="4629302" progId="MSGraph.Chart.8">
                  <p:embed followColorScheme="full"/>
                </p:oleObj>
              </mc:Choice>
              <mc:Fallback>
                <p:oleObj name="Chart" r:id="rId3" imgW="7829702" imgH="4629302" progId="MSGraph.Chart.8">
                  <p:embed followColorScheme="full"/>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471613"/>
                        <a:ext cx="8423275" cy="482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815560" name="Text Box 8"/>
          <p:cNvSpPr txBox="1">
            <a:spLocks noChangeArrowheads="1"/>
          </p:cNvSpPr>
          <p:nvPr/>
        </p:nvSpPr>
        <p:spPr bwMode="auto">
          <a:xfrm>
            <a:off x="2743200" y="5792788"/>
            <a:ext cx="1479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400" b="1">
                <a:latin typeface="Arial Unicode MS" pitchFamily="34" charset="-128"/>
              </a:rPr>
              <a:t>Unsatisfactory</a:t>
            </a:r>
          </a:p>
        </p:txBody>
      </p:sp>
      <p:sp>
        <p:nvSpPr>
          <p:cNvPr id="1815563" name="Text Box 11"/>
          <p:cNvSpPr txBox="1">
            <a:spLocks noChangeArrowheads="1"/>
          </p:cNvSpPr>
          <p:nvPr/>
        </p:nvSpPr>
        <p:spPr bwMode="auto">
          <a:xfrm>
            <a:off x="6388100" y="5792788"/>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00000"/>
              </a:lnSpc>
            </a:pPr>
            <a:r>
              <a:rPr lang="en-US" sz="1400" b="1" dirty="0">
                <a:latin typeface="Arial Unicode MS" pitchFamily="34" charset="-128"/>
              </a:rPr>
              <a:t>Outstanding</a:t>
            </a:r>
          </a:p>
        </p:txBody>
      </p:sp>
      <p:sp>
        <p:nvSpPr>
          <p:cNvPr id="1815562" name="Text Box 10"/>
          <p:cNvSpPr txBox="1">
            <a:spLocks noChangeArrowheads="1"/>
          </p:cNvSpPr>
          <p:nvPr/>
        </p:nvSpPr>
        <p:spPr bwMode="auto">
          <a:xfrm rot="16200000">
            <a:off x="-409575" y="3432175"/>
            <a:ext cx="2165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latin typeface="Arial Unicode MS" pitchFamily="34" charset="-128"/>
              </a:rPr>
              <a:t>Satisfaction Dimension</a:t>
            </a:r>
          </a:p>
        </p:txBody>
      </p:sp>
      <p:sp>
        <p:nvSpPr>
          <p:cNvPr id="1815561" name="Text Box 9"/>
          <p:cNvSpPr txBox="1">
            <a:spLocks noChangeArrowheads="1"/>
          </p:cNvSpPr>
          <p:nvPr/>
        </p:nvSpPr>
        <p:spPr bwMode="auto">
          <a:xfrm>
            <a:off x="3195638" y="1854200"/>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solidFill>
                  <a:schemeClr val="tx1"/>
                </a:solidFill>
                <a:latin typeface="Arial Unicode MS" pitchFamily="34" charset="-128"/>
              </a:rPr>
              <a:t>N = 14</a:t>
            </a:r>
          </a:p>
        </p:txBody>
      </p:sp>
      <p:sp>
        <p:nvSpPr>
          <p:cNvPr id="1815564" name="Text Box 12"/>
          <p:cNvSpPr txBox="1">
            <a:spLocks noChangeArrowheads="1"/>
          </p:cNvSpPr>
          <p:nvPr/>
        </p:nvSpPr>
        <p:spPr bwMode="auto">
          <a:xfrm>
            <a:off x="3195638" y="20415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N = 16</a:t>
            </a:r>
          </a:p>
        </p:txBody>
      </p:sp>
      <p:sp>
        <p:nvSpPr>
          <p:cNvPr id="1815565" name="Text Box 13"/>
          <p:cNvSpPr txBox="1">
            <a:spLocks noChangeArrowheads="1"/>
          </p:cNvSpPr>
          <p:nvPr/>
        </p:nvSpPr>
        <p:spPr bwMode="auto">
          <a:xfrm>
            <a:off x="3195638" y="2425700"/>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solidFill>
                  <a:schemeClr val="tx1"/>
                </a:solidFill>
                <a:latin typeface="Arial Unicode MS" pitchFamily="34" charset="-128"/>
              </a:rPr>
              <a:t>N = 15</a:t>
            </a:r>
          </a:p>
        </p:txBody>
      </p:sp>
      <p:sp>
        <p:nvSpPr>
          <p:cNvPr id="1815566" name="Text Box 14"/>
          <p:cNvSpPr txBox="1">
            <a:spLocks noChangeArrowheads="1"/>
          </p:cNvSpPr>
          <p:nvPr/>
        </p:nvSpPr>
        <p:spPr bwMode="auto">
          <a:xfrm>
            <a:off x="3195638" y="26511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N = 16</a:t>
            </a:r>
          </a:p>
        </p:txBody>
      </p:sp>
      <p:sp>
        <p:nvSpPr>
          <p:cNvPr id="1815567" name="Text Box 15"/>
          <p:cNvSpPr txBox="1">
            <a:spLocks noChangeArrowheads="1"/>
          </p:cNvSpPr>
          <p:nvPr/>
        </p:nvSpPr>
        <p:spPr bwMode="auto">
          <a:xfrm>
            <a:off x="3195638" y="31083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solidFill>
                  <a:schemeClr val="tx1"/>
                </a:solidFill>
                <a:latin typeface="Arial Unicode MS" pitchFamily="34" charset="-128"/>
              </a:rPr>
              <a:t>N = 15</a:t>
            </a:r>
          </a:p>
        </p:txBody>
      </p:sp>
      <p:sp>
        <p:nvSpPr>
          <p:cNvPr id="1815568" name="Text Box 16"/>
          <p:cNvSpPr txBox="1">
            <a:spLocks noChangeArrowheads="1"/>
          </p:cNvSpPr>
          <p:nvPr/>
        </p:nvSpPr>
        <p:spPr bwMode="auto">
          <a:xfrm>
            <a:off x="3195638" y="32607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N = 16</a:t>
            </a:r>
          </a:p>
        </p:txBody>
      </p:sp>
      <p:sp>
        <p:nvSpPr>
          <p:cNvPr id="1815569" name="Text Box 17"/>
          <p:cNvSpPr txBox="1">
            <a:spLocks noChangeArrowheads="1"/>
          </p:cNvSpPr>
          <p:nvPr/>
        </p:nvSpPr>
        <p:spPr bwMode="auto">
          <a:xfrm>
            <a:off x="3208338" y="3657600"/>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solidFill>
                  <a:schemeClr val="tx1"/>
                </a:solidFill>
                <a:latin typeface="Arial Unicode MS" pitchFamily="34" charset="-128"/>
              </a:rPr>
              <a:t>N = 15</a:t>
            </a:r>
          </a:p>
        </p:txBody>
      </p:sp>
      <p:sp>
        <p:nvSpPr>
          <p:cNvPr id="1815570" name="Text Box 18"/>
          <p:cNvSpPr txBox="1">
            <a:spLocks noChangeArrowheads="1"/>
          </p:cNvSpPr>
          <p:nvPr/>
        </p:nvSpPr>
        <p:spPr bwMode="auto">
          <a:xfrm>
            <a:off x="3195638" y="38703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N = 16</a:t>
            </a:r>
          </a:p>
        </p:txBody>
      </p:sp>
      <p:sp>
        <p:nvSpPr>
          <p:cNvPr id="1815571" name="Text Box 19"/>
          <p:cNvSpPr txBox="1">
            <a:spLocks noChangeArrowheads="1"/>
          </p:cNvSpPr>
          <p:nvPr/>
        </p:nvSpPr>
        <p:spPr bwMode="auto">
          <a:xfrm>
            <a:off x="3195638" y="42513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solidFill>
                  <a:schemeClr val="tx1"/>
                </a:solidFill>
                <a:latin typeface="Arial Unicode MS" pitchFamily="34" charset="-128"/>
              </a:rPr>
              <a:t>N = 15</a:t>
            </a:r>
          </a:p>
        </p:txBody>
      </p:sp>
      <p:sp>
        <p:nvSpPr>
          <p:cNvPr id="1815572" name="Text Box 20"/>
          <p:cNvSpPr txBox="1">
            <a:spLocks noChangeArrowheads="1"/>
          </p:cNvSpPr>
          <p:nvPr/>
        </p:nvSpPr>
        <p:spPr bwMode="auto">
          <a:xfrm>
            <a:off x="3195638" y="4419600"/>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N = 16</a:t>
            </a:r>
          </a:p>
        </p:txBody>
      </p:sp>
      <p:sp>
        <p:nvSpPr>
          <p:cNvPr id="1815573" name="Text Box 21"/>
          <p:cNvSpPr txBox="1">
            <a:spLocks noChangeArrowheads="1"/>
          </p:cNvSpPr>
          <p:nvPr/>
        </p:nvSpPr>
        <p:spPr bwMode="auto">
          <a:xfrm>
            <a:off x="3195638" y="4860925"/>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solidFill>
                  <a:schemeClr val="tx1"/>
                </a:solidFill>
                <a:latin typeface="Arial Unicode MS" pitchFamily="34" charset="-128"/>
              </a:rPr>
              <a:t>N = 15</a:t>
            </a:r>
          </a:p>
        </p:txBody>
      </p:sp>
      <p:sp>
        <p:nvSpPr>
          <p:cNvPr id="1815574" name="Text Box 22"/>
          <p:cNvSpPr txBox="1">
            <a:spLocks noChangeArrowheads="1"/>
          </p:cNvSpPr>
          <p:nvPr/>
        </p:nvSpPr>
        <p:spPr bwMode="auto">
          <a:xfrm>
            <a:off x="3195638" y="5029200"/>
            <a:ext cx="251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N = 16</a:t>
            </a:r>
          </a:p>
        </p:txBody>
      </p:sp>
      <p:sp>
        <p:nvSpPr>
          <p:cNvPr id="1815575" name="Text Box 23"/>
          <p:cNvSpPr txBox="1">
            <a:spLocks noChangeArrowheads="1"/>
          </p:cNvSpPr>
          <p:nvPr/>
        </p:nvSpPr>
        <p:spPr bwMode="auto">
          <a:xfrm>
            <a:off x="1219200" y="6311900"/>
            <a:ext cx="624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 Note:  There are no significant differences between the groups</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0"/>
          </p:nvPr>
        </p:nvSpPr>
        <p:spPr/>
        <p:txBody>
          <a:bodyPr/>
          <a:lstStyle/>
          <a:p>
            <a:fld id="{1807E693-62ED-4164-AD26-8BDF4DCCDACC}" type="slidenum">
              <a:rPr lang="en-US" altLang="en-US" smtClean="0"/>
              <a:pPr/>
              <a:t>118</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8</a:t>
            </a:r>
            <a:r>
              <a:rPr lang="en-US" sz="1800" dirty="0"/>
              <a:t> (cont.)</a:t>
            </a:r>
            <a:r>
              <a:rPr lang="en-US" sz="2000" dirty="0"/>
              <a:t> </a:t>
            </a:r>
            <a:br>
              <a:rPr lang="en-US" sz="2000" dirty="0"/>
            </a:br>
            <a:r>
              <a:rPr lang="en-US" sz="2400" dirty="0"/>
              <a:t>Example 8-8: FY04 ORS Customer Scorecard Rollup Results </a:t>
            </a:r>
            <a:endParaRPr lang="en-US" dirty="0"/>
          </a:p>
        </p:txBody>
      </p:sp>
      <p:sp>
        <p:nvSpPr>
          <p:cNvPr id="1816579" name="Text Box 3"/>
          <p:cNvSpPr txBox="1">
            <a:spLocks noChangeArrowheads="1"/>
          </p:cNvSpPr>
          <p:nvPr/>
        </p:nvSpPr>
        <p:spPr bwMode="auto">
          <a:xfrm>
            <a:off x="1219200" y="1219200"/>
            <a:ext cx="7543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Overall Service Group Satisfaction Means by Fiscal Year</a:t>
            </a:r>
          </a:p>
        </p:txBody>
      </p:sp>
      <p:graphicFrame>
        <p:nvGraphicFramePr>
          <p:cNvPr id="1816589" name="Object 13" descr="Line Chart showing responses to a survey question" title="Line Chart"/>
          <p:cNvGraphicFramePr>
            <a:graphicFrameLocks noChangeAspect="1"/>
          </p:cNvGraphicFramePr>
          <p:nvPr>
            <p:extLst>
              <p:ext uri="{D42A27DB-BD31-4B8C-83A1-F6EECF244321}">
                <p14:modId xmlns:p14="http://schemas.microsoft.com/office/powerpoint/2010/main" val="661481441"/>
              </p:ext>
            </p:extLst>
          </p:nvPr>
        </p:nvGraphicFramePr>
        <p:xfrm>
          <a:off x="836613" y="1601788"/>
          <a:ext cx="7678737" cy="4618037"/>
        </p:xfrm>
        <a:graphic>
          <a:graphicData uri="http://schemas.openxmlformats.org/presentationml/2006/ole">
            <mc:AlternateContent xmlns:mc="http://schemas.openxmlformats.org/markup-compatibility/2006">
              <mc:Choice xmlns:v="urn:schemas-microsoft-com:vml" Requires="v">
                <p:oleObj spid="_x0000_s1816630" name="Chart" r:id="rId3" imgW="6753149" imgH="4067251" progId="MSGraph.Chart.8">
                  <p:embed followColorScheme="full"/>
                </p:oleObj>
              </mc:Choice>
              <mc:Fallback>
                <p:oleObj name="Chart" r:id="rId3" imgW="6753149" imgH="4067251" progId="MSGraph.Chart.8">
                  <p:embed followColorScheme="full"/>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1601788"/>
                        <a:ext cx="767873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6590" name="Text Box 14"/>
          <p:cNvSpPr txBox="1">
            <a:spLocks noChangeArrowheads="1"/>
          </p:cNvSpPr>
          <p:nvPr/>
        </p:nvSpPr>
        <p:spPr bwMode="auto">
          <a:xfrm>
            <a:off x="1066800" y="6248400"/>
            <a:ext cx="731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 Group significantly different from Time 1 (p &lt; .05)  ** Group significantly different from Time 1 (p &lt;.01)</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0"/>
          </p:nvPr>
        </p:nvSpPr>
        <p:spPr/>
        <p:txBody>
          <a:bodyPr/>
          <a:lstStyle/>
          <a:p>
            <a:fld id="{4CE9AE17-AC7C-4627-964A-DED6FD16B445}" type="slidenum">
              <a:rPr lang="en-US" altLang="en-US" smtClean="0"/>
              <a:pPr/>
              <a:t>119</a:t>
            </a:fld>
            <a:endParaRPr lang="en-US" altLang="en-US"/>
          </a:p>
        </p:txBody>
      </p:sp>
      <p:sp>
        <p:nvSpPr>
          <p:cNvPr id="3" name="Title 2"/>
          <p:cNvSpPr>
            <a:spLocks noGrp="1"/>
          </p:cNvSpPr>
          <p:nvPr>
            <p:ph type="title"/>
          </p:nvPr>
        </p:nvSpPr>
        <p:spPr>
          <a:xfrm>
            <a:off x="987425" y="685800"/>
            <a:ext cx="8153400" cy="457200"/>
          </a:xfrm>
        </p:spPr>
        <p:txBody>
          <a:bodyPr/>
          <a:lstStyle/>
          <a:p>
            <a:r>
              <a:rPr lang="en-US" sz="2000" dirty="0"/>
              <a:t>Step 8</a:t>
            </a:r>
            <a:r>
              <a:rPr lang="en-US" sz="1800" dirty="0"/>
              <a:t> (cont.)</a:t>
            </a:r>
            <a:r>
              <a:rPr lang="en-US" sz="2000" dirty="0"/>
              <a:t> </a:t>
            </a:r>
            <a:br>
              <a:rPr lang="en-US" sz="2000" dirty="0"/>
            </a:br>
            <a:r>
              <a:rPr lang="en-US" sz="2400" dirty="0"/>
              <a:t>Example 8-9: FY04 ORS Customer Scorecard Rollup Results  </a:t>
            </a:r>
            <a:endParaRPr lang="en-US" dirty="0"/>
          </a:p>
        </p:txBody>
      </p:sp>
      <p:sp>
        <p:nvSpPr>
          <p:cNvPr id="1817603" name="Text Box 3"/>
          <p:cNvSpPr txBox="1">
            <a:spLocks noChangeArrowheads="1"/>
          </p:cNvSpPr>
          <p:nvPr/>
        </p:nvSpPr>
        <p:spPr bwMode="auto">
          <a:xfrm>
            <a:off x="1219200" y="1252537"/>
            <a:ext cx="7543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dirty="0"/>
              <a:t>Percentage Change in Overall Customer Satisfaction</a:t>
            </a:r>
          </a:p>
        </p:txBody>
      </p:sp>
      <p:sp>
        <p:nvSpPr>
          <p:cNvPr id="1817615" name="Text Box 15"/>
          <p:cNvSpPr txBox="1">
            <a:spLocks noChangeArrowheads="1"/>
          </p:cNvSpPr>
          <p:nvPr/>
        </p:nvSpPr>
        <p:spPr bwMode="auto">
          <a:xfrm rot="16200000">
            <a:off x="-1143000" y="3579813"/>
            <a:ext cx="472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a:latin typeface="Arial Unicode MS" pitchFamily="34" charset="-128"/>
              </a:rPr>
              <a:t>% Change in Overall Customer Satisfaction Mean Rating </a:t>
            </a:r>
          </a:p>
        </p:txBody>
      </p:sp>
      <p:graphicFrame>
        <p:nvGraphicFramePr>
          <p:cNvPr id="1817613" name="Object 13" descr="Bar Chart showing percent changes in responses by service group" title="Bar Chart"/>
          <p:cNvGraphicFramePr>
            <a:graphicFrameLocks noChangeAspect="1"/>
          </p:cNvGraphicFramePr>
          <p:nvPr>
            <p:extLst>
              <p:ext uri="{D42A27DB-BD31-4B8C-83A1-F6EECF244321}">
                <p14:modId xmlns:p14="http://schemas.microsoft.com/office/powerpoint/2010/main" val="4022673676"/>
              </p:ext>
            </p:extLst>
          </p:nvPr>
        </p:nvGraphicFramePr>
        <p:xfrm>
          <a:off x="836613" y="1601788"/>
          <a:ext cx="8078787" cy="4618037"/>
        </p:xfrm>
        <a:graphic>
          <a:graphicData uri="http://schemas.openxmlformats.org/presentationml/2006/ole">
            <mc:AlternateContent xmlns:mc="http://schemas.openxmlformats.org/markup-compatibility/2006">
              <mc:Choice xmlns:v="urn:schemas-microsoft-com:vml" Requires="v">
                <p:oleObj spid="_x0000_s1817655" name="Chart" r:id="rId3" imgW="7096049" imgH="4067251" progId="MSGraph.Chart.8">
                  <p:embed followColorScheme="full"/>
                </p:oleObj>
              </mc:Choice>
              <mc:Fallback>
                <p:oleObj name="Chart" r:id="rId3" imgW="7096049" imgH="4067251" progId="MSGraph.Chart.8">
                  <p:embed followColorScheme="full"/>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3" y="1601788"/>
                        <a:ext cx="807878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17614" name="Text Box 14"/>
          <p:cNvSpPr txBox="1">
            <a:spLocks noChangeArrowheads="1"/>
          </p:cNvSpPr>
          <p:nvPr/>
        </p:nvSpPr>
        <p:spPr bwMode="auto">
          <a:xfrm>
            <a:off x="1066800" y="624840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Appendix shows Service Group number mapping</a:t>
            </a:r>
          </a:p>
          <a:p>
            <a:pPr algn="l" eaLnBrk="0" hangingPunct="0">
              <a:lnSpc>
                <a:spcPct val="100000"/>
              </a:lnSpc>
            </a:pPr>
            <a:r>
              <a:rPr lang="en-US">
                <a:latin typeface="Arial Unicode MS" pitchFamily="34" charset="-128"/>
              </a:rPr>
              <a:t>* Significant change (p &lt; .05)  ** Significant change (p &lt;.01)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895600"/>
            <a:ext cx="8153400" cy="457200"/>
          </a:xfrm>
        </p:spPr>
        <p:txBody>
          <a:bodyPr/>
          <a:lstStyle/>
          <a:p>
            <a:pPr marL="342900" indent="-342900" algn="ctr">
              <a:lnSpc>
                <a:spcPct val="100000"/>
              </a:lnSpc>
              <a:spcBef>
                <a:spcPct val="20000"/>
              </a:spcBef>
            </a:pPr>
            <a:r>
              <a:rPr lang="en-US" sz="3200" i="1" dirty="0"/>
              <a:t>If you can’t measure it,</a:t>
            </a:r>
            <a:br>
              <a:rPr lang="en-US" sz="3200" i="1" dirty="0"/>
            </a:br>
            <a:r>
              <a:rPr lang="en-US" sz="3200" i="1" dirty="0"/>
              <a:t> you can’t manage it</a:t>
            </a:r>
            <a:r>
              <a:rPr lang="en-US" sz="3200" i="1" dirty="0" smtClean="0"/>
              <a:t>.</a:t>
            </a:r>
            <a:endParaRPr lang="en-US" sz="2800" dirty="0"/>
          </a:p>
        </p:txBody>
      </p:sp>
      <p:sp>
        <p:nvSpPr>
          <p:cNvPr id="3" name="Slide Number Placeholder 2"/>
          <p:cNvSpPr>
            <a:spLocks noGrp="1"/>
          </p:cNvSpPr>
          <p:nvPr>
            <p:ph type="sldNum" sz="quarter" idx="10"/>
          </p:nvPr>
        </p:nvSpPr>
        <p:spPr/>
        <p:txBody>
          <a:bodyPr/>
          <a:lstStyle/>
          <a:p>
            <a:fld id="{40B4D4D3-03B9-4C59-A66D-AB4ADAE3ACD6}" type="slidenum">
              <a:rPr lang="en-US" altLang="en-US" smtClean="0"/>
              <a:pPr/>
              <a:t>12</a:t>
            </a:fld>
            <a:endParaRPr lang="en-US" altLang="en-US"/>
          </a:p>
        </p:txBody>
      </p:sp>
    </p:spTree>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A53B205-89D0-40F3-BF3B-F117247E5FA7}" type="slidenum">
              <a:rPr lang="en-US" altLang="en-US" smtClean="0"/>
              <a:pPr/>
              <a:t>120</a:t>
            </a:fld>
            <a:endParaRPr lang="en-US" altLang="en-US"/>
          </a:p>
        </p:txBody>
      </p:sp>
      <p:sp>
        <p:nvSpPr>
          <p:cNvPr id="3" name="Title 2"/>
          <p:cNvSpPr>
            <a:spLocks noGrp="1"/>
          </p:cNvSpPr>
          <p:nvPr>
            <p:ph type="title"/>
          </p:nvPr>
        </p:nvSpPr>
        <p:spPr>
          <a:xfrm>
            <a:off x="990600" y="381000"/>
            <a:ext cx="8153400" cy="457200"/>
          </a:xfrm>
        </p:spPr>
        <p:txBody>
          <a:bodyPr/>
          <a:lstStyle/>
          <a:p>
            <a:r>
              <a:rPr lang="en-US" sz="2000" dirty="0"/>
              <a:t>Step 9 </a:t>
            </a:r>
            <a:br>
              <a:rPr lang="en-US" sz="2000" dirty="0"/>
            </a:br>
            <a:r>
              <a:rPr lang="en-US" sz="2400" dirty="0"/>
              <a:t>Discuss Findings and </a:t>
            </a:r>
            <a:r>
              <a:rPr lang="en-US" sz="2400" dirty="0" smtClean="0"/>
              <a:t>Recommendations</a:t>
            </a:r>
            <a:endParaRPr lang="en-US" dirty="0"/>
          </a:p>
        </p:txBody>
      </p:sp>
      <p:pic>
        <p:nvPicPr>
          <p:cNvPr id="1818628" name="Picture 4" descr="443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87475"/>
            <a:ext cx="7239000" cy="4732338"/>
          </a:xfrm>
          <a:prstGeom prst="rect">
            <a:avLst/>
          </a:prstGeom>
          <a:noFill/>
          <a:extLst>
            <a:ext uri="{909E8E84-426E-40DD-AFC4-6F175D3DCCD1}">
              <a14:hiddenFill xmlns:a14="http://schemas.microsoft.com/office/drawing/2010/main">
                <a:solidFill>
                  <a:srgbClr val="FFFFFF"/>
                </a:solidFill>
              </a14:hiddenFill>
            </a:ext>
          </a:extLst>
        </p:spPr>
      </p:pic>
      <p:sp>
        <p:nvSpPr>
          <p:cNvPr id="1818627" name="Text Box 3"/>
          <p:cNvSpPr txBox="1">
            <a:spLocks noChangeArrowheads="1"/>
          </p:cNvSpPr>
          <p:nvPr/>
        </p:nvSpPr>
        <p:spPr bwMode="auto">
          <a:xfrm>
            <a:off x="1066800" y="64770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762000"/>
            <a:ext cx="8153400" cy="457200"/>
          </a:xfrm>
        </p:spPr>
        <p:txBody>
          <a:bodyPr/>
          <a:lstStyle/>
          <a:p>
            <a:r>
              <a:rPr lang="en-US" sz="2400" dirty="0"/>
              <a:t>Step 9 </a:t>
            </a:r>
            <a:br>
              <a:rPr lang="en-US" sz="2400" dirty="0"/>
            </a:br>
            <a:r>
              <a:rPr lang="en-US" sz="2800" dirty="0"/>
              <a:t>Discuss Findings and Recommendations </a:t>
            </a:r>
            <a:r>
              <a:rPr lang="en-US" sz="2400" dirty="0"/>
              <a:t>(cont</a:t>
            </a:r>
            <a:r>
              <a:rPr lang="en-US" sz="2400" dirty="0" smtClean="0"/>
              <a:t>.)</a:t>
            </a:r>
            <a:endParaRPr lang="en-US" sz="2800" dirty="0"/>
          </a:p>
        </p:txBody>
      </p:sp>
      <p:sp>
        <p:nvSpPr>
          <p:cNvPr id="1819651" name="Rectangle 3"/>
          <p:cNvSpPr>
            <a:spLocks noGrp="1" noChangeArrowheads="1"/>
          </p:cNvSpPr>
          <p:nvPr>
            <p:ph type="body" idx="1"/>
          </p:nvPr>
        </p:nvSpPr>
        <p:spPr>
          <a:xfrm>
            <a:off x="987424" y="1676400"/>
            <a:ext cx="7851775" cy="4648200"/>
          </a:xfrm>
        </p:spPr>
        <p:txBody>
          <a:bodyPr/>
          <a:lstStyle/>
          <a:p>
            <a:r>
              <a:rPr lang="en-US" sz="2400" dirty="0" smtClean="0"/>
              <a:t>Data not worth anything if not reviewed for findings and recommended actions</a:t>
            </a:r>
          </a:p>
          <a:p>
            <a:r>
              <a:rPr lang="en-US" sz="2400" dirty="0" smtClean="0"/>
              <a:t>If issues are identified, some kind of action is imperative</a:t>
            </a:r>
          </a:p>
          <a:p>
            <a:pPr lvl="1"/>
            <a:r>
              <a:rPr lang="en-US" sz="2000" dirty="0" smtClean="0"/>
              <a:t>Customers share dissatisfaction and nothing happens -- organization has failed them twice</a:t>
            </a:r>
          </a:p>
          <a:p>
            <a:r>
              <a:rPr lang="en-US" sz="2400" dirty="0" smtClean="0"/>
              <a:t>Actions can be thought of as service recovery</a:t>
            </a:r>
          </a:p>
          <a:p>
            <a:pPr lvl="1"/>
            <a:r>
              <a:rPr lang="en-US" sz="2000" dirty="0" smtClean="0"/>
              <a:t>Recovery can impact tremendously on satisfaction and loyalty</a:t>
            </a:r>
          </a:p>
          <a:p>
            <a:pPr lvl="1"/>
            <a:r>
              <a:rPr lang="en-US" sz="2000" dirty="0" smtClean="0"/>
              <a:t>In general customers have basic expectations</a:t>
            </a:r>
            <a:endParaRPr lang="en-US" sz="2000" dirty="0"/>
          </a:p>
        </p:txBody>
      </p:sp>
      <p:sp>
        <p:nvSpPr>
          <p:cNvPr id="4" name="Slide Number Placeholder 4"/>
          <p:cNvSpPr>
            <a:spLocks noGrp="1"/>
          </p:cNvSpPr>
          <p:nvPr>
            <p:ph type="sldNum" sz="quarter" idx="10"/>
          </p:nvPr>
        </p:nvSpPr>
        <p:spPr/>
        <p:txBody>
          <a:bodyPr/>
          <a:lstStyle/>
          <a:p>
            <a:fld id="{7BC816F0-A6EB-4187-A744-9A45CF2E8548}" type="slidenum">
              <a:rPr lang="en-US" altLang="en-US" smtClean="0"/>
              <a:pPr/>
              <a:t>121</a:t>
            </a:fld>
            <a:endParaRPr lang="en-US" alt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634F16B-0D5B-4C98-8E7A-954A104E722F}" type="slidenum">
              <a:rPr lang="en-US" altLang="en-US" smtClean="0"/>
              <a:pPr/>
              <a:t>122</a:t>
            </a:fld>
            <a:endParaRPr lang="en-US" altLang="en-US"/>
          </a:p>
        </p:txBody>
      </p:sp>
      <p:sp>
        <p:nvSpPr>
          <p:cNvPr id="4" name="Title 3"/>
          <p:cNvSpPr>
            <a:spLocks noGrp="1"/>
          </p:cNvSpPr>
          <p:nvPr>
            <p:ph type="title"/>
          </p:nvPr>
        </p:nvSpPr>
        <p:spPr>
          <a:xfrm>
            <a:off x="987425" y="381000"/>
            <a:ext cx="8153400" cy="457200"/>
          </a:xfrm>
        </p:spPr>
        <p:txBody>
          <a:bodyPr/>
          <a:lstStyle/>
          <a:p>
            <a:r>
              <a:rPr lang="en-US" sz="2000" dirty="0"/>
              <a:t>Step 9 </a:t>
            </a:r>
            <a:br>
              <a:rPr lang="en-US" sz="2000" dirty="0"/>
            </a:br>
            <a:r>
              <a:rPr lang="en-US" sz="2400" dirty="0"/>
              <a:t>Basic Expectations of Customers Regarding </a:t>
            </a:r>
            <a:r>
              <a:rPr lang="en-US" sz="2400" dirty="0" smtClean="0"/>
              <a:t>Service</a:t>
            </a:r>
            <a:endParaRPr lang="en-US" sz="2400" dirty="0"/>
          </a:p>
        </p:txBody>
      </p:sp>
      <p:sp>
        <p:nvSpPr>
          <p:cNvPr id="1820675" name="Rectangle 3"/>
          <p:cNvSpPr>
            <a:spLocks noGrp="1" noChangeArrowheads="1"/>
          </p:cNvSpPr>
          <p:nvPr>
            <p:ph type="body" sz="half" idx="1"/>
          </p:nvPr>
        </p:nvSpPr>
        <p:spPr>
          <a:xfrm>
            <a:off x="987424" y="1143000"/>
            <a:ext cx="7851775" cy="4648200"/>
          </a:xfrm>
        </p:spPr>
        <p:txBody>
          <a:bodyPr/>
          <a:lstStyle/>
          <a:p>
            <a:r>
              <a:rPr lang="en-US" sz="2000" dirty="0" smtClean="0"/>
              <a:t>Customer Expectations</a:t>
            </a:r>
          </a:p>
          <a:p>
            <a:pPr lvl="1"/>
            <a:r>
              <a:rPr lang="en-US" sz="1800" dirty="0" smtClean="0"/>
              <a:t>Be competent</a:t>
            </a:r>
          </a:p>
          <a:p>
            <a:pPr lvl="1"/>
            <a:r>
              <a:rPr lang="en-US" sz="1800" dirty="0" smtClean="0"/>
              <a:t>Explain things</a:t>
            </a:r>
          </a:p>
          <a:p>
            <a:pPr lvl="1"/>
            <a:r>
              <a:rPr lang="en-US" sz="1800" dirty="0" smtClean="0"/>
              <a:t>Be respectful</a:t>
            </a:r>
          </a:p>
          <a:p>
            <a:pPr lvl="1"/>
            <a:r>
              <a:rPr lang="en-US" sz="1800" dirty="0" smtClean="0"/>
              <a:t>Keep me informed</a:t>
            </a:r>
          </a:p>
          <a:p>
            <a:pPr lvl="1"/>
            <a:r>
              <a:rPr lang="en-US" sz="1800" dirty="0" smtClean="0"/>
              <a:t>Be on my side</a:t>
            </a:r>
          </a:p>
          <a:p>
            <a:pPr lvl="1"/>
            <a:r>
              <a:rPr lang="en-US" sz="1800" dirty="0" smtClean="0"/>
              <a:t>Play fair</a:t>
            </a:r>
          </a:p>
          <a:p>
            <a:pPr lvl="1"/>
            <a:r>
              <a:rPr lang="en-US" sz="1800" dirty="0" smtClean="0"/>
              <a:t>Protect me from catastrophe</a:t>
            </a:r>
          </a:p>
          <a:p>
            <a:pPr lvl="1"/>
            <a:r>
              <a:rPr lang="en-US" sz="1800" dirty="0" smtClean="0"/>
              <a:t>Keep your promise</a:t>
            </a:r>
          </a:p>
          <a:p>
            <a:pPr lvl="1"/>
            <a:r>
              <a:rPr lang="en-US" sz="1800" dirty="0" smtClean="0"/>
              <a:t>Fulfill obligations</a:t>
            </a:r>
          </a:p>
          <a:p>
            <a:pPr lvl="1"/>
            <a:r>
              <a:rPr lang="en-US" sz="1800" dirty="0" smtClean="0"/>
              <a:t>Learn my business and work with me</a:t>
            </a:r>
          </a:p>
          <a:p>
            <a:pPr lvl="1"/>
            <a:r>
              <a:rPr lang="en-US" sz="1800" dirty="0" smtClean="0"/>
              <a:t>Share my sense of urgency</a:t>
            </a:r>
          </a:p>
          <a:p>
            <a:pPr lvl="1"/>
            <a:r>
              <a:rPr lang="en-US" sz="1800" dirty="0" smtClean="0"/>
              <a:t>Be competent</a:t>
            </a:r>
          </a:p>
          <a:p>
            <a:pPr lvl="1"/>
            <a:r>
              <a:rPr lang="en-US" sz="1800" dirty="0" smtClean="0"/>
              <a:t>Be prepared</a:t>
            </a:r>
          </a:p>
          <a:p>
            <a:pPr lvl="1"/>
            <a:r>
              <a:rPr lang="en-US" sz="1800" dirty="0" smtClean="0"/>
              <a:t>Be flexible</a:t>
            </a:r>
            <a:endParaRPr lang="en-US" sz="1800" dirty="0"/>
          </a:p>
        </p:txBody>
      </p:sp>
      <p:sp>
        <p:nvSpPr>
          <p:cNvPr id="1820676" name="Text Box 4"/>
          <p:cNvSpPr txBox="1">
            <a:spLocks noChangeArrowheads="1"/>
          </p:cNvSpPr>
          <p:nvPr/>
        </p:nvSpPr>
        <p:spPr bwMode="auto">
          <a:xfrm>
            <a:off x="2590800" y="6248400"/>
            <a:ext cx="487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a:t>Source:  Parasuraman, Berry, &amp; Zeithaml, 1991.</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CA9CAE8C-D222-424B-BF19-850102353042}" type="slidenum">
              <a:rPr lang="en-US" altLang="en-US" smtClean="0"/>
              <a:pPr/>
              <a:t>123</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9 </a:t>
            </a:r>
            <a:br>
              <a:rPr lang="en-US" sz="2400" dirty="0"/>
            </a:br>
            <a:r>
              <a:rPr lang="en-US" sz="2800" dirty="0"/>
              <a:t>Interpreting </a:t>
            </a:r>
            <a:r>
              <a:rPr lang="en-US" sz="2800" dirty="0" smtClean="0"/>
              <a:t>Findings</a:t>
            </a:r>
            <a:endParaRPr lang="en-US" sz="2800" dirty="0"/>
          </a:p>
        </p:txBody>
      </p:sp>
      <p:pic>
        <p:nvPicPr>
          <p:cNvPr id="1821699" name="Picture 3" descr="dilbert20522180107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63763"/>
            <a:ext cx="7924800"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01625"/>
            <a:ext cx="8153400" cy="612775"/>
          </a:xfrm>
        </p:spPr>
        <p:txBody>
          <a:bodyPr/>
          <a:lstStyle/>
          <a:p>
            <a:r>
              <a:rPr lang="en-US" sz="2400" dirty="0"/>
              <a:t>Step 9 </a:t>
            </a:r>
            <a:br>
              <a:rPr lang="en-US" sz="2400" dirty="0"/>
            </a:br>
            <a:r>
              <a:rPr lang="en-US" sz="2800" dirty="0"/>
              <a:t>Tips for Interpreting </a:t>
            </a:r>
            <a:r>
              <a:rPr lang="en-US" sz="2800" dirty="0" smtClean="0"/>
              <a:t>Data</a:t>
            </a:r>
            <a:endParaRPr lang="en-US" sz="2800" dirty="0"/>
          </a:p>
        </p:txBody>
      </p:sp>
      <p:sp>
        <p:nvSpPr>
          <p:cNvPr id="1822723" name="Rectangle 3"/>
          <p:cNvSpPr>
            <a:spLocks noGrp="1" noChangeArrowheads="1"/>
          </p:cNvSpPr>
          <p:nvPr>
            <p:ph type="body" idx="1"/>
          </p:nvPr>
        </p:nvSpPr>
        <p:spPr>
          <a:xfrm>
            <a:off x="987424" y="1444625"/>
            <a:ext cx="7851775" cy="4648200"/>
          </a:xfrm>
        </p:spPr>
        <p:txBody>
          <a:bodyPr/>
          <a:lstStyle/>
          <a:p>
            <a:r>
              <a:rPr lang="en-US" sz="2000" dirty="0" smtClean="0"/>
              <a:t>Try to see the forest through the trees</a:t>
            </a:r>
          </a:p>
          <a:p>
            <a:endParaRPr lang="en-US" sz="2000" dirty="0" smtClean="0"/>
          </a:p>
          <a:p>
            <a:r>
              <a:rPr lang="en-US" sz="2000" dirty="0" smtClean="0"/>
              <a:t>Organize your data and findings to tell a story</a:t>
            </a:r>
          </a:p>
          <a:p>
            <a:endParaRPr lang="en-US" sz="2000" dirty="0" smtClean="0"/>
          </a:p>
          <a:p>
            <a:r>
              <a:rPr lang="en-US" sz="2000" dirty="0" smtClean="0"/>
              <a:t>Get front-line employee involved</a:t>
            </a:r>
          </a:p>
          <a:p>
            <a:endParaRPr lang="en-US" sz="2000" dirty="0" smtClean="0"/>
          </a:p>
          <a:p>
            <a:r>
              <a:rPr lang="en-US" sz="2000" dirty="0" smtClean="0"/>
              <a:t>Involve customers if they are willing</a:t>
            </a:r>
          </a:p>
          <a:p>
            <a:endParaRPr lang="en-US" sz="2000" dirty="0" smtClean="0"/>
          </a:p>
          <a:p>
            <a:r>
              <a:rPr lang="en-US" sz="2000" dirty="0" smtClean="0"/>
              <a:t>Organize findings to report both good news and areas for improvement</a:t>
            </a:r>
          </a:p>
          <a:p>
            <a:endParaRPr lang="en-US" sz="2000" dirty="0" smtClean="0"/>
          </a:p>
          <a:p>
            <a:r>
              <a:rPr lang="en-US" sz="2000" dirty="0" smtClean="0"/>
              <a:t>Develop a presentation summarizing the measurement process, method, findings, and recommendations</a:t>
            </a:r>
            <a:endParaRPr lang="en-US" sz="2000" dirty="0"/>
          </a:p>
        </p:txBody>
      </p:sp>
      <p:sp>
        <p:nvSpPr>
          <p:cNvPr id="4" name="Slide Number Placeholder 4"/>
          <p:cNvSpPr>
            <a:spLocks noGrp="1"/>
          </p:cNvSpPr>
          <p:nvPr>
            <p:ph type="sldNum" sz="quarter" idx="10"/>
          </p:nvPr>
        </p:nvSpPr>
        <p:spPr/>
        <p:txBody>
          <a:bodyPr/>
          <a:lstStyle/>
          <a:p>
            <a:fld id="{7A7B2E37-D2BF-4E57-9717-C3880CF29CB6}" type="slidenum">
              <a:rPr lang="en-US" altLang="en-US" smtClean="0"/>
              <a:pPr/>
              <a:t>124</a:t>
            </a:fld>
            <a:endParaRPr lang="en-US" alt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244B339-C58F-49C7-A8BD-CB7508427390}" type="slidenum">
              <a:rPr lang="en-US" altLang="en-US" smtClean="0"/>
              <a:pPr/>
              <a:t>125</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10 </a:t>
            </a:r>
            <a:br>
              <a:rPr lang="en-US" sz="2400" dirty="0"/>
            </a:br>
            <a:r>
              <a:rPr lang="en-US" sz="2800" dirty="0"/>
              <a:t>Take </a:t>
            </a:r>
            <a:r>
              <a:rPr lang="en-US" sz="2800" dirty="0" smtClean="0"/>
              <a:t>Action</a:t>
            </a:r>
            <a:endParaRPr lang="en-US" sz="2800" dirty="0"/>
          </a:p>
        </p:txBody>
      </p:sp>
      <p:pic>
        <p:nvPicPr>
          <p:cNvPr id="1823748" name="Picture 4" descr="396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01738"/>
            <a:ext cx="6324600" cy="4995862"/>
          </a:xfrm>
          <a:prstGeom prst="rect">
            <a:avLst/>
          </a:prstGeom>
          <a:noFill/>
          <a:extLst>
            <a:ext uri="{909E8E84-426E-40DD-AFC4-6F175D3DCCD1}">
              <a14:hiddenFill xmlns:a14="http://schemas.microsoft.com/office/drawing/2010/main">
                <a:solidFill>
                  <a:srgbClr val="FFFFFF"/>
                </a:solidFill>
              </a14:hiddenFill>
            </a:ext>
          </a:extLst>
        </p:spPr>
      </p:pic>
      <p:sp>
        <p:nvSpPr>
          <p:cNvPr id="1823747" name="Text Box 3"/>
          <p:cNvSpPr txBox="1">
            <a:spLocks noChangeArrowheads="1"/>
          </p:cNvSpPr>
          <p:nvPr/>
        </p:nvSpPr>
        <p:spPr bwMode="auto">
          <a:xfrm>
            <a:off x="1066800" y="64770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457200"/>
          </a:xfrm>
        </p:spPr>
        <p:txBody>
          <a:bodyPr/>
          <a:lstStyle/>
          <a:p>
            <a:r>
              <a:rPr lang="en-US" sz="2400" dirty="0"/>
              <a:t>Step 10 </a:t>
            </a:r>
            <a:br>
              <a:rPr lang="en-US" sz="2400" dirty="0"/>
            </a:br>
            <a:r>
              <a:rPr lang="en-US" sz="2800" dirty="0"/>
              <a:t>Take </a:t>
            </a:r>
            <a:r>
              <a:rPr lang="en-US" sz="2800" dirty="0" smtClean="0"/>
              <a:t>Action </a:t>
            </a:r>
            <a:r>
              <a:rPr lang="en-US" sz="2400" dirty="0" smtClean="0"/>
              <a:t>(Cont.)</a:t>
            </a:r>
            <a:endParaRPr lang="en-US" sz="2800" dirty="0"/>
          </a:p>
        </p:txBody>
      </p:sp>
      <p:sp>
        <p:nvSpPr>
          <p:cNvPr id="1824771" name="Rectangle 3"/>
          <p:cNvSpPr>
            <a:spLocks noGrp="1" noChangeArrowheads="1"/>
          </p:cNvSpPr>
          <p:nvPr>
            <p:ph type="body" idx="1"/>
          </p:nvPr>
        </p:nvSpPr>
        <p:spPr>
          <a:xfrm>
            <a:off x="987424" y="1066800"/>
            <a:ext cx="7851775" cy="4648200"/>
          </a:xfrm>
        </p:spPr>
        <p:txBody>
          <a:bodyPr/>
          <a:lstStyle/>
          <a:p>
            <a:r>
              <a:rPr lang="en-US" sz="2400" dirty="0" smtClean="0"/>
              <a:t>Taking action is the bottom line</a:t>
            </a:r>
          </a:p>
          <a:p>
            <a:r>
              <a:rPr lang="en-US" sz="2400" dirty="0" smtClean="0"/>
              <a:t>If nothing else -- you must provide feedback to customers on findings</a:t>
            </a:r>
          </a:p>
          <a:p>
            <a:pPr lvl="1"/>
            <a:r>
              <a:rPr lang="en-US" sz="2000" dirty="0" smtClean="0"/>
              <a:t>Won’t cooperate with future data collection</a:t>
            </a:r>
          </a:p>
          <a:p>
            <a:pPr lvl="1"/>
            <a:r>
              <a:rPr lang="en-US" sz="2000" dirty="0" smtClean="0"/>
              <a:t>May negatively impact on their image of you</a:t>
            </a:r>
          </a:p>
          <a:p>
            <a:r>
              <a:rPr lang="en-US" sz="2400" dirty="0" smtClean="0"/>
              <a:t>Balanced Scorecard approach encourages integrating customer data into strategic planning process</a:t>
            </a:r>
          </a:p>
          <a:p>
            <a:pPr lvl="1"/>
            <a:r>
              <a:rPr lang="en-US" sz="2000" dirty="0" smtClean="0"/>
              <a:t>Customer data is KEY ingredient in way the organization does business</a:t>
            </a:r>
          </a:p>
          <a:p>
            <a:pPr lvl="1"/>
            <a:r>
              <a:rPr lang="en-US" sz="2000" dirty="0" smtClean="0"/>
              <a:t>Customer data should DRIVE organizational improvement</a:t>
            </a:r>
          </a:p>
          <a:p>
            <a:r>
              <a:rPr lang="en-US" sz="2400" dirty="0" smtClean="0"/>
              <a:t>Remember that improvement is a process</a:t>
            </a:r>
          </a:p>
          <a:p>
            <a:pPr lvl="1"/>
            <a:r>
              <a:rPr lang="en-US" sz="2000" dirty="0" smtClean="0"/>
              <a:t>Outstanding service doesn’t come over night</a:t>
            </a:r>
          </a:p>
          <a:p>
            <a:pPr lvl="1"/>
            <a:r>
              <a:rPr lang="en-US" sz="2000" dirty="0" smtClean="0"/>
              <a:t>It’s not impossible</a:t>
            </a:r>
          </a:p>
          <a:p>
            <a:pPr lvl="1"/>
            <a:r>
              <a:rPr lang="en-US" sz="2000" dirty="0" smtClean="0"/>
              <a:t>Just takes commitment to customer satisfaction and quality</a:t>
            </a:r>
            <a:endParaRPr lang="en-US" sz="2000" dirty="0"/>
          </a:p>
        </p:txBody>
      </p:sp>
      <p:sp>
        <p:nvSpPr>
          <p:cNvPr id="4" name="Slide Number Placeholder 4"/>
          <p:cNvSpPr>
            <a:spLocks noGrp="1"/>
          </p:cNvSpPr>
          <p:nvPr>
            <p:ph type="sldNum" sz="quarter" idx="10"/>
          </p:nvPr>
        </p:nvSpPr>
        <p:spPr/>
        <p:txBody>
          <a:bodyPr/>
          <a:lstStyle/>
          <a:p>
            <a:fld id="{BBFFEF61-65E2-48A9-AA53-EA6CC93966F0}" type="slidenum">
              <a:rPr lang="en-US" altLang="en-US" smtClean="0"/>
              <a:pPr/>
              <a:t>126</a:t>
            </a:fld>
            <a:endParaRPr lang="en-US" alt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457200"/>
          </a:xfrm>
        </p:spPr>
        <p:txBody>
          <a:bodyPr/>
          <a:lstStyle/>
          <a:p>
            <a:r>
              <a:rPr lang="en-US" sz="3200" dirty="0" smtClean="0"/>
              <a:t>Conclusion</a:t>
            </a:r>
            <a:endParaRPr lang="en-US" sz="3200" dirty="0"/>
          </a:p>
        </p:txBody>
      </p:sp>
      <p:sp>
        <p:nvSpPr>
          <p:cNvPr id="1825795" name="Rectangle 3"/>
          <p:cNvSpPr>
            <a:spLocks noGrp="1" noChangeArrowheads="1"/>
          </p:cNvSpPr>
          <p:nvPr>
            <p:ph type="body" idx="1"/>
          </p:nvPr>
        </p:nvSpPr>
        <p:spPr>
          <a:xfrm>
            <a:off x="987424" y="1444625"/>
            <a:ext cx="7699375" cy="4648200"/>
          </a:xfrm>
        </p:spPr>
        <p:txBody>
          <a:bodyPr/>
          <a:lstStyle/>
          <a:p>
            <a:r>
              <a:rPr lang="en-US" sz="2400" dirty="0" smtClean="0"/>
              <a:t>Customer Assessment is essential to measuring the impact of your strategy</a:t>
            </a:r>
          </a:p>
          <a:p>
            <a:pPr lvl="1"/>
            <a:r>
              <a:rPr lang="en-US" sz="2000" dirty="0" smtClean="0"/>
              <a:t>Meant to be used in conjunction with the other perspectives of your PMP</a:t>
            </a:r>
          </a:p>
          <a:p>
            <a:r>
              <a:rPr lang="en-US" sz="2400" dirty="0" smtClean="0"/>
              <a:t>The 10 steps are a guideline to get you started</a:t>
            </a:r>
          </a:p>
          <a:p>
            <a:r>
              <a:rPr lang="en-US" sz="2400" dirty="0" smtClean="0"/>
              <a:t>Customer data helps you answer the question, “How well do I deliver on my “value proposition”?</a:t>
            </a:r>
          </a:p>
          <a:p>
            <a:endParaRPr lang="en-US" sz="2400" dirty="0" smtClean="0"/>
          </a:p>
          <a:p>
            <a:endParaRPr lang="en-US" sz="2400" dirty="0" smtClean="0"/>
          </a:p>
          <a:p>
            <a:endParaRPr lang="en-US" sz="2400" dirty="0"/>
          </a:p>
        </p:txBody>
      </p:sp>
      <p:sp>
        <p:nvSpPr>
          <p:cNvPr id="4" name="Slide Number Placeholder 4"/>
          <p:cNvSpPr>
            <a:spLocks noGrp="1"/>
          </p:cNvSpPr>
          <p:nvPr>
            <p:ph type="sldNum" sz="quarter" idx="10"/>
          </p:nvPr>
        </p:nvSpPr>
        <p:spPr/>
        <p:txBody>
          <a:bodyPr/>
          <a:lstStyle/>
          <a:p>
            <a:fld id="{1F42FD22-2AAC-4126-8D94-ABE4E0F6C8C4}" type="slidenum">
              <a:rPr lang="en-US" altLang="en-US" smtClean="0"/>
              <a:pPr/>
              <a:t>127</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896A53DE-E8FB-4378-AC86-C68B6DD0A241}" type="slidenum">
              <a:rPr lang="en-US" altLang="en-US"/>
              <a:pPr/>
              <a:t>13</a:t>
            </a:fld>
            <a:endParaRPr lang="en-US" altLang="en-US"/>
          </a:p>
        </p:txBody>
      </p:sp>
      <p:sp>
        <p:nvSpPr>
          <p:cNvPr id="1447943" name="Rectangle 1031"/>
          <p:cNvSpPr>
            <a:spLocks noGrp="1" noChangeArrowheads="1"/>
          </p:cNvSpPr>
          <p:nvPr>
            <p:ph type="title"/>
          </p:nvPr>
        </p:nvSpPr>
        <p:spPr>
          <a:xfrm>
            <a:off x="990600" y="152400"/>
            <a:ext cx="7772400" cy="609600"/>
          </a:xfrm>
          <a:noFill/>
          <a:ln/>
        </p:spPr>
        <p:txBody>
          <a:bodyPr/>
          <a:lstStyle/>
          <a:p>
            <a:r>
              <a:rPr lang="en-US" sz="2800"/>
              <a:t>Where do you start?</a:t>
            </a:r>
          </a:p>
        </p:txBody>
      </p:sp>
      <p:pic>
        <p:nvPicPr>
          <p:cNvPr id="1447944" name="Picture 1032" descr="46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35063"/>
            <a:ext cx="6400800" cy="5068887"/>
          </a:xfrm>
          <a:prstGeom prst="rect">
            <a:avLst/>
          </a:prstGeom>
          <a:noFill/>
          <a:extLst>
            <a:ext uri="{909E8E84-426E-40DD-AFC4-6F175D3DCCD1}">
              <a14:hiddenFill xmlns:a14="http://schemas.microsoft.com/office/drawing/2010/main">
                <a:solidFill>
                  <a:srgbClr val="FFFFFF"/>
                </a:solidFill>
              </a14:hiddenFill>
            </a:ext>
          </a:extLst>
        </p:spPr>
      </p:pic>
      <p:sp>
        <p:nvSpPr>
          <p:cNvPr id="1447945" name="Text Box 1033"/>
          <p:cNvSpPr txBox="1">
            <a:spLocks noChangeArrowheads="1"/>
          </p:cNvSpPr>
          <p:nvPr/>
        </p:nvSpPr>
        <p:spPr bwMode="auto">
          <a:xfrm>
            <a:off x="1676400" y="64008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E95DD2C4-E3FD-4494-937C-E7205708FB2F}" type="slidenum">
              <a:rPr lang="en-US" altLang="en-US"/>
              <a:pPr/>
              <a:t>14</a:t>
            </a:fld>
            <a:endParaRPr lang="en-US" altLang="en-US"/>
          </a:p>
        </p:txBody>
      </p:sp>
      <p:sp>
        <p:nvSpPr>
          <p:cNvPr id="1199111" name="Rectangle 7"/>
          <p:cNvSpPr>
            <a:spLocks noGrp="1" noChangeArrowheads="1"/>
          </p:cNvSpPr>
          <p:nvPr>
            <p:ph type="title"/>
          </p:nvPr>
        </p:nvSpPr>
        <p:spPr>
          <a:xfrm>
            <a:off x="1016000" y="152400"/>
            <a:ext cx="7772400" cy="609600"/>
          </a:xfrm>
          <a:noFill/>
          <a:ln/>
        </p:spPr>
        <p:txBody>
          <a:bodyPr/>
          <a:lstStyle/>
          <a:p>
            <a:r>
              <a:rPr lang="en-US" sz="2800"/>
              <a:t>The 10 Steps</a:t>
            </a:r>
          </a:p>
        </p:txBody>
      </p:sp>
      <p:sp>
        <p:nvSpPr>
          <p:cNvPr id="1199112" name="Rectangle 8"/>
          <p:cNvSpPr>
            <a:spLocks noChangeArrowheads="1"/>
          </p:cNvSpPr>
          <p:nvPr/>
        </p:nvSpPr>
        <p:spPr bwMode="auto">
          <a:xfrm>
            <a:off x="990600" y="990600"/>
            <a:ext cx="77724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33400" indent="-533400" algn="l" eaLnBrk="0" hangingPunct="0">
              <a:lnSpc>
                <a:spcPct val="100000"/>
              </a:lnSpc>
              <a:spcBef>
                <a:spcPct val="20000"/>
              </a:spcBef>
              <a:spcAft>
                <a:spcPct val="30000"/>
              </a:spcAft>
              <a:buClr>
                <a:srgbClr val="000000"/>
              </a:buClr>
              <a:buFontTx/>
              <a:buAutoNum type="arabicPeriod"/>
            </a:pPr>
            <a:r>
              <a:rPr kumimoji="1" lang="en-US" sz="2400"/>
              <a:t>Select the service area to measure</a:t>
            </a:r>
          </a:p>
          <a:p>
            <a:pPr marL="533400" indent="-533400" algn="l" eaLnBrk="0" hangingPunct="0">
              <a:lnSpc>
                <a:spcPct val="100000"/>
              </a:lnSpc>
              <a:spcBef>
                <a:spcPct val="20000"/>
              </a:spcBef>
              <a:spcAft>
                <a:spcPct val="30000"/>
              </a:spcAft>
              <a:buClr>
                <a:srgbClr val="000000"/>
              </a:buClr>
              <a:buFontTx/>
              <a:buAutoNum type="arabicPeriod"/>
            </a:pPr>
            <a:r>
              <a:rPr kumimoji="1" lang="en-US" sz="2400"/>
              <a:t>Define products/services delivered to customers </a:t>
            </a:r>
          </a:p>
          <a:p>
            <a:pPr marL="533400" indent="-533400" algn="l" eaLnBrk="0" hangingPunct="0">
              <a:lnSpc>
                <a:spcPct val="100000"/>
              </a:lnSpc>
              <a:spcBef>
                <a:spcPct val="20000"/>
              </a:spcBef>
              <a:spcAft>
                <a:spcPct val="30000"/>
              </a:spcAft>
              <a:buClr>
                <a:srgbClr val="000000"/>
              </a:buClr>
              <a:buFontTx/>
              <a:buAutoNum type="arabicPeriod" startAt="3"/>
            </a:pPr>
            <a:r>
              <a:rPr kumimoji="1" lang="en-US" sz="2400"/>
              <a:t>Identify customer segments</a:t>
            </a:r>
          </a:p>
          <a:p>
            <a:pPr marL="533400" indent="-533400" algn="l" eaLnBrk="0" hangingPunct="0">
              <a:lnSpc>
                <a:spcPct val="100000"/>
              </a:lnSpc>
              <a:spcBef>
                <a:spcPct val="20000"/>
              </a:spcBef>
              <a:spcAft>
                <a:spcPct val="30000"/>
              </a:spcAft>
              <a:buClr>
                <a:srgbClr val="000000"/>
              </a:buClr>
              <a:buFontTx/>
              <a:buAutoNum type="arabicPeriod" startAt="4"/>
            </a:pPr>
            <a:r>
              <a:rPr kumimoji="1" lang="en-US" sz="2400"/>
              <a:t>Conduct targeted customer interactions</a:t>
            </a:r>
          </a:p>
          <a:p>
            <a:pPr marL="533400" indent="-533400" algn="l" eaLnBrk="0" hangingPunct="0">
              <a:lnSpc>
                <a:spcPct val="100000"/>
              </a:lnSpc>
              <a:spcBef>
                <a:spcPct val="20000"/>
              </a:spcBef>
              <a:spcAft>
                <a:spcPct val="30000"/>
              </a:spcAft>
              <a:buClr>
                <a:srgbClr val="000000"/>
              </a:buClr>
              <a:buFontTx/>
              <a:buAutoNum type="arabicPeriod" startAt="4"/>
            </a:pPr>
            <a:r>
              <a:rPr kumimoji="1" lang="en-US" sz="2400"/>
              <a:t>Research competitors</a:t>
            </a:r>
          </a:p>
          <a:p>
            <a:pPr marL="533400" indent="-533400" algn="l" eaLnBrk="0" hangingPunct="0">
              <a:lnSpc>
                <a:spcPct val="100000"/>
              </a:lnSpc>
              <a:spcBef>
                <a:spcPct val="20000"/>
              </a:spcBef>
              <a:spcAft>
                <a:spcPct val="30000"/>
              </a:spcAft>
              <a:buClr>
                <a:srgbClr val="000000"/>
              </a:buClr>
              <a:buFontTx/>
              <a:buAutoNum type="arabicPeriod" startAt="4"/>
            </a:pPr>
            <a:r>
              <a:rPr kumimoji="1" lang="en-US" sz="2400"/>
              <a:t>Select measures</a:t>
            </a:r>
          </a:p>
          <a:p>
            <a:pPr marL="533400" indent="-533400" algn="l" eaLnBrk="0" hangingPunct="0">
              <a:lnSpc>
                <a:spcPct val="100000"/>
              </a:lnSpc>
              <a:spcBef>
                <a:spcPct val="20000"/>
              </a:spcBef>
              <a:spcAft>
                <a:spcPct val="30000"/>
              </a:spcAft>
              <a:buClr>
                <a:srgbClr val="000000"/>
              </a:buClr>
              <a:buFontTx/>
              <a:buAutoNum type="arabicPeriod" startAt="7"/>
            </a:pPr>
            <a:r>
              <a:rPr kumimoji="1" lang="en-US" sz="2400"/>
              <a:t>Plan data collection</a:t>
            </a:r>
          </a:p>
          <a:p>
            <a:pPr marL="533400" indent="-533400" algn="l" eaLnBrk="0" hangingPunct="0">
              <a:lnSpc>
                <a:spcPct val="100000"/>
              </a:lnSpc>
              <a:spcBef>
                <a:spcPct val="20000"/>
              </a:spcBef>
              <a:spcAft>
                <a:spcPct val="30000"/>
              </a:spcAft>
              <a:buClr>
                <a:srgbClr val="000000"/>
              </a:buClr>
              <a:buFontTx/>
              <a:buAutoNum type="arabicPeriod" startAt="7"/>
            </a:pPr>
            <a:r>
              <a:rPr kumimoji="1" lang="en-US" sz="2400"/>
              <a:t>Gather and analyze customer data</a:t>
            </a:r>
          </a:p>
          <a:p>
            <a:pPr marL="533400" indent="-533400" algn="l" eaLnBrk="0" hangingPunct="0">
              <a:lnSpc>
                <a:spcPct val="100000"/>
              </a:lnSpc>
              <a:spcBef>
                <a:spcPct val="20000"/>
              </a:spcBef>
              <a:spcAft>
                <a:spcPct val="30000"/>
              </a:spcAft>
              <a:buClr>
                <a:srgbClr val="000000"/>
              </a:buClr>
              <a:buFontTx/>
              <a:buAutoNum type="arabicPeriod" startAt="7"/>
            </a:pPr>
            <a:r>
              <a:rPr kumimoji="1" lang="en-US" sz="2400"/>
              <a:t>Discuss findings and recommendations </a:t>
            </a:r>
          </a:p>
          <a:p>
            <a:pPr marL="533400" indent="-533400" algn="l" eaLnBrk="0" hangingPunct="0">
              <a:lnSpc>
                <a:spcPct val="100000"/>
              </a:lnSpc>
              <a:spcBef>
                <a:spcPct val="20000"/>
              </a:spcBef>
              <a:spcAft>
                <a:spcPct val="30000"/>
              </a:spcAft>
              <a:buClr>
                <a:srgbClr val="000000"/>
              </a:buClr>
              <a:buFontTx/>
              <a:buAutoNum type="arabicPeriod" startAt="7"/>
            </a:pPr>
            <a:r>
              <a:rPr kumimoji="1" lang="en-US" sz="2400"/>
              <a:t>Take action</a:t>
            </a:r>
          </a:p>
          <a:p>
            <a:pPr marL="533400" indent="-533400" algn="l" eaLnBrk="0" hangingPunct="0">
              <a:lnSpc>
                <a:spcPct val="100000"/>
              </a:lnSpc>
              <a:spcBef>
                <a:spcPct val="20000"/>
              </a:spcBef>
              <a:buClr>
                <a:srgbClr val="000000"/>
              </a:buClr>
              <a:buFontTx/>
              <a:buChar char="•"/>
            </a:pPr>
            <a:endParaRPr kumimoji="1"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364538" y="6589713"/>
            <a:ext cx="762000" cy="265112"/>
          </a:xfrm>
          <a:prstGeom prst="rect">
            <a:avLst/>
          </a:prstGeom>
        </p:spPr>
        <p:txBody>
          <a:bodyPr/>
          <a:lstStyle/>
          <a:p>
            <a:pPr algn="r"/>
            <a:fld id="{E2CE3915-3DA6-40D9-9C0C-D2906BB589F4}" type="slidenum">
              <a:rPr lang="en-US" altLang="en-US" sz="1000"/>
              <a:pPr algn="r"/>
              <a:t>15</a:t>
            </a:fld>
            <a:endParaRPr lang="en-US" altLang="en-US" sz="1000" dirty="0"/>
          </a:p>
        </p:txBody>
      </p:sp>
      <p:sp>
        <p:nvSpPr>
          <p:cNvPr id="2" name="Title 1"/>
          <p:cNvSpPr>
            <a:spLocks noGrp="1"/>
          </p:cNvSpPr>
          <p:nvPr>
            <p:ph type="ctrTitle"/>
          </p:nvPr>
        </p:nvSpPr>
        <p:spPr>
          <a:xfrm>
            <a:off x="1044353" y="311888"/>
            <a:ext cx="7772400" cy="831112"/>
          </a:xfrm>
        </p:spPr>
        <p:txBody>
          <a:bodyPr/>
          <a:lstStyle/>
          <a:p>
            <a:r>
              <a:rPr lang="en-US" sz="2400" dirty="0"/>
              <a:t>Step 1</a:t>
            </a:r>
            <a:r>
              <a:rPr lang="en-US" sz="2800" dirty="0"/>
              <a:t> </a:t>
            </a:r>
            <a:br>
              <a:rPr lang="en-US" sz="2800" dirty="0"/>
            </a:br>
            <a:r>
              <a:rPr lang="en-US" sz="2800" dirty="0"/>
              <a:t>Select Service Areas to Measure</a:t>
            </a:r>
            <a:r>
              <a:rPr lang="en-US" sz="2400" dirty="0"/>
              <a:t> </a:t>
            </a:r>
            <a:endParaRPr lang="en-US" sz="2800" dirty="0"/>
          </a:p>
        </p:txBody>
      </p:sp>
      <p:pic>
        <p:nvPicPr>
          <p:cNvPr id="1397766" name="Picture 6" descr="PE016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9713" y="1941513"/>
            <a:ext cx="3697287" cy="346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8364538" y="6589713"/>
            <a:ext cx="762000" cy="265112"/>
          </a:xfrm>
          <a:prstGeom prst="rect">
            <a:avLst/>
          </a:prstGeom>
        </p:spPr>
        <p:txBody>
          <a:bodyPr/>
          <a:lstStyle/>
          <a:p>
            <a:pPr algn="r"/>
            <a:fld id="{E2CE3915-3DA6-40D9-9C0C-D2906BB589F4}" type="slidenum">
              <a:rPr lang="en-US" altLang="en-US" sz="1000"/>
              <a:pPr algn="r"/>
              <a:t>16</a:t>
            </a:fld>
            <a:endParaRPr lang="en-US" altLang="en-US" sz="1000" dirty="0"/>
          </a:p>
        </p:txBody>
      </p:sp>
      <p:sp>
        <p:nvSpPr>
          <p:cNvPr id="2" name="Title 1"/>
          <p:cNvSpPr>
            <a:spLocks noGrp="1"/>
          </p:cNvSpPr>
          <p:nvPr>
            <p:ph type="ctrTitle"/>
          </p:nvPr>
        </p:nvSpPr>
        <p:spPr>
          <a:xfrm>
            <a:off x="1066800" y="152400"/>
            <a:ext cx="7772400" cy="838200"/>
          </a:xfrm>
        </p:spPr>
        <p:txBody>
          <a:bodyPr/>
          <a:lstStyle/>
          <a:p>
            <a:r>
              <a:rPr lang="en-US" sz="2400" dirty="0"/>
              <a:t>Step 1 </a:t>
            </a:r>
            <a:r>
              <a:rPr lang="en-US" sz="2000" dirty="0"/>
              <a:t>(cont.)</a:t>
            </a:r>
            <a:r>
              <a:rPr lang="en-US" sz="1800" dirty="0"/>
              <a:t>  </a:t>
            </a:r>
            <a:br>
              <a:rPr lang="en-US" sz="1800" dirty="0"/>
            </a:br>
            <a:r>
              <a:rPr lang="en-US" sz="2800" dirty="0"/>
              <a:t>Select Service Areas to </a:t>
            </a:r>
            <a:r>
              <a:rPr lang="en-US" sz="2800" dirty="0" smtClean="0"/>
              <a:t>Measure</a:t>
            </a:r>
            <a:endParaRPr lang="en-US" sz="2800" dirty="0"/>
          </a:p>
        </p:txBody>
      </p:sp>
      <p:sp>
        <p:nvSpPr>
          <p:cNvPr id="1449989" name="Rectangle 5"/>
          <p:cNvSpPr>
            <a:spLocks noChangeArrowheads="1"/>
          </p:cNvSpPr>
          <p:nvPr/>
        </p:nvSpPr>
        <p:spPr bwMode="auto">
          <a:xfrm>
            <a:off x="990600" y="11430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0" hangingPunct="0">
              <a:lnSpc>
                <a:spcPct val="100000"/>
              </a:lnSpc>
              <a:spcBef>
                <a:spcPct val="20000"/>
              </a:spcBef>
              <a:buClr>
                <a:srgbClr val="000000"/>
              </a:buClr>
            </a:pPr>
            <a:r>
              <a:rPr kumimoji="1" lang="en-US" sz="2400"/>
              <a:t>Best to prioritize areas to measure</a:t>
            </a:r>
          </a:p>
          <a:p>
            <a:pPr algn="l" eaLnBrk="0" hangingPunct="0">
              <a:lnSpc>
                <a:spcPct val="100000"/>
              </a:lnSpc>
              <a:spcBef>
                <a:spcPct val="20000"/>
              </a:spcBef>
              <a:buClr>
                <a:srgbClr val="000000"/>
              </a:buClr>
            </a:pPr>
            <a:r>
              <a:rPr kumimoji="1" lang="en-US" sz="2400"/>
              <a:t>In ORS/ORF, the PMP process is the key to understanding what is important.</a:t>
            </a:r>
          </a:p>
          <a:p>
            <a:pPr algn="l" eaLnBrk="0" hangingPunct="0">
              <a:lnSpc>
                <a:spcPct val="100000"/>
              </a:lnSpc>
              <a:spcBef>
                <a:spcPct val="20000"/>
              </a:spcBef>
              <a:buClr>
                <a:srgbClr val="000000"/>
              </a:buClr>
            </a:pPr>
            <a:r>
              <a:rPr kumimoji="1" lang="en-US" sz="2400"/>
              <a:t>Select those that are most important</a:t>
            </a:r>
          </a:p>
          <a:p>
            <a:pPr marL="692150" lvl="1" indent="-234950" algn="l" eaLnBrk="0" hangingPunct="0">
              <a:lnSpc>
                <a:spcPct val="100000"/>
              </a:lnSpc>
              <a:spcBef>
                <a:spcPct val="20000"/>
              </a:spcBef>
              <a:buClr>
                <a:srgbClr val="000000"/>
              </a:buClr>
              <a:buFontTx/>
              <a:buChar char="•"/>
            </a:pPr>
            <a:r>
              <a:rPr kumimoji="1" lang="en-US" sz="2000"/>
              <a:t>What are the “High Impact” objectives?</a:t>
            </a:r>
          </a:p>
          <a:p>
            <a:pPr marL="692150" lvl="1" indent="-234950" algn="l" eaLnBrk="0" hangingPunct="0">
              <a:lnSpc>
                <a:spcPct val="100000"/>
              </a:lnSpc>
              <a:spcBef>
                <a:spcPct val="20000"/>
              </a:spcBef>
              <a:buClr>
                <a:srgbClr val="000000"/>
              </a:buClr>
              <a:buFontTx/>
              <a:buChar char="•"/>
            </a:pPr>
            <a:r>
              <a:rPr kumimoji="1" lang="en-US" sz="2000"/>
              <a:t>In general, </a:t>
            </a:r>
          </a:p>
          <a:p>
            <a:pPr marL="1146175" lvl="2" indent="-231775" algn="l" eaLnBrk="0" hangingPunct="0">
              <a:lnSpc>
                <a:spcPct val="100000"/>
              </a:lnSpc>
              <a:spcBef>
                <a:spcPct val="20000"/>
              </a:spcBef>
              <a:buClr>
                <a:srgbClr val="000000"/>
              </a:buClr>
              <a:buFontTx/>
              <a:buChar char="•"/>
            </a:pPr>
            <a:r>
              <a:rPr kumimoji="1" lang="en-US" sz="1800" b="1"/>
              <a:t>Visibility to customers</a:t>
            </a:r>
          </a:p>
          <a:p>
            <a:pPr marL="1146175" lvl="2" indent="-231775" algn="l" eaLnBrk="0" hangingPunct="0">
              <a:lnSpc>
                <a:spcPct val="100000"/>
              </a:lnSpc>
              <a:spcBef>
                <a:spcPct val="20000"/>
              </a:spcBef>
              <a:buClr>
                <a:srgbClr val="000000"/>
              </a:buClr>
              <a:buFontTx/>
              <a:buChar char="•"/>
            </a:pPr>
            <a:r>
              <a:rPr kumimoji="1" lang="en-US" sz="1800" b="1"/>
              <a:t>Complaints concerning quality</a:t>
            </a:r>
          </a:p>
          <a:p>
            <a:pPr marL="1146175" lvl="2" indent="-231775" algn="l" eaLnBrk="0" hangingPunct="0">
              <a:lnSpc>
                <a:spcPct val="100000"/>
              </a:lnSpc>
              <a:spcBef>
                <a:spcPct val="20000"/>
              </a:spcBef>
              <a:buClr>
                <a:srgbClr val="000000"/>
              </a:buClr>
              <a:buFontTx/>
              <a:buChar char="•"/>
            </a:pPr>
            <a:r>
              <a:rPr kumimoji="1" lang="en-US" sz="1800" b="1"/>
              <a:t>Revenue generated</a:t>
            </a:r>
          </a:p>
          <a:p>
            <a:pPr marL="1146175" lvl="2" indent="-231775" algn="l" eaLnBrk="0" hangingPunct="0">
              <a:lnSpc>
                <a:spcPct val="100000"/>
              </a:lnSpc>
              <a:spcBef>
                <a:spcPct val="20000"/>
              </a:spcBef>
              <a:buClr>
                <a:srgbClr val="000000"/>
              </a:buClr>
              <a:buFontTx/>
              <a:buChar char="•"/>
            </a:pPr>
            <a:r>
              <a:rPr kumimoji="1" lang="en-US" sz="1800" b="1"/>
              <a:t>High costs of operations</a:t>
            </a:r>
          </a:p>
          <a:p>
            <a:pPr marL="1146175" lvl="2" indent="-231775" algn="l" eaLnBrk="0" hangingPunct="0">
              <a:lnSpc>
                <a:spcPct val="100000"/>
              </a:lnSpc>
              <a:spcBef>
                <a:spcPct val="20000"/>
              </a:spcBef>
              <a:buClr>
                <a:srgbClr val="000000"/>
              </a:buClr>
              <a:buFontTx/>
              <a:buChar char="•"/>
            </a:pPr>
            <a:r>
              <a:rPr kumimoji="1" lang="en-US" sz="1800" b="1"/>
              <a:t>Desire to understand why product/service is successful</a:t>
            </a:r>
          </a:p>
          <a:p>
            <a:pPr marL="1146175" lvl="2" indent="-231775" algn="l" eaLnBrk="0" hangingPunct="0">
              <a:lnSpc>
                <a:spcPct val="100000"/>
              </a:lnSpc>
              <a:spcBef>
                <a:spcPct val="20000"/>
              </a:spcBef>
              <a:buClr>
                <a:srgbClr val="000000"/>
              </a:buClr>
              <a:buFontTx/>
              <a:buChar char="•"/>
            </a:pPr>
            <a:r>
              <a:rPr kumimoji="1" lang="en-US" sz="1800" b="1"/>
              <a:t>Initiatives to increase market share</a:t>
            </a:r>
          </a:p>
          <a:p>
            <a:pPr marL="1146175" lvl="2" indent="-231775" algn="l" eaLnBrk="0" hangingPunct="0">
              <a:lnSpc>
                <a:spcPct val="100000"/>
              </a:lnSpc>
              <a:spcBef>
                <a:spcPct val="20000"/>
              </a:spcBef>
              <a:buClr>
                <a:srgbClr val="000000"/>
              </a:buClr>
              <a:buFontTx/>
              <a:buChar char="•"/>
            </a:pPr>
            <a:r>
              <a:rPr kumimoji="1" lang="en-US" sz="1800" b="1"/>
              <a:t>Requests to demonstrate service usefulness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1C73C44-15AE-463E-804A-760E10467F01}" type="slidenum">
              <a:rPr lang="en-US" altLang="en-US"/>
              <a:pPr/>
              <a:t>17</a:t>
            </a:fld>
            <a:endParaRPr lang="en-US" altLang="en-US"/>
          </a:p>
        </p:txBody>
      </p:sp>
      <p:sp>
        <p:nvSpPr>
          <p:cNvPr id="1453065" name="Rectangle 9"/>
          <p:cNvSpPr>
            <a:spLocks noGrp="1" noChangeArrowheads="1"/>
          </p:cNvSpPr>
          <p:nvPr>
            <p:ph type="title"/>
          </p:nvPr>
        </p:nvSpPr>
        <p:spPr>
          <a:xfrm>
            <a:off x="990600" y="228600"/>
            <a:ext cx="7772400" cy="609600"/>
          </a:xfrm>
          <a:noFill/>
          <a:ln/>
        </p:spPr>
        <p:txBody>
          <a:bodyPr/>
          <a:lstStyle/>
          <a:p>
            <a:r>
              <a:rPr lang="en-US" sz="2400"/>
              <a:t>Step 2</a:t>
            </a:r>
            <a:r>
              <a:rPr lang="en-US"/>
              <a:t> </a:t>
            </a:r>
            <a:br>
              <a:rPr lang="en-US"/>
            </a:br>
            <a:r>
              <a:rPr lang="en-US" sz="2800"/>
              <a:t>Describe Products/Services</a:t>
            </a:r>
          </a:p>
        </p:txBody>
      </p:sp>
      <p:pic>
        <p:nvPicPr>
          <p:cNvPr id="1453066" name="Picture 10" descr="38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7696200" cy="5159375"/>
          </a:xfrm>
          <a:prstGeom prst="rect">
            <a:avLst/>
          </a:prstGeom>
          <a:noFill/>
          <a:extLst>
            <a:ext uri="{909E8E84-426E-40DD-AFC4-6F175D3DCCD1}">
              <a14:hiddenFill xmlns:a14="http://schemas.microsoft.com/office/drawing/2010/main">
                <a:solidFill>
                  <a:srgbClr val="FFFFFF"/>
                </a:solidFill>
              </a14:hiddenFill>
            </a:ext>
          </a:extLst>
        </p:spPr>
      </p:pic>
      <p:sp>
        <p:nvSpPr>
          <p:cNvPr id="1453067" name="Text Box 11"/>
          <p:cNvSpPr txBox="1">
            <a:spLocks noChangeArrowheads="1"/>
          </p:cNvSpPr>
          <p:nvPr/>
        </p:nvSpPr>
        <p:spPr bwMode="auto">
          <a:xfrm>
            <a:off x="1295400" y="64008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E2CE3915-3DA6-40D9-9C0C-D2906BB589F4}" type="slidenum">
              <a:rPr lang="en-US" altLang="en-US"/>
              <a:pPr/>
              <a:t>18</a:t>
            </a:fld>
            <a:endParaRPr lang="en-US" altLang="en-US"/>
          </a:p>
        </p:txBody>
      </p:sp>
      <p:sp>
        <p:nvSpPr>
          <p:cNvPr id="1601546" name="Rectangle 10"/>
          <p:cNvSpPr>
            <a:spLocks noGrp="1" noChangeArrowheads="1"/>
          </p:cNvSpPr>
          <p:nvPr>
            <p:ph type="title"/>
          </p:nvPr>
        </p:nvSpPr>
        <p:spPr>
          <a:xfrm>
            <a:off x="990600" y="228600"/>
            <a:ext cx="7772400" cy="609600"/>
          </a:xfrm>
          <a:noFill/>
          <a:ln/>
        </p:spPr>
        <p:txBody>
          <a:bodyPr/>
          <a:lstStyle/>
          <a:p>
            <a:r>
              <a:rPr lang="en-US" sz="2400"/>
              <a:t>Step 2 </a:t>
            </a:r>
            <a:r>
              <a:rPr lang="en-US" sz="2000"/>
              <a:t>(cont.)</a:t>
            </a:r>
            <a:r>
              <a:rPr lang="en-US" sz="2400"/>
              <a:t/>
            </a:r>
            <a:br>
              <a:rPr lang="en-US" sz="2400"/>
            </a:br>
            <a:r>
              <a:rPr lang="en-US" sz="2800"/>
              <a:t>Describe Products/Services</a:t>
            </a:r>
          </a:p>
        </p:txBody>
      </p:sp>
      <p:sp>
        <p:nvSpPr>
          <p:cNvPr id="1601547" name="Rectangle 11"/>
          <p:cNvSpPr>
            <a:spLocks noGrp="1" noChangeArrowheads="1"/>
          </p:cNvSpPr>
          <p:nvPr>
            <p:ph type="body" idx="1"/>
          </p:nvPr>
        </p:nvSpPr>
        <p:spPr>
          <a:xfrm>
            <a:off x="990600" y="1066800"/>
            <a:ext cx="7772400" cy="4648200"/>
          </a:xfrm>
          <a:noFill/>
          <a:ln/>
        </p:spPr>
        <p:txBody>
          <a:bodyPr/>
          <a:lstStyle/>
          <a:p>
            <a:pPr>
              <a:buFontTx/>
              <a:buNone/>
            </a:pPr>
            <a:r>
              <a:rPr lang="en-US" sz="2400"/>
              <a:t>Some questions to answer:</a:t>
            </a:r>
          </a:p>
          <a:p>
            <a:pPr lvl="1"/>
            <a:r>
              <a:rPr lang="en-US" sz="2000"/>
              <a:t>What categories of products/services are delivered to customers?</a:t>
            </a:r>
          </a:p>
          <a:p>
            <a:pPr lvl="2"/>
            <a:r>
              <a:rPr lang="en-US" sz="1800"/>
              <a:t>Why are some categories used more than others?</a:t>
            </a:r>
          </a:p>
          <a:p>
            <a:pPr lvl="1"/>
            <a:r>
              <a:rPr lang="en-US" sz="2000"/>
              <a:t>Has the delivery of products/services increased, decreased, or remained constant?</a:t>
            </a:r>
          </a:p>
          <a:p>
            <a:pPr lvl="2"/>
            <a:r>
              <a:rPr lang="en-US" sz="1800"/>
              <a:t>Why have these changes occurred?</a:t>
            </a:r>
          </a:p>
          <a:p>
            <a:pPr lvl="1"/>
            <a:r>
              <a:rPr lang="en-US" sz="2000"/>
              <a:t>Are particular NIH ICs using the product/service more than others?</a:t>
            </a:r>
          </a:p>
          <a:p>
            <a:pPr lvl="2"/>
            <a:r>
              <a:rPr lang="en-US" sz="1800"/>
              <a:t>If so, why?</a:t>
            </a:r>
          </a:p>
          <a:p>
            <a:pPr lvl="1"/>
            <a:r>
              <a:rPr lang="en-US" sz="2000"/>
              <a:t>Who is ordering, receiving, and using the products/services?  </a:t>
            </a:r>
          </a:p>
          <a:p>
            <a:pPr lvl="1"/>
            <a:r>
              <a:rPr lang="en-US" sz="2000"/>
              <a:t>Do your IT systems provide enough information to answer these questions?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B95922-C18C-4E1B-B127-1736D12E7393}" type="slidenum">
              <a:rPr lang="en-US" altLang="en-US" smtClean="0"/>
              <a:pPr/>
              <a:t>19</a:t>
            </a:fld>
            <a:endParaRPr lang="en-US" altLang="en-US"/>
          </a:p>
        </p:txBody>
      </p:sp>
      <p:sp>
        <p:nvSpPr>
          <p:cNvPr id="2" name="Title 1"/>
          <p:cNvSpPr>
            <a:spLocks noGrp="1"/>
          </p:cNvSpPr>
          <p:nvPr>
            <p:ph type="title"/>
          </p:nvPr>
        </p:nvSpPr>
        <p:spPr>
          <a:xfrm>
            <a:off x="987425" y="381000"/>
            <a:ext cx="8153400" cy="457200"/>
          </a:xfrm>
        </p:spPr>
        <p:txBody>
          <a:bodyPr/>
          <a:lstStyle/>
          <a:p>
            <a:r>
              <a:rPr lang="en-US" sz="2400" dirty="0"/>
              <a:t>Step 2 </a:t>
            </a:r>
            <a:r>
              <a:rPr lang="en-US" sz="2000" dirty="0"/>
              <a:t>(cont.)</a:t>
            </a:r>
            <a:r>
              <a:rPr lang="en-US" sz="2400" dirty="0"/>
              <a:t/>
            </a:r>
            <a:br>
              <a:rPr lang="en-US" sz="2400" dirty="0"/>
            </a:br>
            <a:r>
              <a:rPr lang="en-US" sz="2800" dirty="0"/>
              <a:t>Graph what You Deliver to </a:t>
            </a:r>
            <a:r>
              <a:rPr lang="en-US" sz="2800" dirty="0" smtClean="0"/>
              <a:t>Customers</a:t>
            </a:r>
            <a:endParaRPr lang="en-US" sz="2800" dirty="0"/>
          </a:p>
        </p:txBody>
      </p:sp>
      <p:sp>
        <p:nvSpPr>
          <p:cNvPr id="4" name="Rectangle 1033"/>
          <p:cNvSpPr>
            <a:spLocks noChangeArrowheads="1"/>
          </p:cNvSpPr>
          <p:nvPr/>
        </p:nvSpPr>
        <p:spPr bwMode="auto">
          <a:xfrm>
            <a:off x="914400" y="11430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kumimoji="1" lang="en-US" sz="2400" dirty="0"/>
              <a:t>Example 2-1 </a:t>
            </a:r>
          </a:p>
          <a:p>
            <a:pPr marL="742950" lvl="1" indent="-285750" algn="l" eaLnBrk="0" hangingPunct="0">
              <a:lnSpc>
                <a:spcPct val="100000"/>
              </a:lnSpc>
              <a:spcBef>
                <a:spcPct val="20000"/>
              </a:spcBef>
              <a:buClr>
                <a:srgbClr val="000000"/>
              </a:buClr>
              <a:buFontTx/>
              <a:buChar char="•"/>
            </a:pPr>
            <a:r>
              <a:rPr kumimoji="1" lang="en-US" sz="2000" dirty="0"/>
              <a:t>Division of Veterinary Resources (DVR) Procurement Orders Processed by Customer and Fiscal Year</a:t>
            </a:r>
          </a:p>
          <a:p>
            <a:pPr marL="342900" indent="-342900" algn="l" eaLnBrk="0" hangingPunct="0">
              <a:lnSpc>
                <a:spcPct val="100000"/>
              </a:lnSpc>
              <a:spcBef>
                <a:spcPct val="20000"/>
              </a:spcBef>
              <a:buClr>
                <a:srgbClr val="000000"/>
              </a:buClr>
            </a:pPr>
            <a:r>
              <a:rPr kumimoji="1" lang="en-US" sz="2400" dirty="0"/>
              <a:t>Example 2-2</a:t>
            </a:r>
          </a:p>
          <a:p>
            <a:pPr marL="742950" lvl="1" indent="-285750" algn="l" eaLnBrk="0" hangingPunct="0">
              <a:lnSpc>
                <a:spcPct val="100000"/>
              </a:lnSpc>
              <a:spcBef>
                <a:spcPct val="20000"/>
              </a:spcBef>
              <a:buClr>
                <a:srgbClr val="000000"/>
              </a:buClr>
              <a:buFontTx/>
              <a:buChar char="•"/>
            </a:pPr>
            <a:r>
              <a:rPr kumimoji="1" lang="en-US" sz="2000" dirty="0"/>
              <a:t>Categories of Products Ordered from MAPB by Fiscal Year</a:t>
            </a:r>
          </a:p>
          <a:p>
            <a:pPr marL="342900" indent="-342900" algn="l" eaLnBrk="0" hangingPunct="0">
              <a:lnSpc>
                <a:spcPct val="100000"/>
              </a:lnSpc>
              <a:spcBef>
                <a:spcPct val="20000"/>
              </a:spcBef>
              <a:buClr>
                <a:srgbClr val="000000"/>
              </a:buClr>
            </a:pPr>
            <a:r>
              <a:rPr kumimoji="1" lang="en-US" sz="2400" dirty="0"/>
              <a:t>Example 2-3</a:t>
            </a:r>
          </a:p>
          <a:p>
            <a:pPr marL="742950" lvl="1" indent="-285750" algn="l" eaLnBrk="0" hangingPunct="0">
              <a:lnSpc>
                <a:spcPct val="100000"/>
              </a:lnSpc>
              <a:spcBef>
                <a:spcPct val="20000"/>
              </a:spcBef>
              <a:buClr>
                <a:srgbClr val="000000"/>
              </a:buClr>
              <a:buFontTx/>
              <a:buChar char="•"/>
            </a:pPr>
            <a:r>
              <a:rPr kumimoji="1" lang="en-US" sz="2000" dirty="0"/>
              <a:t>NIH </a:t>
            </a:r>
            <a:r>
              <a:rPr kumimoji="1" lang="en-US" sz="2000" dirty="0" err="1"/>
              <a:t>Transhare</a:t>
            </a:r>
            <a:r>
              <a:rPr kumimoji="1" lang="en-US" sz="2000" dirty="0"/>
              <a:t> Participants by Month</a:t>
            </a:r>
          </a:p>
          <a:p>
            <a:pPr marL="342900" indent="-342900" algn="l" eaLnBrk="0" hangingPunct="0">
              <a:lnSpc>
                <a:spcPct val="100000"/>
              </a:lnSpc>
              <a:spcBef>
                <a:spcPct val="20000"/>
              </a:spcBef>
              <a:buClr>
                <a:srgbClr val="000000"/>
              </a:buClr>
            </a:pPr>
            <a:r>
              <a:rPr kumimoji="1" lang="en-US" sz="2400" dirty="0"/>
              <a:t>Example 2-4 </a:t>
            </a:r>
          </a:p>
          <a:p>
            <a:pPr marL="742950" lvl="1" indent="-285750" algn="l" eaLnBrk="0" hangingPunct="0">
              <a:lnSpc>
                <a:spcPct val="100000"/>
              </a:lnSpc>
              <a:spcBef>
                <a:spcPct val="20000"/>
              </a:spcBef>
              <a:buClr>
                <a:srgbClr val="000000"/>
              </a:buClr>
              <a:buFontTx/>
              <a:buChar char="•"/>
            </a:pPr>
            <a:r>
              <a:rPr kumimoji="1" lang="en-US" sz="2000" dirty="0"/>
              <a:t>FY04 Flow Chart of the Division of Radiation Safety Review of Animal Study Program (ASP) Proposals</a:t>
            </a:r>
          </a:p>
          <a:p>
            <a:pPr marL="742950" lvl="1" indent="-285750" algn="l" eaLnBrk="0" hangingPunct="0">
              <a:lnSpc>
                <a:spcPct val="100000"/>
              </a:lnSpc>
              <a:spcBef>
                <a:spcPct val="20000"/>
              </a:spcBef>
              <a:buClr>
                <a:srgbClr val="000000"/>
              </a:buClr>
              <a:buFontTx/>
              <a:buChar char="•"/>
            </a:pPr>
            <a:endParaRPr kumimoji="1" lang="en-US" sz="2000" dirty="0"/>
          </a:p>
        </p:txBody>
      </p:sp>
    </p:spTree>
    <p:extLst>
      <p:ext uri="{BB962C8B-B14F-4D97-AF65-F5344CB8AC3E}">
        <p14:creationId xmlns:p14="http://schemas.microsoft.com/office/powerpoint/2010/main" val="145503694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2133600"/>
            <a:ext cx="7772400" cy="1143000"/>
          </a:xfrm>
        </p:spPr>
        <p:txBody>
          <a:bodyPr/>
          <a:lstStyle/>
          <a:p>
            <a:r>
              <a:rPr lang="en-US" sz="1400" dirty="0" smtClean="0"/>
              <a:t>For more information on Performance Management in the Office of Research services:</a:t>
            </a:r>
            <a:endParaRPr lang="en-US" sz="1400" dirty="0"/>
          </a:p>
        </p:txBody>
      </p:sp>
      <p:sp>
        <p:nvSpPr>
          <p:cNvPr id="1717250" name="Rectangle 2"/>
          <p:cNvSpPr>
            <a:spLocks noGrp="1" noChangeArrowheads="1"/>
          </p:cNvSpPr>
          <p:nvPr>
            <p:ph type="subTitle" idx="1"/>
          </p:nvPr>
        </p:nvSpPr>
        <p:spPr/>
        <p:txBody>
          <a:bodyPr/>
          <a:lstStyle/>
          <a:p>
            <a:r>
              <a:rPr lang="en-US" sz="1400" b="0" dirty="0">
                <a:hlinkClick r:id="rId2"/>
              </a:rPr>
              <a:t>http://</a:t>
            </a:r>
            <a:r>
              <a:rPr lang="en-US" sz="1400" b="0" dirty="0" smtClean="0">
                <a:hlinkClick r:id="rId2"/>
              </a:rPr>
              <a:t>www.ors.od.nih.gov/OD/OQM/Pages/index.aspx</a:t>
            </a:r>
            <a:endParaRPr lang="en-US" sz="1400" b="0" dirty="0" smtClean="0"/>
          </a:p>
          <a:p>
            <a:endParaRPr lang="en-US" sz="1400" dirty="0" smtClean="0"/>
          </a:p>
          <a:p>
            <a:r>
              <a:rPr lang="en-US" sz="1400" dirty="0" smtClean="0"/>
              <a:t>Or Contact:</a:t>
            </a:r>
          </a:p>
          <a:p>
            <a:r>
              <a:rPr lang="en-US" sz="1400" b="0" dirty="0" smtClean="0"/>
              <a:t>Antonio Rodriguez</a:t>
            </a:r>
          </a:p>
          <a:p>
            <a:r>
              <a:rPr lang="en-US" sz="1400" b="0" dirty="0" smtClean="0"/>
              <a:t>Rodrigan@mail.nih.gov</a:t>
            </a:r>
          </a:p>
          <a:p>
            <a:r>
              <a:rPr lang="en-US" sz="1400" b="0" dirty="0" smtClean="0"/>
              <a:t>(301) 402-3440</a:t>
            </a:r>
          </a:p>
          <a:p>
            <a:endParaRPr lang="en-US" sz="1400" b="0" dirty="0" smtClean="0"/>
          </a:p>
          <a:p>
            <a:r>
              <a:rPr lang="en-US" sz="1400" dirty="0" smtClean="0"/>
              <a:t>Acknowledgments</a:t>
            </a:r>
          </a:p>
          <a:p>
            <a:r>
              <a:rPr lang="en-US" sz="1400" b="0" dirty="0" smtClean="0"/>
              <a:t>This training was developed by SAIC and the Office of Quality Management.  </a:t>
            </a:r>
            <a:endParaRPr lang="en-US" sz="1400" b="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58C23581-B43B-4B45-8129-FB09CDBEB76A}" type="slidenum">
              <a:rPr lang="en-US" altLang="en-US" smtClean="0"/>
              <a:pPr/>
              <a:t>20</a:t>
            </a:fld>
            <a:endParaRPr lang="en-US" altLang="en-US"/>
          </a:p>
        </p:txBody>
      </p:sp>
      <p:sp>
        <p:nvSpPr>
          <p:cNvPr id="3" name="Title 2"/>
          <p:cNvSpPr>
            <a:spLocks noGrp="1"/>
          </p:cNvSpPr>
          <p:nvPr>
            <p:ph type="title"/>
          </p:nvPr>
        </p:nvSpPr>
        <p:spPr>
          <a:xfrm>
            <a:off x="987425" y="225424"/>
            <a:ext cx="8153400" cy="841375"/>
          </a:xfrm>
        </p:spPr>
        <p:txBody>
          <a:bodyPr/>
          <a:lstStyle/>
          <a:p>
            <a:r>
              <a:rPr lang="en-US" sz="2000" dirty="0"/>
              <a:t>Step 2</a:t>
            </a:r>
            <a:r>
              <a:rPr lang="en-US" sz="1800" dirty="0"/>
              <a:t> (cont.)</a:t>
            </a:r>
            <a:br>
              <a:rPr lang="en-US" sz="1800" dirty="0"/>
            </a:br>
            <a:r>
              <a:rPr lang="en-US" sz="2400" dirty="0"/>
              <a:t>Example 2-1: FY04 DVR Procurement Orders Processed by Customer and Fiscal </a:t>
            </a:r>
            <a:r>
              <a:rPr lang="en-US" sz="2400" dirty="0" smtClean="0"/>
              <a:t>Year</a:t>
            </a:r>
            <a:endParaRPr lang="en-US" dirty="0"/>
          </a:p>
        </p:txBody>
      </p:sp>
      <p:pic>
        <p:nvPicPr>
          <p:cNvPr id="1454094" name="Picture 1038" descr="Histogram showing number of orders processed for each IC from FY02-FY04" title="Procurement Orders Processed by Custom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89050"/>
            <a:ext cx="83534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A3F66EEE-B9D9-4852-BD0F-62EBF8FF891E}" type="slidenum">
              <a:rPr lang="en-US" altLang="en-US" smtClean="0"/>
              <a:pPr/>
              <a:t>21</a:t>
            </a:fld>
            <a:endParaRPr lang="en-US" altLang="en-US"/>
          </a:p>
        </p:txBody>
      </p:sp>
      <p:sp>
        <p:nvSpPr>
          <p:cNvPr id="3" name="Title 2"/>
          <p:cNvSpPr>
            <a:spLocks noGrp="1"/>
          </p:cNvSpPr>
          <p:nvPr>
            <p:ph type="title"/>
          </p:nvPr>
        </p:nvSpPr>
        <p:spPr>
          <a:xfrm>
            <a:off x="987425" y="225424"/>
            <a:ext cx="8153400" cy="917575"/>
          </a:xfrm>
        </p:spPr>
        <p:txBody>
          <a:bodyPr/>
          <a:lstStyle/>
          <a:p>
            <a:r>
              <a:rPr lang="en-US" sz="2000" dirty="0"/>
              <a:t>Step 2</a:t>
            </a:r>
            <a:r>
              <a:rPr lang="en-US" sz="1800" dirty="0"/>
              <a:t> (cont.)</a:t>
            </a:r>
            <a:br>
              <a:rPr lang="en-US" sz="1800" dirty="0"/>
            </a:br>
            <a:r>
              <a:rPr lang="en-US" sz="2400" dirty="0"/>
              <a:t>Example 2-2: Categories of Products Ordered from MAPB by Fiscal </a:t>
            </a:r>
            <a:r>
              <a:rPr lang="en-US" sz="2400" dirty="0" smtClean="0"/>
              <a:t>Year</a:t>
            </a:r>
            <a:endParaRPr lang="en-US" dirty="0"/>
          </a:p>
        </p:txBody>
      </p:sp>
      <p:pic>
        <p:nvPicPr>
          <p:cNvPr id="1662980" name="Picture 4" descr="ORS-04"/>
          <p:cNvPicPr>
            <a:picLocks noChangeAspect="1" noChangeArrowheads="1"/>
          </p:cNvPicPr>
          <p:nvPr/>
        </p:nvPicPr>
        <p:blipFill>
          <a:blip r:embed="rId2" cstate="print">
            <a:extLst>
              <a:ext uri="{28A0092B-C50C-407E-A947-70E740481C1C}">
                <a14:useLocalDpi xmlns:a14="http://schemas.microsoft.com/office/drawing/2010/main" val="0"/>
              </a:ext>
            </a:extLst>
          </a:blip>
          <a:srcRect b="25806"/>
          <a:stretch>
            <a:fillRect/>
          </a:stretch>
        </p:blipFill>
        <p:spPr bwMode="auto">
          <a:xfrm>
            <a:off x="1373187" y="1493837"/>
            <a:ext cx="7313613" cy="483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B95922-C18C-4E1B-B127-1736D12E7393}" type="slidenum">
              <a:rPr lang="en-US" altLang="en-US" smtClean="0"/>
              <a:pPr/>
              <a:t>22</a:t>
            </a:fld>
            <a:endParaRPr lang="en-US" altLang="en-US"/>
          </a:p>
        </p:txBody>
      </p:sp>
      <p:sp>
        <p:nvSpPr>
          <p:cNvPr id="2" name="Title 1"/>
          <p:cNvSpPr>
            <a:spLocks noGrp="1"/>
          </p:cNvSpPr>
          <p:nvPr>
            <p:ph type="title"/>
          </p:nvPr>
        </p:nvSpPr>
        <p:spPr>
          <a:xfrm>
            <a:off x="987425" y="762000"/>
            <a:ext cx="8153400" cy="457200"/>
          </a:xfrm>
        </p:spPr>
        <p:txBody>
          <a:bodyPr/>
          <a:lstStyle/>
          <a:p>
            <a:r>
              <a:rPr lang="en-US" sz="2400" dirty="0"/>
              <a:t>Step 2</a:t>
            </a:r>
            <a:r>
              <a:rPr lang="en-US" sz="2000" dirty="0"/>
              <a:t> (cont.)</a:t>
            </a:r>
            <a:br>
              <a:rPr lang="en-US" sz="2000" dirty="0"/>
            </a:br>
            <a:r>
              <a:rPr lang="en-US" sz="2800" dirty="0"/>
              <a:t>Example 2-3: NIH </a:t>
            </a:r>
            <a:r>
              <a:rPr lang="en-US" sz="2800" dirty="0" err="1"/>
              <a:t>Transhare</a:t>
            </a:r>
            <a:r>
              <a:rPr lang="en-US" sz="2800" dirty="0"/>
              <a:t> Participants by </a:t>
            </a:r>
            <a:r>
              <a:rPr lang="en-US" sz="2800" dirty="0" smtClean="0"/>
              <a:t>Month</a:t>
            </a:r>
            <a:endParaRPr lang="en-US" sz="3200" dirty="0"/>
          </a:p>
        </p:txBody>
      </p:sp>
      <p:graphicFrame>
        <p:nvGraphicFramePr>
          <p:cNvPr id="4" name="Object 3" descr="Line graph showing number of transhare participants by month over a 1 year timeframe" title="Transhare participants"/>
          <p:cNvGraphicFramePr>
            <a:graphicFrameLocks noGrp="1" noChangeAspect="1"/>
          </p:cNvGraphicFramePr>
          <p:nvPr>
            <p:extLst>
              <p:ext uri="{D42A27DB-BD31-4B8C-83A1-F6EECF244321}">
                <p14:modId xmlns:p14="http://schemas.microsoft.com/office/powerpoint/2010/main" val="3260663936"/>
              </p:ext>
            </p:extLst>
          </p:nvPr>
        </p:nvGraphicFramePr>
        <p:xfrm>
          <a:off x="1030288" y="1147763"/>
          <a:ext cx="7794625" cy="5237162"/>
        </p:xfrm>
        <a:graphic>
          <a:graphicData uri="http://schemas.openxmlformats.org/presentationml/2006/ole">
            <mc:AlternateContent xmlns:mc="http://schemas.openxmlformats.org/markup-compatibility/2006">
              <mc:Choice xmlns:v="urn:schemas-microsoft-com:vml" Requires="v">
                <p:oleObj spid="_x0000_s1818638" name="Chart" r:id="rId3" imgW="7753502" imgH="5210251" progId="MSGraph.Chart.8">
                  <p:embed followColorScheme="full"/>
                </p:oleObj>
              </mc:Choice>
              <mc:Fallback>
                <p:oleObj name="Chart" r:id="rId3" imgW="7753502" imgH="5210251" progId="MSGraph.Chart.8">
                  <p:embed followColorScheme="full"/>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288" y="1147763"/>
                        <a:ext cx="7794625" cy="5237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99602819"/>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AC1A131E-54C3-44DF-9637-F63DD9AAFEDE}" type="slidenum">
              <a:rPr lang="en-US" altLang="en-US" smtClean="0"/>
              <a:pPr/>
              <a:t>23</a:t>
            </a:fld>
            <a:endParaRPr lang="en-US" altLang="en-US"/>
          </a:p>
        </p:txBody>
      </p:sp>
      <p:sp>
        <p:nvSpPr>
          <p:cNvPr id="3" name="Title 2"/>
          <p:cNvSpPr>
            <a:spLocks noGrp="1"/>
          </p:cNvSpPr>
          <p:nvPr>
            <p:ph type="title"/>
          </p:nvPr>
        </p:nvSpPr>
        <p:spPr>
          <a:xfrm>
            <a:off x="987425" y="377825"/>
            <a:ext cx="8153400" cy="841375"/>
          </a:xfrm>
        </p:spPr>
        <p:txBody>
          <a:bodyPr/>
          <a:lstStyle/>
          <a:p>
            <a:r>
              <a:rPr lang="en-US" sz="2400" dirty="0"/>
              <a:t>Step 2</a:t>
            </a:r>
            <a:r>
              <a:rPr lang="en-US" sz="2000" dirty="0"/>
              <a:t> (cont.)</a:t>
            </a:r>
            <a:br>
              <a:rPr lang="en-US" sz="2000" dirty="0"/>
            </a:br>
            <a:r>
              <a:rPr lang="en-US" sz="2800" dirty="0"/>
              <a:t>Example 2-4: FY04 Flow Chart of the DRS Review of ASP </a:t>
            </a:r>
            <a:r>
              <a:rPr lang="en-US" sz="2800" dirty="0" smtClean="0"/>
              <a:t>Proposals</a:t>
            </a:r>
            <a:endParaRPr lang="en-US" sz="2800" dirty="0"/>
          </a:p>
        </p:txBody>
      </p:sp>
      <p:pic>
        <p:nvPicPr>
          <p:cNvPr id="1665028" name="Picture 4" descr="as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143000"/>
            <a:ext cx="4217988"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36FFF9E-E50F-4283-ADB4-6059458D190D}" type="slidenum">
              <a:rPr lang="en-US" altLang="en-US"/>
              <a:pPr/>
              <a:t>24</a:t>
            </a:fld>
            <a:endParaRPr lang="en-US" altLang="en-US"/>
          </a:p>
        </p:txBody>
      </p:sp>
      <p:sp>
        <p:nvSpPr>
          <p:cNvPr id="1667074" name="Rectangle 2"/>
          <p:cNvSpPr>
            <a:spLocks noGrp="1" noChangeArrowheads="1"/>
          </p:cNvSpPr>
          <p:nvPr>
            <p:ph type="title"/>
          </p:nvPr>
        </p:nvSpPr>
        <p:spPr>
          <a:xfrm>
            <a:off x="987425" y="381000"/>
            <a:ext cx="8153400" cy="457200"/>
          </a:xfrm>
        </p:spPr>
        <p:txBody>
          <a:bodyPr/>
          <a:lstStyle/>
          <a:p>
            <a:r>
              <a:rPr lang="en-US" sz="2400"/>
              <a:t>Step 3</a:t>
            </a:r>
            <a:r>
              <a:rPr lang="en-US" sz="2100"/>
              <a:t>  </a:t>
            </a:r>
            <a:br>
              <a:rPr lang="en-US" sz="2100"/>
            </a:br>
            <a:r>
              <a:rPr lang="en-US" sz="2800"/>
              <a:t>Identify Customer Segments</a:t>
            </a:r>
          </a:p>
        </p:txBody>
      </p:sp>
      <p:pic>
        <p:nvPicPr>
          <p:cNvPr id="1667075" name="Picture 3" descr="BD0551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1325" y="1719263"/>
            <a:ext cx="3181350" cy="341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6B1A71B-A327-49AA-9534-1AF19E8EADA4}" type="slidenum">
              <a:rPr lang="en-US" altLang="en-US"/>
              <a:pPr/>
              <a:t>25</a:t>
            </a:fld>
            <a:endParaRPr lang="en-US" altLang="en-US"/>
          </a:p>
        </p:txBody>
      </p:sp>
      <p:sp>
        <p:nvSpPr>
          <p:cNvPr id="1668098" name="Rectangle 2"/>
          <p:cNvSpPr>
            <a:spLocks noGrp="1" noChangeArrowheads="1"/>
          </p:cNvSpPr>
          <p:nvPr>
            <p:ph type="title"/>
          </p:nvPr>
        </p:nvSpPr>
        <p:spPr>
          <a:xfrm>
            <a:off x="990600" y="-76200"/>
            <a:ext cx="7772400" cy="914400"/>
          </a:xfrm>
        </p:spPr>
        <p:txBody>
          <a:bodyPr/>
          <a:lstStyle/>
          <a:p>
            <a:r>
              <a:rPr lang="en-US" sz="2400"/>
              <a:t>Step 3 </a:t>
            </a:r>
            <a:r>
              <a:rPr lang="en-US" sz="2000"/>
              <a:t>(cont.)</a:t>
            </a:r>
            <a:r>
              <a:rPr lang="en-US" sz="1700"/>
              <a:t/>
            </a:r>
            <a:br>
              <a:rPr lang="en-US" sz="1700"/>
            </a:br>
            <a:r>
              <a:rPr lang="en-US" sz="2800"/>
              <a:t>Identify Customer Segments</a:t>
            </a:r>
          </a:p>
        </p:txBody>
      </p:sp>
      <p:sp>
        <p:nvSpPr>
          <p:cNvPr id="1668099" name="Rectangle 3"/>
          <p:cNvSpPr>
            <a:spLocks noGrp="1" noChangeArrowheads="1"/>
          </p:cNvSpPr>
          <p:nvPr>
            <p:ph type="body" idx="1"/>
          </p:nvPr>
        </p:nvSpPr>
        <p:spPr>
          <a:xfrm>
            <a:off x="987425" y="1143000"/>
            <a:ext cx="7772400" cy="4343400"/>
          </a:xfrm>
        </p:spPr>
        <p:txBody>
          <a:bodyPr/>
          <a:lstStyle/>
          <a:p>
            <a:pPr marL="0" indent="0">
              <a:lnSpc>
                <a:spcPct val="90000"/>
              </a:lnSpc>
              <a:buFontTx/>
              <a:buNone/>
            </a:pPr>
            <a:r>
              <a:rPr lang="en-US"/>
              <a:t>Segmentation means to sort customers into groups based on similar characteristics</a:t>
            </a:r>
          </a:p>
          <a:p>
            <a:pPr marL="0" indent="0">
              <a:lnSpc>
                <a:spcPct val="90000"/>
              </a:lnSpc>
              <a:buFontTx/>
              <a:buNone/>
            </a:pPr>
            <a:r>
              <a:rPr lang="en-US"/>
              <a:t>Critical to the viability of service organizations</a:t>
            </a:r>
          </a:p>
          <a:p>
            <a:pPr marL="0" indent="0">
              <a:lnSpc>
                <a:spcPct val="90000"/>
              </a:lnSpc>
              <a:buFontTx/>
              <a:buNone/>
            </a:pPr>
            <a:r>
              <a:rPr lang="en-US"/>
              <a:t>Segmentation allows understanding of the differences in customer groups</a:t>
            </a:r>
          </a:p>
          <a:p>
            <a:pPr marL="1003300" lvl="1" indent="-381000">
              <a:lnSpc>
                <a:spcPct val="90000"/>
              </a:lnSpc>
            </a:pPr>
            <a:r>
              <a:rPr lang="en-US"/>
              <a:t>What they like - what they don’t like</a:t>
            </a:r>
          </a:p>
          <a:p>
            <a:pPr marL="1003300" lvl="1" indent="-381000">
              <a:lnSpc>
                <a:spcPct val="90000"/>
              </a:lnSpc>
            </a:pPr>
            <a:r>
              <a:rPr lang="en-US"/>
              <a:t>How to tailor service offerings to better meet needs of each group</a:t>
            </a:r>
          </a:p>
          <a:p>
            <a:pPr marL="0" indent="0">
              <a:lnSpc>
                <a:spcPct val="90000"/>
              </a:lnSpc>
              <a:buFontTx/>
              <a:buNone/>
            </a:pPr>
            <a:r>
              <a:rPr lang="en-US"/>
              <a:t>By identifying and tracking customer segments over time</a:t>
            </a:r>
          </a:p>
          <a:p>
            <a:pPr marL="1003300" lvl="1" indent="-381000">
              <a:lnSpc>
                <a:spcPct val="90000"/>
              </a:lnSpc>
            </a:pPr>
            <a:r>
              <a:rPr lang="en-US"/>
              <a:t>Determine which segments are most profitable to target and retain</a:t>
            </a:r>
          </a:p>
          <a:p>
            <a:pPr marL="1003300" lvl="1" indent="-381000">
              <a:lnSpc>
                <a:spcPct val="90000"/>
              </a:lnSpc>
            </a:pPr>
            <a:r>
              <a:rPr lang="en-US"/>
              <a:t>Determine which segments to deemphasize</a:t>
            </a:r>
          </a:p>
          <a:p>
            <a:pPr marL="0" indent="0">
              <a:lnSpc>
                <a:spcPct val="90000"/>
              </a:lnSpc>
            </a:pPr>
            <a:endParaRPr lang="en-US" sz="200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15814B6-566D-4565-B664-84D6D4E0CF67}" type="slidenum">
              <a:rPr lang="en-US" altLang="en-US"/>
              <a:pPr/>
              <a:t>26</a:t>
            </a:fld>
            <a:endParaRPr lang="en-US" altLang="en-US"/>
          </a:p>
        </p:txBody>
      </p:sp>
      <p:sp>
        <p:nvSpPr>
          <p:cNvPr id="1669122" name="Rectangle 2"/>
          <p:cNvSpPr>
            <a:spLocks noGrp="1" noChangeArrowheads="1"/>
          </p:cNvSpPr>
          <p:nvPr>
            <p:ph type="title"/>
          </p:nvPr>
        </p:nvSpPr>
        <p:spPr>
          <a:xfrm>
            <a:off x="990600" y="228600"/>
            <a:ext cx="7772400" cy="685800"/>
          </a:xfrm>
        </p:spPr>
        <p:txBody>
          <a:bodyPr/>
          <a:lstStyle/>
          <a:p>
            <a:r>
              <a:rPr lang="en-US" sz="2400"/>
              <a:t>Step 3</a:t>
            </a:r>
            <a:r>
              <a:rPr lang="en-US" sz="2000"/>
              <a:t> (cont.)</a:t>
            </a:r>
            <a:r>
              <a:rPr lang="en-US" sz="2100"/>
              <a:t> </a:t>
            </a:r>
            <a:br>
              <a:rPr lang="en-US" sz="2100"/>
            </a:br>
            <a:r>
              <a:rPr lang="en-US" sz="2800"/>
              <a:t>How do I Segment my Customers?</a:t>
            </a:r>
            <a:r>
              <a:rPr lang="en-US" sz="2100"/>
              <a:t>  </a:t>
            </a:r>
          </a:p>
        </p:txBody>
      </p:sp>
      <p:sp>
        <p:nvSpPr>
          <p:cNvPr id="1669123" name="Rectangle 3"/>
          <p:cNvSpPr>
            <a:spLocks noGrp="1" noChangeArrowheads="1"/>
          </p:cNvSpPr>
          <p:nvPr>
            <p:ph type="body" idx="1"/>
          </p:nvPr>
        </p:nvSpPr>
        <p:spPr>
          <a:xfrm>
            <a:off x="987425" y="1219200"/>
            <a:ext cx="7772400" cy="4648200"/>
          </a:xfrm>
        </p:spPr>
        <p:txBody>
          <a:bodyPr/>
          <a:lstStyle/>
          <a:p>
            <a:pPr>
              <a:buFontTx/>
              <a:buNone/>
            </a:pPr>
            <a:r>
              <a:rPr lang="en-US"/>
              <a:t>Use existing data to understand:  </a:t>
            </a:r>
          </a:p>
          <a:p>
            <a:pPr lvl="1"/>
            <a:r>
              <a:rPr lang="en-US"/>
              <a:t>Type of products/services used</a:t>
            </a:r>
          </a:p>
          <a:p>
            <a:pPr lvl="1"/>
            <a:r>
              <a:rPr lang="en-US"/>
              <a:t>Quantities of use</a:t>
            </a:r>
          </a:p>
          <a:p>
            <a:pPr lvl="1"/>
            <a:r>
              <a:rPr lang="en-US"/>
              <a:t>Customer’s organization</a:t>
            </a:r>
          </a:p>
          <a:p>
            <a:pPr lvl="1"/>
            <a:r>
              <a:rPr lang="en-US"/>
              <a:t>Customer’s function</a:t>
            </a:r>
          </a:p>
          <a:p>
            <a:pPr lvl="1"/>
            <a:r>
              <a:rPr lang="en-US"/>
              <a:t>Other demographic variables</a:t>
            </a:r>
          </a:p>
          <a:p>
            <a:pPr lvl="2"/>
            <a:r>
              <a:rPr lang="en-US"/>
              <a:t>Location</a:t>
            </a:r>
          </a:p>
          <a:p>
            <a:pPr lvl="2"/>
            <a:r>
              <a:rPr lang="en-US"/>
              <a:t>Type of business</a:t>
            </a:r>
          </a:p>
          <a:p>
            <a:pPr lvl="2"/>
            <a:r>
              <a:rPr lang="en-US"/>
              <a:t>Delivery schedule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332116-342E-484E-AF7B-79945E3045FD}" type="slidenum">
              <a:rPr lang="en-US" altLang="en-US"/>
              <a:pPr/>
              <a:t>27</a:t>
            </a:fld>
            <a:endParaRPr lang="en-US" altLang="en-US"/>
          </a:p>
        </p:txBody>
      </p:sp>
      <p:sp>
        <p:nvSpPr>
          <p:cNvPr id="1670146" name="Rectangle 2"/>
          <p:cNvSpPr>
            <a:spLocks noGrp="1" noChangeArrowheads="1"/>
          </p:cNvSpPr>
          <p:nvPr>
            <p:ph type="title"/>
          </p:nvPr>
        </p:nvSpPr>
        <p:spPr>
          <a:xfrm>
            <a:off x="1016000" y="152400"/>
            <a:ext cx="7899400" cy="1143000"/>
          </a:xfrm>
        </p:spPr>
        <p:txBody>
          <a:bodyPr/>
          <a:lstStyle/>
          <a:p>
            <a:r>
              <a:rPr lang="en-US" sz="2400"/>
              <a:t>Step 3</a:t>
            </a:r>
            <a:r>
              <a:rPr lang="en-US" sz="2000"/>
              <a:t> (cont.)</a:t>
            </a:r>
            <a:r>
              <a:rPr lang="en-US" sz="2100"/>
              <a:t> </a:t>
            </a:r>
            <a:br>
              <a:rPr lang="en-US" sz="2100"/>
            </a:br>
            <a:r>
              <a:rPr lang="en-US" sz="2800"/>
              <a:t>Graph Data to Understand Customer Segments</a:t>
            </a:r>
          </a:p>
        </p:txBody>
      </p:sp>
      <p:sp>
        <p:nvSpPr>
          <p:cNvPr id="1670147" name="Rectangle 3"/>
          <p:cNvSpPr>
            <a:spLocks noGrp="1" noChangeArrowheads="1"/>
          </p:cNvSpPr>
          <p:nvPr>
            <p:ph type="body" idx="1"/>
          </p:nvPr>
        </p:nvSpPr>
        <p:spPr/>
        <p:txBody>
          <a:bodyPr/>
          <a:lstStyle/>
          <a:p>
            <a:pPr>
              <a:lnSpc>
                <a:spcPct val="90000"/>
              </a:lnSpc>
              <a:buFontTx/>
              <a:buNone/>
            </a:pPr>
            <a:r>
              <a:rPr lang="en-US"/>
              <a:t>Example 3-1</a:t>
            </a:r>
          </a:p>
          <a:p>
            <a:pPr lvl="1">
              <a:lnSpc>
                <a:spcPct val="90000"/>
              </a:lnSpc>
            </a:pPr>
            <a:r>
              <a:rPr lang="en-US"/>
              <a:t>Library Translation Customers by Fiscal Year</a:t>
            </a:r>
          </a:p>
          <a:p>
            <a:pPr>
              <a:lnSpc>
                <a:spcPct val="90000"/>
              </a:lnSpc>
              <a:buFontTx/>
              <a:buNone/>
            </a:pPr>
            <a:r>
              <a:rPr lang="en-US"/>
              <a:t>Example 3-2</a:t>
            </a:r>
          </a:p>
          <a:p>
            <a:pPr lvl="1">
              <a:lnSpc>
                <a:spcPct val="90000"/>
              </a:lnSpc>
            </a:pPr>
            <a:r>
              <a:rPr lang="en-US"/>
              <a:t>FY04 Division of International Services (DIS) Visas Processed by Type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DADE0D-C839-49AA-8479-A21BA287425A}" type="slidenum">
              <a:rPr lang="en-US" altLang="en-US"/>
              <a:pPr/>
              <a:t>28</a:t>
            </a:fld>
            <a:endParaRPr lang="en-US" altLang="en-US"/>
          </a:p>
        </p:txBody>
      </p:sp>
      <p:sp>
        <p:nvSpPr>
          <p:cNvPr id="1671170" name="Rectangle 2"/>
          <p:cNvSpPr>
            <a:spLocks noGrp="1" noChangeArrowheads="1"/>
          </p:cNvSpPr>
          <p:nvPr>
            <p:ph type="title"/>
          </p:nvPr>
        </p:nvSpPr>
        <p:spPr>
          <a:xfrm>
            <a:off x="987425" y="685800"/>
            <a:ext cx="8153400" cy="457200"/>
          </a:xfrm>
        </p:spPr>
        <p:txBody>
          <a:bodyPr/>
          <a:lstStyle/>
          <a:p>
            <a:r>
              <a:rPr lang="en-US" sz="2400"/>
              <a:t>Step 3</a:t>
            </a:r>
            <a:r>
              <a:rPr lang="en-US" sz="2000"/>
              <a:t> (cont.)</a:t>
            </a:r>
            <a:r>
              <a:rPr lang="en-US" sz="2100"/>
              <a:t> </a:t>
            </a:r>
            <a:r>
              <a:rPr lang="en-US" sz="2000"/>
              <a:t/>
            </a:r>
            <a:br>
              <a:rPr lang="en-US" sz="2000"/>
            </a:br>
            <a:r>
              <a:rPr lang="en-US" sz="2800"/>
              <a:t>Example 3-1:  Library Translation Customers by Fiscal Year</a:t>
            </a:r>
          </a:p>
        </p:txBody>
      </p:sp>
      <p:pic>
        <p:nvPicPr>
          <p:cNvPr id="1671178" name="Picture 10" descr="histogram showing number of library translation customers by IC from FY02-FY04" title="Library Translation Custom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8991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F1E3F8A-1A59-4C79-8C68-54A658349400}" type="slidenum">
              <a:rPr lang="en-US" altLang="en-US"/>
              <a:pPr/>
              <a:t>29</a:t>
            </a:fld>
            <a:endParaRPr lang="en-US" altLang="en-US"/>
          </a:p>
        </p:txBody>
      </p:sp>
      <p:sp>
        <p:nvSpPr>
          <p:cNvPr id="1725442" name="Rectangle 2"/>
          <p:cNvSpPr>
            <a:spLocks noGrp="1" noChangeArrowheads="1"/>
          </p:cNvSpPr>
          <p:nvPr>
            <p:ph type="title"/>
          </p:nvPr>
        </p:nvSpPr>
        <p:spPr>
          <a:xfrm>
            <a:off x="987425" y="762000"/>
            <a:ext cx="8153400" cy="457200"/>
          </a:xfrm>
        </p:spPr>
        <p:txBody>
          <a:bodyPr/>
          <a:lstStyle/>
          <a:p>
            <a:r>
              <a:rPr lang="en-US" sz="2400"/>
              <a:t>Step 3</a:t>
            </a:r>
            <a:r>
              <a:rPr lang="en-US" sz="2000"/>
              <a:t> (cont.)</a:t>
            </a:r>
            <a:r>
              <a:rPr lang="en-US" sz="2100"/>
              <a:t> </a:t>
            </a:r>
            <a:r>
              <a:rPr lang="en-US" sz="2000"/>
              <a:t/>
            </a:r>
            <a:br>
              <a:rPr lang="en-US" sz="2000"/>
            </a:br>
            <a:r>
              <a:rPr lang="en-US" sz="2800"/>
              <a:t>Example 3-2:  FY04 DIS Visas Processed by Type</a:t>
            </a:r>
          </a:p>
        </p:txBody>
      </p:sp>
      <p:pic>
        <p:nvPicPr>
          <p:cNvPr id="1725443" name="Picture 3" descr="Histogram showing the number of visas processed by type" title="Visas Processed by Ty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7677150" cy="550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92A9D30-22C3-440C-91B2-AFC734F29CCF}" type="slidenum">
              <a:rPr lang="en-US" altLang="en-US"/>
              <a:pPr/>
              <a:t>3</a:t>
            </a:fld>
            <a:endParaRPr lang="en-US" altLang="en-US"/>
          </a:p>
        </p:txBody>
      </p:sp>
      <p:sp>
        <p:nvSpPr>
          <p:cNvPr id="1533954" name="Rectangle 2"/>
          <p:cNvSpPr>
            <a:spLocks noGrp="1" noChangeArrowheads="1"/>
          </p:cNvSpPr>
          <p:nvPr>
            <p:ph type="title"/>
          </p:nvPr>
        </p:nvSpPr>
        <p:spPr>
          <a:xfrm>
            <a:off x="990600" y="152400"/>
            <a:ext cx="8153400" cy="609600"/>
          </a:xfrm>
        </p:spPr>
        <p:txBody>
          <a:bodyPr/>
          <a:lstStyle/>
          <a:p>
            <a:r>
              <a:rPr lang="en-US" altLang="en-US" sz="2800"/>
              <a:t/>
            </a:r>
            <a:br>
              <a:rPr lang="en-US" altLang="en-US" sz="2800"/>
            </a:br>
            <a:r>
              <a:rPr lang="en-US" altLang="en-US" sz="2800"/>
              <a:t/>
            </a:r>
            <a:br>
              <a:rPr lang="en-US" altLang="en-US" sz="2800"/>
            </a:br>
            <a:r>
              <a:rPr lang="en-US" altLang="en-US" sz="2800"/>
              <a:t>Training Objectives</a:t>
            </a:r>
          </a:p>
        </p:txBody>
      </p:sp>
      <p:sp>
        <p:nvSpPr>
          <p:cNvPr id="1533955" name="Rectangle 3"/>
          <p:cNvSpPr>
            <a:spLocks noGrp="1" noChangeArrowheads="1"/>
          </p:cNvSpPr>
          <p:nvPr>
            <p:ph type="body" idx="1"/>
          </p:nvPr>
        </p:nvSpPr>
        <p:spPr>
          <a:xfrm>
            <a:off x="990600" y="1219200"/>
            <a:ext cx="8001000" cy="4114800"/>
          </a:xfrm>
        </p:spPr>
        <p:txBody>
          <a:bodyPr/>
          <a:lstStyle/>
          <a:p>
            <a:pPr marL="169863" indent="-169863"/>
            <a:r>
              <a:rPr lang="en-US"/>
              <a:t>Introduction</a:t>
            </a:r>
          </a:p>
          <a:p>
            <a:pPr marL="519113" lvl="1" indent="-234950"/>
            <a:r>
              <a:rPr lang="en-US"/>
              <a:t>Customer Assessment and Performance Management</a:t>
            </a:r>
          </a:p>
          <a:p>
            <a:pPr marL="519113" lvl="1" indent="-234950"/>
            <a:r>
              <a:rPr lang="en-US"/>
              <a:t>Customer Relationship Management</a:t>
            </a:r>
          </a:p>
          <a:p>
            <a:pPr marL="169863" indent="-169863"/>
            <a:r>
              <a:rPr lang="en-US"/>
              <a:t>The 10 Steps </a:t>
            </a:r>
          </a:p>
          <a:p>
            <a:pPr marL="169863" indent="-169863"/>
            <a:r>
              <a:rPr lang="en-US"/>
              <a:t>Conclusion</a:t>
            </a:r>
          </a:p>
          <a:p>
            <a:pPr marL="169863" indent="-169863">
              <a:spcBef>
                <a:spcPct val="30000"/>
              </a:spcBef>
              <a:buClrTx/>
            </a:pPr>
            <a:endParaRPr lang="en-US" altLang="en-US" sz="200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FE63DD2C-18B1-4D51-BE22-C3156A7F84DE}" type="slidenum">
              <a:rPr lang="en-US" altLang="en-US"/>
              <a:pPr/>
              <a:t>30</a:t>
            </a:fld>
            <a:endParaRPr lang="en-US" altLang="en-US"/>
          </a:p>
        </p:txBody>
      </p:sp>
      <p:sp>
        <p:nvSpPr>
          <p:cNvPr id="1726466" name="Rectangle 2"/>
          <p:cNvSpPr>
            <a:spLocks noGrp="1" noChangeArrowheads="1"/>
          </p:cNvSpPr>
          <p:nvPr>
            <p:ph type="title"/>
          </p:nvPr>
        </p:nvSpPr>
        <p:spPr>
          <a:xfrm>
            <a:off x="1066800" y="-76200"/>
            <a:ext cx="7747000" cy="990600"/>
          </a:xfrm>
        </p:spPr>
        <p:txBody>
          <a:bodyPr/>
          <a:lstStyle/>
          <a:p>
            <a:r>
              <a:rPr lang="en-US" sz="2400"/>
              <a:t>Step 4</a:t>
            </a:r>
            <a:br>
              <a:rPr lang="en-US" sz="2400"/>
            </a:br>
            <a:r>
              <a:rPr lang="en-US" sz="2800"/>
              <a:t>Conduct Needs Assessment</a:t>
            </a:r>
          </a:p>
        </p:txBody>
      </p:sp>
      <p:pic>
        <p:nvPicPr>
          <p:cNvPr id="1726468" name="Picture 4" descr="6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6324600" cy="5145088"/>
          </a:xfrm>
          <a:prstGeom prst="rect">
            <a:avLst/>
          </a:prstGeom>
          <a:noFill/>
          <a:extLst>
            <a:ext uri="{909E8E84-426E-40DD-AFC4-6F175D3DCCD1}">
              <a14:hiddenFill xmlns:a14="http://schemas.microsoft.com/office/drawing/2010/main">
                <a:solidFill>
                  <a:srgbClr val="FFFFFF"/>
                </a:solidFill>
              </a14:hiddenFill>
            </a:ext>
          </a:extLst>
        </p:spPr>
      </p:pic>
      <p:sp>
        <p:nvSpPr>
          <p:cNvPr id="1726467" name="Text Box 3"/>
          <p:cNvSpPr txBox="1">
            <a:spLocks noChangeArrowheads="1"/>
          </p:cNvSpPr>
          <p:nvPr/>
        </p:nvSpPr>
        <p:spPr bwMode="auto">
          <a:xfrm>
            <a:off x="1905000" y="64770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DB20888-3CC3-4AB7-A9D3-AEED7EBE1A55}" type="slidenum">
              <a:rPr lang="en-US" altLang="en-US"/>
              <a:pPr/>
              <a:t>31</a:t>
            </a:fld>
            <a:endParaRPr lang="en-US" altLang="en-US"/>
          </a:p>
        </p:txBody>
      </p:sp>
      <p:sp>
        <p:nvSpPr>
          <p:cNvPr id="1727490" name="Rectangle 2"/>
          <p:cNvSpPr>
            <a:spLocks noGrp="1" noChangeArrowheads="1"/>
          </p:cNvSpPr>
          <p:nvPr>
            <p:ph type="title"/>
          </p:nvPr>
        </p:nvSpPr>
        <p:spPr>
          <a:xfrm>
            <a:off x="987425" y="381000"/>
            <a:ext cx="8153400" cy="457200"/>
          </a:xfrm>
        </p:spPr>
        <p:txBody>
          <a:bodyPr/>
          <a:lstStyle/>
          <a:p>
            <a:r>
              <a:rPr lang="en-US" sz="2400"/>
              <a:t>Step 4 </a:t>
            </a:r>
            <a:r>
              <a:rPr lang="en-US" sz="2000"/>
              <a:t>(cont.)</a:t>
            </a:r>
            <a:br>
              <a:rPr lang="en-US" sz="2000"/>
            </a:br>
            <a:r>
              <a:rPr lang="en-US" sz="2800"/>
              <a:t>Conduct Needs Assessment</a:t>
            </a:r>
          </a:p>
        </p:txBody>
      </p:sp>
      <p:sp>
        <p:nvSpPr>
          <p:cNvPr id="1727491" name="Rectangle 3"/>
          <p:cNvSpPr>
            <a:spLocks noGrp="1" noChangeArrowheads="1"/>
          </p:cNvSpPr>
          <p:nvPr>
            <p:ph type="body" idx="1"/>
          </p:nvPr>
        </p:nvSpPr>
        <p:spPr>
          <a:xfrm>
            <a:off x="987425" y="1066800"/>
            <a:ext cx="7772400" cy="4648200"/>
          </a:xfrm>
        </p:spPr>
        <p:txBody>
          <a:bodyPr/>
          <a:lstStyle/>
          <a:p>
            <a:pPr marL="0" indent="0">
              <a:buFontTx/>
              <a:buNone/>
            </a:pPr>
            <a:r>
              <a:rPr lang="en-US"/>
              <a:t>Existing data may not reveal what matters most to customers</a:t>
            </a:r>
          </a:p>
          <a:p>
            <a:pPr lvl="1"/>
            <a:r>
              <a:rPr lang="en-US"/>
              <a:t>Providing what customers really need vs. providing what you think customers need</a:t>
            </a:r>
          </a:p>
          <a:p>
            <a:pPr marL="0" indent="0">
              <a:buFontTx/>
              <a:buNone/>
            </a:pPr>
            <a:r>
              <a:rPr lang="en-US"/>
              <a:t>Needs Assessments allow you to learn more about your customers</a:t>
            </a:r>
          </a:p>
          <a:p>
            <a:pPr lvl="1"/>
            <a:r>
              <a:rPr lang="en-US"/>
              <a:t>First review data from prior steps</a:t>
            </a:r>
          </a:p>
          <a:p>
            <a:pPr lvl="1"/>
            <a:r>
              <a:rPr lang="en-US"/>
              <a:t>Look at additional sources – e.g. complaints, stakeholder input, data showing a particular service is over/under-used</a:t>
            </a:r>
          </a:p>
          <a:p>
            <a:pPr lvl="1"/>
            <a:r>
              <a:rPr lang="en-US"/>
              <a:t>Develop list of questions</a:t>
            </a:r>
          </a:p>
          <a:p>
            <a:pPr lvl="1"/>
            <a:r>
              <a:rPr lang="en-US"/>
              <a:t>Gather data via:</a:t>
            </a:r>
          </a:p>
          <a:p>
            <a:pPr lvl="2"/>
            <a:r>
              <a:rPr lang="en-US"/>
              <a:t>Targeted interactions</a:t>
            </a:r>
          </a:p>
          <a:p>
            <a:pPr lvl="3"/>
            <a:r>
              <a:rPr lang="en-US"/>
              <a:t>Interviews</a:t>
            </a:r>
          </a:p>
          <a:p>
            <a:pPr lvl="3"/>
            <a:r>
              <a:rPr lang="en-US"/>
              <a:t>Focus Groups</a:t>
            </a:r>
          </a:p>
          <a:p>
            <a:pPr lvl="2"/>
            <a:r>
              <a:rPr lang="en-US"/>
              <a:t>Survey of customers</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31A9CC9-FBD1-4C84-8E07-6A42C8369783}" type="slidenum">
              <a:rPr lang="en-US" altLang="en-US"/>
              <a:pPr/>
              <a:t>32</a:t>
            </a:fld>
            <a:endParaRPr lang="en-US" altLang="en-US"/>
          </a:p>
        </p:txBody>
      </p:sp>
      <p:sp>
        <p:nvSpPr>
          <p:cNvPr id="1728514" name="Rectangle 2"/>
          <p:cNvSpPr>
            <a:spLocks noGrp="1" noChangeArrowheads="1"/>
          </p:cNvSpPr>
          <p:nvPr>
            <p:ph type="title"/>
          </p:nvPr>
        </p:nvSpPr>
        <p:spPr>
          <a:xfrm>
            <a:off x="987425" y="381000"/>
            <a:ext cx="8153400" cy="457200"/>
          </a:xfrm>
        </p:spPr>
        <p:txBody>
          <a:bodyPr/>
          <a:lstStyle/>
          <a:p>
            <a:r>
              <a:rPr lang="en-US" sz="2400"/>
              <a:t>Step 4 </a:t>
            </a:r>
            <a:r>
              <a:rPr lang="en-US" sz="2000"/>
              <a:t>(cont.)</a:t>
            </a:r>
            <a:br>
              <a:rPr lang="en-US" sz="2000"/>
            </a:br>
            <a:r>
              <a:rPr lang="en-US" sz="2800"/>
              <a:t>Conduct Needs Assessment </a:t>
            </a:r>
            <a:r>
              <a:rPr lang="en-US" sz="2400"/>
              <a:t>(cont.)</a:t>
            </a:r>
          </a:p>
        </p:txBody>
      </p:sp>
      <p:sp>
        <p:nvSpPr>
          <p:cNvPr id="1728515" name="Rectangle 3"/>
          <p:cNvSpPr>
            <a:spLocks noGrp="1" noChangeArrowheads="1"/>
          </p:cNvSpPr>
          <p:nvPr>
            <p:ph type="body" idx="1"/>
          </p:nvPr>
        </p:nvSpPr>
        <p:spPr>
          <a:xfrm>
            <a:off x="987425" y="1066800"/>
            <a:ext cx="7772400" cy="4648200"/>
          </a:xfrm>
        </p:spPr>
        <p:txBody>
          <a:bodyPr/>
          <a:lstStyle/>
          <a:p>
            <a:pPr lvl="1">
              <a:lnSpc>
                <a:spcPct val="90000"/>
              </a:lnSpc>
            </a:pPr>
            <a:r>
              <a:rPr lang="en-US"/>
              <a:t>Example 4-1</a:t>
            </a:r>
          </a:p>
          <a:p>
            <a:pPr lvl="2">
              <a:lnSpc>
                <a:spcPct val="90000"/>
              </a:lnSpc>
            </a:pPr>
            <a:r>
              <a:rPr lang="en-US"/>
              <a:t>FY04 Animal Program Advisory Committee (APAC) Feed and Bedding Focus Group</a:t>
            </a:r>
          </a:p>
          <a:p>
            <a:pPr lvl="1">
              <a:lnSpc>
                <a:spcPct val="90000"/>
              </a:lnSpc>
            </a:pPr>
            <a:r>
              <a:rPr lang="en-US"/>
              <a:t>Example 4-2 </a:t>
            </a:r>
          </a:p>
          <a:p>
            <a:pPr lvl="2">
              <a:lnSpc>
                <a:spcPct val="90000"/>
              </a:lnSpc>
            </a:pPr>
            <a:r>
              <a:rPr lang="en-US"/>
              <a:t>FY04 Scientific Equipment and Instrumentation Branch (SEIB) Needs Assessment survey</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79630E9-DD2C-4393-BD1A-1A0740D33258}" type="slidenum">
              <a:rPr lang="en-US" altLang="en-US"/>
              <a:pPr/>
              <a:t>33</a:t>
            </a:fld>
            <a:endParaRPr lang="en-US" altLang="en-US"/>
          </a:p>
        </p:txBody>
      </p:sp>
      <p:sp>
        <p:nvSpPr>
          <p:cNvPr id="1729538" name="Rectangle 2"/>
          <p:cNvSpPr>
            <a:spLocks noGrp="1" noChangeArrowheads="1"/>
          </p:cNvSpPr>
          <p:nvPr>
            <p:ph type="title"/>
          </p:nvPr>
        </p:nvSpPr>
        <p:spPr>
          <a:xfrm>
            <a:off x="914400" y="762000"/>
            <a:ext cx="8153400" cy="457200"/>
          </a:xfrm>
        </p:spPr>
        <p:txBody>
          <a:bodyPr/>
          <a:lstStyle/>
          <a:p>
            <a:r>
              <a:rPr lang="en-US" sz="2400" dirty="0"/>
              <a:t>Step 4 </a:t>
            </a:r>
            <a:r>
              <a:rPr lang="en-US" sz="2000" dirty="0"/>
              <a:t>(cont.) </a:t>
            </a:r>
            <a:br>
              <a:rPr lang="en-US" sz="2000" dirty="0"/>
            </a:br>
            <a:r>
              <a:rPr lang="en-US" sz="2800" dirty="0"/>
              <a:t>Example 4-1:  APAC Feed and Bedding Focus </a:t>
            </a:r>
            <a:r>
              <a:rPr lang="en-US" sz="2800" dirty="0" smtClean="0"/>
              <a:t>Group </a:t>
            </a:r>
            <a:r>
              <a:rPr lang="en-US" sz="2400" dirty="0" smtClean="0"/>
              <a:t>(Slide 1 of 3)</a:t>
            </a:r>
            <a:endParaRPr lang="en-US" sz="2400" dirty="0"/>
          </a:p>
        </p:txBody>
      </p:sp>
      <p:sp>
        <p:nvSpPr>
          <p:cNvPr id="1729539" name="Rectangle 3"/>
          <p:cNvSpPr>
            <a:spLocks noGrp="1" noChangeArrowheads="1"/>
          </p:cNvSpPr>
          <p:nvPr>
            <p:ph type="body" idx="1"/>
          </p:nvPr>
        </p:nvSpPr>
        <p:spPr>
          <a:xfrm>
            <a:off x="987425" y="1295400"/>
            <a:ext cx="7772400" cy="4648200"/>
          </a:xfrm>
        </p:spPr>
        <p:txBody>
          <a:bodyPr/>
          <a:lstStyle/>
          <a:p>
            <a:pPr marL="0" indent="0">
              <a:buFontTx/>
              <a:buNone/>
            </a:pPr>
            <a:r>
              <a:rPr lang="en-US"/>
              <a:t>Division of Veterinary Resources (DVR) Basic Animal Life Support Service Group analyzed data regarding its feed and bedding processes</a:t>
            </a:r>
          </a:p>
          <a:p>
            <a:pPr marL="0" indent="0">
              <a:buFontTx/>
              <a:buNone/>
            </a:pPr>
            <a:endParaRPr lang="en-US"/>
          </a:p>
          <a:p>
            <a:pPr lvl="1"/>
            <a:r>
              <a:rPr lang="en-US"/>
              <a:t>FY02 and FY03 data suggested that the acquisition and storage of feed and bedding products as well as the quality assurance testing of these products should be further examined – especially with respect to customer needs</a:t>
            </a:r>
          </a:p>
          <a:p>
            <a:pPr lvl="1"/>
            <a:r>
              <a:rPr lang="en-US"/>
              <a:t>A focus group was held with APAC members in FY04 to gather data on customer needs</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B0EC63-140C-4EFF-A2FA-E2300CADD6B8}" type="slidenum">
              <a:rPr lang="en-US" altLang="en-US"/>
              <a:pPr/>
              <a:t>34</a:t>
            </a:fld>
            <a:endParaRPr lang="en-US" altLang="en-US"/>
          </a:p>
        </p:txBody>
      </p:sp>
      <p:sp>
        <p:nvSpPr>
          <p:cNvPr id="1730562" name="Rectangle 2"/>
          <p:cNvSpPr>
            <a:spLocks noGrp="1" noChangeArrowheads="1"/>
          </p:cNvSpPr>
          <p:nvPr>
            <p:ph type="title"/>
          </p:nvPr>
        </p:nvSpPr>
        <p:spPr>
          <a:xfrm>
            <a:off x="914400" y="762000"/>
            <a:ext cx="8153400" cy="457200"/>
          </a:xfrm>
        </p:spPr>
        <p:txBody>
          <a:bodyPr/>
          <a:lstStyle/>
          <a:p>
            <a:r>
              <a:rPr lang="en-US" sz="2400" dirty="0"/>
              <a:t>Step 4 </a:t>
            </a:r>
            <a:r>
              <a:rPr lang="en-US" sz="2000" dirty="0"/>
              <a:t>(cont.) </a:t>
            </a:r>
            <a:br>
              <a:rPr lang="en-US" sz="2000" dirty="0"/>
            </a:br>
            <a:r>
              <a:rPr lang="en-US" sz="2800" dirty="0"/>
              <a:t>Example 4-1:  APAC Feed and Bedding Focus Group </a:t>
            </a:r>
            <a:r>
              <a:rPr lang="en-US" sz="2400" dirty="0"/>
              <a:t>(Slide </a:t>
            </a:r>
            <a:r>
              <a:rPr lang="en-US" sz="2400" dirty="0" smtClean="0"/>
              <a:t>2 </a:t>
            </a:r>
            <a:r>
              <a:rPr lang="en-US" sz="2400" dirty="0"/>
              <a:t>of 3)</a:t>
            </a:r>
          </a:p>
        </p:txBody>
      </p:sp>
      <p:sp>
        <p:nvSpPr>
          <p:cNvPr id="1730563" name="Rectangle 3"/>
          <p:cNvSpPr>
            <a:spLocks noGrp="1" noChangeArrowheads="1"/>
          </p:cNvSpPr>
          <p:nvPr>
            <p:ph type="body" idx="1"/>
          </p:nvPr>
        </p:nvSpPr>
        <p:spPr>
          <a:xfrm>
            <a:off x="987425" y="1295400"/>
            <a:ext cx="7772400" cy="5562600"/>
          </a:xfrm>
        </p:spPr>
        <p:txBody>
          <a:bodyPr/>
          <a:lstStyle/>
          <a:p>
            <a:pPr marL="457200" indent="-457200"/>
            <a:r>
              <a:rPr lang="en-US" sz="2000"/>
              <a:t>A structured series of questions were asked of members and action items generated based on the data gathered</a:t>
            </a:r>
          </a:p>
          <a:p>
            <a:pPr marL="1257300" lvl="2" indent="-342900"/>
            <a:r>
              <a:rPr lang="en-US"/>
              <a:t>Is the current ordering process for feed and bedding products working?  Explain.</a:t>
            </a:r>
          </a:p>
          <a:p>
            <a:pPr marL="1257300" lvl="2" indent="-342900"/>
            <a:r>
              <a:rPr lang="en-US"/>
              <a:t>Currently how confident are you that you can get feed and bedding when you need it? </a:t>
            </a:r>
          </a:p>
          <a:p>
            <a:pPr marL="1257300" lvl="2" indent="-342900"/>
            <a:r>
              <a:rPr lang="en-US"/>
              <a:t>Have you had problems related to the delivery of feed and/or bedding? </a:t>
            </a:r>
          </a:p>
          <a:p>
            <a:pPr marL="1257300" lvl="2" indent="-342900"/>
            <a:r>
              <a:rPr lang="en-US"/>
              <a:t>Have you found the OLAO staff to be responsive to your needs? </a:t>
            </a:r>
          </a:p>
          <a:p>
            <a:pPr marL="1257300" lvl="2" indent="-342900"/>
            <a:r>
              <a:rPr lang="en-US"/>
              <a:t>Have you had ongoing issues related to the quality of either the feed or bedding products delivered? </a:t>
            </a:r>
          </a:p>
          <a:p>
            <a:pPr marL="1257300" lvl="2" indent="-342900"/>
            <a:r>
              <a:rPr lang="en-US"/>
              <a:t>Do you think NIH should continue to do additional quality assurance checks on feed and bedding products beyond the tests run by the manufacturers?</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C19E7C6-E20A-4D35-810B-F52894814312}" type="slidenum">
              <a:rPr lang="en-US" altLang="en-US"/>
              <a:pPr/>
              <a:t>35</a:t>
            </a:fld>
            <a:endParaRPr lang="en-US" altLang="en-US"/>
          </a:p>
        </p:txBody>
      </p:sp>
      <p:sp>
        <p:nvSpPr>
          <p:cNvPr id="1731586" name="Rectangle 2"/>
          <p:cNvSpPr>
            <a:spLocks noGrp="1" noChangeArrowheads="1"/>
          </p:cNvSpPr>
          <p:nvPr>
            <p:ph type="title"/>
          </p:nvPr>
        </p:nvSpPr>
        <p:spPr>
          <a:xfrm>
            <a:off x="914400" y="762000"/>
            <a:ext cx="8153400" cy="457200"/>
          </a:xfrm>
        </p:spPr>
        <p:txBody>
          <a:bodyPr/>
          <a:lstStyle/>
          <a:p>
            <a:r>
              <a:rPr lang="en-US" sz="2400" dirty="0"/>
              <a:t>Step 4 </a:t>
            </a:r>
            <a:r>
              <a:rPr lang="en-US" sz="2000" dirty="0"/>
              <a:t>(cont.) </a:t>
            </a:r>
            <a:br>
              <a:rPr lang="en-US" sz="2000" dirty="0"/>
            </a:br>
            <a:r>
              <a:rPr lang="en-US" sz="2800" dirty="0"/>
              <a:t>Example 4-1:  APAC Feed and Bedding Focus Group </a:t>
            </a:r>
            <a:r>
              <a:rPr lang="en-US" sz="2400" dirty="0"/>
              <a:t>(Slide </a:t>
            </a:r>
            <a:r>
              <a:rPr lang="en-US" sz="2400" dirty="0" smtClean="0"/>
              <a:t>3 </a:t>
            </a:r>
            <a:r>
              <a:rPr lang="en-US" sz="2400" dirty="0"/>
              <a:t>of 3)</a:t>
            </a:r>
          </a:p>
        </p:txBody>
      </p:sp>
      <p:sp>
        <p:nvSpPr>
          <p:cNvPr id="1731587" name="Rectangle 3"/>
          <p:cNvSpPr>
            <a:spLocks noGrp="1" noChangeArrowheads="1"/>
          </p:cNvSpPr>
          <p:nvPr>
            <p:ph type="body" idx="1"/>
          </p:nvPr>
        </p:nvSpPr>
        <p:spPr>
          <a:xfrm>
            <a:off x="987425" y="1295400"/>
            <a:ext cx="7772400" cy="4648200"/>
          </a:xfrm>
        </p:spPr>
        <p:txBody>
          <a:bodyPr/>
          <a:lstStyle/>
          <a:p>
            <a:pPr marL="1257300" lvl="2" indent="-342900"/>
            <a:r>
              <a:rPr lang="en-US"/>
              <a:t>When you have a quality issue, do you contact Dennis Barnard in DVR or do you contact OLAO staff or both? </a:t>
            </a:r>
          </a:p>
          <a:p>
            <a:pPr marL="1257300" lvl="2" indent="-342900"/>
            <a:r>
              <a:rPr lang="en-US"/>
              <a:t>Would you find it helpful to have all issues about feed and bedding be handled by one person in DVR?  Why or why not?</a:t>
            </a:r>
          </a:p>
          <a:p>
            <a:pPr marL="1257300" lvl="2" indent="-342900"/>
            <a:r>
              <a:rPr lang="en-US"/>
              <a:t>Some organizations eliminate their warehousing function as a way to reduce costs, and receive their supplies directly from vendors just-in-time – meaning they receive the products just as they are ready to use them.   How would you feel about going to such a system for animal feed and bedding products?  Explain.</a:t>
            </a:r>
          </a:p>
          <a:p>
            <a:pPr marL="457200" indent="-457200"/>
            <a:r>
              <a:rPr lang="en-US" sz="2000"/>
              <a:t>Customer input verified necessity of current acquisition and storage procedures</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6E063E0-8401-47BC-96E3-F5500DEBABAC}" type="slidenum">
              <a:rPr lang="en-US" altLang="en-US"/>
              <a:pPr/>
              <a:t>36</a:t>
            </a:fld>
            <a:endParaRPr lang="en-US" altLang="en-US"/>
          </a:p>
        </p:txBody>
      </p:sp>
      <p:sp>
        <p:nvSpPr>
          <p:cNvPr id="1732610" name="Rectangle 2"/>
          <p:cNvSpPr>
            <a:spLocks noGrp="1" noChangeArrowheads="1"/>
          </p:cNvSpPr>
          <p:nvPr>
            <p:ph type="title"/>
          </p:nvPr>
        </p:nvSpPr>
        <p:spPr>
          <a:xfrm>
            <a:off x="914400" y="762000"/>
            <a:ext cx="8153400" cy="457200"/>
          </a:xfrm>
        </p:spPr>
        <p:txBody>
          <a:bodyPr/>
          <a:lstStyle/>
          <a:p>
            <a:r>
              <a:rPr lang="en-US" sz="2400"/>
              <a:t>Step 4 </a:t>
            </a:r>
            <a:r>
              <a:rPr lang="en-US" sz="2000"/>
              <a:t>(cont.) </a:t>
            </a:r>
            <a:br>
              <a:rPr lang="en-US" sz="2000"/>
            </a:br>
            <a:r>
              <a:rPr lang="en-US" sz="2800"/>
              <a:t>Example 4-2 :  FY04 SEIB Needs Assessment Survey</a:t>
            </a:r>
          </a:p>
        </p:txBody>
      </p:sp>
      <p:sp>
        <p:nvSpPr>
          <p:cNvPr id="1732611" name="Rectangle 3"/>
          <p:cNvSpPr>
            <a:spLocks noGrp="1" noChangeArrowheads="1"/>
          </p:cNvSpPr>
          <p:nvPr>
            <p:ph type="body" idx="1"/>
          </p:nvPr>
        </p:nvSpPr>
        <p:spPr>
          <a:xfrm>
            <a:off x="987425" y="1371600"/>
            <a:ext cx="7772400" cy="4648200"/>
          </a:xfrm>
        </p:spPr>
        <p:txBody>
          <a:bodyPr/>
          <a:lstStyle/>
          <a:p>
            <a:pPr marL="0" indent="0">
              <a:buFontTx/>
              <a:buNone/>
            </a:pPr>
            <a:r>
              <a:rPr lang="en-US"/>
              <a:t>Survey was designed to determine the need for instrument design and fabrication services among NIH intramural Principal Investigators (PIs)</a:t>
            </a:r>
          </a:p>
          <a:p>
            <a:pPr marL="0" indent="0">
              <a:buFontTx/>
              <a:buNone/>
            </a:pPr>
            <a:r>
              <a:rPr lang="en-US"/>
              <a:t>What was discovered:</a:t>
            </a:r>
          </a:p>
          <a:p>
            <a:pPr lvl="1"/>
            <a:r>
              <a:rPr lang="en-US"/>
              <a:t>About 90% of all intramural PIs completed the survey</a:t>
            </a:r>
          </a:p>
          <a:p>
            <a:pPr lvl="1"/>
            <a:r>
              <a:rPr lang="en-US"/>
              <a:t>34% of PIs expressed a need for instrument fabrication and design services</a:t>
            </a:r>
          </a:p>
          <a:p>
            <a:pPr lvl="1"/>
            <a:r>
              <a:rPr lang="en-US"/>
              <a:t>Almost half of all jobs are urgent or emergencies </a:t>
            </a:r>
          </a:p>
          <a:p>
            <a:pPr lvl="1"/>
            <a:r>
              <a:rPr lang="en-US"/>
              <a:t>About 40% of PIs used outside sources for design and fabrication work</a:t>
            </a:r>
          </a:p>
          <a:p>
            <a:pPr marL="0" indent="0"/>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D4C76EC1-18BC-486D-AD8C-5BB89395EBCC}" type="slidenum">
              <a:rPr lang="en-US" altLang="en-US"/>
              <a:pPr/>
              <a:t>37</a:t>
            </a:fld>
            <a:endParaRPr lang="en-US" altLang="en-US"/>
          </a:p>
        </p:txBody>
      </p:sp>
      <p:sp>
        <p:nvSpPr>
          <p:cNvPr id="1733634" name="Rectangle 2"/>
          <p:cNvSpPr>
            <a:spLocks noGrp="1" noChangeArrowheads="1"/>
          </p:cNvSpPr>
          <p:nvPr>
            <p:ph type="title"/>
          </p:nvPr>
        </p:nvSpPr>
        <p:spPr>
          <a:xfrm>
            <a:off x="990600" y="914400"/>
            <a:ext cx="8128000" cy="609600"/>
          </a:xfrm>
          <a:solidFill>
            <a:schemeClr val="tx1"/>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2800"/>
              <a:t>Step 4 </a:t>
            </a:r>
            <a:r>
              <a:rPr lang="en-US" sz="2400"/>
              <a:t>(cont.)</a:t>
            </a:r>
            <a:r>
              <a:rPr lang="en-US"/>
              <a:t> </a:t>
            </a:r>
            <a:br>
              <a:rPr lang="en-US"/>
            </a:br>
            <a:r>
              <a:rPr lang="en-US" sz="2800"/>
              <a:t>Example 4-2 :  FY04 SEIB Needs Assessment Survey </a:t>
            </a:r>
            <a:r>
              <a:rPr lang="en-US" sz="2400"/>
              <a:t>(cont.)</a:t>
            </a:r>
            <a:r>
              <a:rPr lang="en-US"/>
              <a:t> </a:t>
            </a:r>
            <a:br>
              <a:rPr lang="en-US"/>
            </a:br>
            <a:endParaRPr lang="en-US"/>
          </a:p>
        </p:txBody>
      </p:sp>
      <p:sp>
        <p:nvSpPr>
          <p:cNvPr id="1733642" name="Text Box 10"/>
          <p:cNvSpPr txBox="1">
            <a:spLocks noChangeArrowheads="1"/>
          </p:cNvSpPr>
          <p:nvPr/>
        </p:nvSpPr>
        <p:spPr bwMode="auto">
          <a:xfrm>
            <a:off x="762000" y="1219200"/>
            <a:ext cx="86106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kumimoji="1" lang="en-US" sz="1600" b="1">
                <a:solidFill>
                  <a:schemeClr val="folHlink"/>
                </a:solidFill>
              </a:rPr>
              <a:t>Do you require any of the following services for instrument fabrication and design?</a:t>
            </a:r>
          </a:p>
        </p:txBody>
      </p:sp>
      <p:graphicFrame>
        <p:nvGraphicFramePr>
          <p:cNvPr id="1733635" name="Object 3" descr="Histogram showing how people responded to a survey question - Do you require any of the following services?" title="Survey Question"/>
          <p:cNvGraphicFramePr>
            <a:graphicFrameLocks noChangeAspect="1"/>
          </p:cNvGraphicFramePr>
          <p:nvPr>
            <p:extLst>
              <p:ext uri="{D42A27DB-BD31-4B8C-83A1-F6EECF244321}">
                <p14:modId xmlns:p14="http://schemas.microsoft.com/office/powerpoint/2010/main" val="1578153488"/>
              </p:ext>
            </p:extLst>
          </p:nvPr>
        </p:nvGraphicFramePr>
        <p:xfrm>
          <a:off x="1295400" y="1828800"/>
          <a:ext cx="7805738" cy="5029200"/>
        </p:xfrm>
        <a:graphic>
          <a:graphicData uri="http://schemas.openxmlformats.org/presentationml/2006/ole">
            <mc:AlternateContent xmlns:mc="http://schemas.openxmlformats.org/markup-compatibility/2006">
              <mc:Choice xmlns:v="urn:schemas-microsoft-com:vml" Requires="v">
                <p:oleObj spid="_x0000_s1733669" name="Chart" r:id="rId3" imgW="7772400" imgH="4648200" progId="MSGraph.Chart.8">
                  <p:embed followColorScheme="full"/>
                </p:oleObj>
              </mc:Choice>
              <mc:Fallback>
                <p:oleObj name="Chart" r:id="rId3" imgW="7772400" imgH="46482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7805738" cy="5029200"/>
                      </a:xfrm>
                      <a:prstGeom prst="rect">
                        <a:avLst/>
                      </a:prstGeom>
                      <a:noFill/>
                      <a:ln>
                        <a:noFill/>
                      </a:ln>
                      <a:extLst/>
                    </p:spPr>
                  </p:pic>
                </p:oleObj>
              </mc:Fallback>
            </mc:AlternateContent>
          </a:graphicData>
        </a:graphic>
      </p:graphicFrame>
      <p:sp>
        <p:nvSpPr>
          <p:cNvPr id="1733637" name="Text Box 5"/>
          <p:cNvSpPr txBox="1">
            <a:spLocks noChangeArrowheads="1"/>
          </p:cNvSpPr>
          <p:nvPr/>
        </p:nvSpPr>
        <p:spPr bwMode="auto">
          <a:xfrm rot="16200000">
            <a:off x="-114300" y="3162300"/>
            <a:ext cx="2667000" cy="3048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latin typeface="Arial Unicode MS" pitchFamily="34" charset="-128"/>
              </a:rPr>
              <a:t>Number of Respondents</a:t>
            </a:r>
          </a:p>
        </p:txBody>
      </p:sp>
      <p:sp>
        <p:nvSpPr>
          <p:cNvPr id="1733639" name="Text Box 7"/>
          <p:cNvSpPr txBox="1">
            <a:spLocks noChangeArrowheads="1"/>
          </p:cNvSpPr>
          <p:nvPr/>
        </p:nvSpPr>
        <p:spPr bwMode="auto">
          <a:xfrm>
            <a:off x="7620000" y="1743075"/>
            <a:ext cx="1066800" cy="314325"/>
          </a:xfrm>
          <a:prstGeom prst="rect">
            <a:avLst/>
          </a:prstGeom>
          <a:solidFill>
            <a:schemeClr val="tx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t>N = 935</a:t>
            </a:r>
          </a:p>
        </p:txBody>
      </p:sp>
      <p:sp>
        <p:nvSpPr>
          <p:cNvPr id="1733640" name="Text Box 8"/>
          <p:cNvSpPr txBox="1">
            <a:spLocks noChangeArrowheads="1"/>
          </p:cNvSpPr>
          <p:nvPr/>
        </p:nvSpPr>
        <p:spPr bwMode="auto">
          <a:xfrm>
            <a:off x="3733800" y="1616075"/>
            <a:ext cx="3886200" cy="517525"/>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400" b="1"/>
              <a:t>34% expressed need for instrument fabrication and design (N=320)</a:t>
            </a:r>
          </a:p>
        </p:txBody>
      </p:sp>
      <p:sp>
        <p:nvSpPr>
          <p:cNvPr id="1733638" name="Line 6" descr="Line dividing n/a responses from other responses" title="Line"/>
          <p:cNvSpPr>
            <a:spLocks noChangeShapeType="1"/>
          </p:cNvSpPr>
          <p:nvPr/>
        </p:nvSpPr>
        <p:spPr bwMode="auto">
          <a:xfrm flipV="1">
            <a:off x="3505200" y="1600200"/>
            <a:ext cx="0" cy="37338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3641" name="Text Box 9"/>
          <p:cNvSpPr txBox="1">
            <a:spLocks noChangeArrowheads="1"/>
          </p:cNvSpPr>
          <p:nvPr/>
        </p:nvSpPr>
        <p:spPr bwMode="auto">
          <a:xfrm>
            <a:off x="1981200" y="1447800"/>
            <a:ext cx="1371600" cy="73025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400" b="1"/>
              <a:t>66% expressed no need</a:t>
            </a:r>
          </a:p>
        </p:txBody>
      </p:sp>
      <p:sp>
        <p:nvSpPr>
          <p:cNvPr id="1733636" name="Text Box 4"/>
          <p:cNvSpPr txBox="1">
            <a:spLocks noChangeArrowheads="1"/>
          </p:cNvSpPr>
          <p:nvPr/>
        </p:nvSpPr>
        <p:spPr bwMode="auto">
          <a:xfrm>
            <a:off x="1371600" y="6324600"/>
            <a:ext cx="5181600" cy="4572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Note:  </a:t>
            </a:r>
            <a:r>
              <a:rPr lang="en-US"/>
              <a:t>Multiple responses possible in last four categories. </a:t>
            </a:r>
          </a:p>
          <a:p>
            <a:pPr algn="l" eaLnBrk="0" hangingPunct="0">
              <a:lnSpc>
                <a:spcPct val="100000"/>
              </a:lnSpc>
            </a:pPr>
            <a:r>
              <a:rPr lang="en-US"/>
              <a:t>           172 respondents skipped this question.</a:t>
            </a:r>
            <a:r>
              <a:rPr lang="en-US">
                <a:latin typeface="Arial Unicode MS" pitchFamily="34" charset="-128"/>
              </a:rPr>
              <a:t> </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73D3F40-7515-440B-8933-FA8CE2E21256}" type="slidenum">
              <a:rPr lang="en-US" altLang="en-US"/>
              <a:pPr/>
              <a:t>38</a:t>
            </a:fld>
            <a:endParaRPr lang="en-US" altLang="en-US"/>
          </a:p>
        </p:txBody>
      </p:sp>
      <p:sp>
        <p:nvSpPr>
          <p:cNvPr id="1734658" name="Rectangle 2"/>
          <p:cNvSpPr>
            <a:spLocks noGrp="1" noChangeArrowheads="1"/>
          </p:cNvSpPr>
          <p:nvPr>
            <p:ph type="title"/>
          </p:nvPr>
        </p:nvSpPr>
        <p:spPr>
          <a:xfrm>
            <a:off x="914400" y="304800"/>
            <a:ext cx="7772400" cy="533400"/>
          </a:xfrm>
        </p:spPr>
        <p:txBody>
          <a:bodyPr/>
          <a:lstStyle/>
          <a:p>
            <a:r>
              <a:rPr lang="en-US" sz="2400"/>
              <a:t>Step 5  </a:t>
            </a:r>
            <a:br>
              <a:rPr lang="en-US" sz="2400"/>
            </a:br>
            <a:r>
              <a:rPr lang="en-US" sz="2800"/>
              <a:t>Research Competitors</a:t>
            </a:r>
          </a:p>
        </p:txBody>
      </p:sp>
      <p:pic>
        <p:nvPicPr>
          <p:cNvPr id="1734660" name="Picture 4" descr="43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990600"/>
            <a:ext cx="3825875" cy="5410200"/>
          </a:xfrm>
          <a:prstGeom prst="rect">
            <a:avLst/>
          </a:prstGeom>
          <a:noFill/>
          <a:extLst>
            <a:ext uri="{909E8E84-426E-40DD-AFC4-6F175D3DCCD1}">
              <a14:hiddenFill xmlns:a14="http://schemas.microsoft.com/office/drawing/2010/main">
                <a:solidFill>
                  <a:srgbClr val="FFFFFF"/>
                </a:solidFill>
              </a14:hiddenFill>
            </a:ext>
          </a:extLst>
        </p:spPr>
      </p:pic>
      <p:sp>
        <p:nvSpPr>
          <p:cNvPr id="1734659" name="Text Box 3"/>
          <p:cNvSpPr txBox="1">
            <a:spLocks noChangeArrowheads="1"/>
          </p:cNvSpPr>
          <p:nvPr/>
        </p:nvSpPr>
        <p:spPr bwMode="auto">
          <a:xfrm>
            <a:off x="1752600" y="64770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010D7DD-844C-4130-A220-8BA6D1B905BB}" type="slidenum">
              <a:rPr lang="en-US" altLang="en-US"/>
              <a:pPr/>
              <a:t>39</a:t>
            </a:fld>
            <a:endParaRPr lang="en-US" altLang="en-US"/>
          </a:p>
        </p:txBody>
      </p:sp>
      <p:sp>
        <p:nvSpPr>
          <p:cNvPr id="1735682" name="Rectangle 2"/>
          <p:cNvSpPr>
            <a:spLocks noGrp="1" noChangeArrowheads="1"/>
          </p:cNvSpPr>
          <p:nvPr>
            <p:ph type="title"/>
          </p:nvPr>
        </p:nvSpPr>
        <p:spPr>
          <a:xfrm>
            <a:off x="987425" y="381000"/>
            <a:ext cx="8153400" cy="457200"/>
          </a:xfrm>
        </p:spPr>
        <p:txBody>
          <a:bodyPr/>
          <a:lstStyle/>
          <a:p>
            <a:r>
              <a:rPr lang="en-US" sz="2400"/>
              <a:t>Step 5 </a:t>
            </a:r>
            <a:r>
              <a:rPr lang="en-US" sz="2000"/>
              <a:t>(cont.)</a:t>
            </a:r>
            <a:r>
              <a:rPr lang="en-US" sz="2400"/>
              <a:t/>
            </a:r>
            <a:br>
              <a:rPr lang="en-US" sz="2400"/>
            </a:br>
            <a:r>
              <a:rPr lang="en-US" sz="2800"/>
              <a:t>Research Your Competitors</a:t>
            </a:r>
          </a:p>
        </p:txBody>
      </p:sp>
      <p:sp>
        <p:nvSpPr>
          <p:cNvPr id="1735683" name="Rectangle 3"/>
          <p:cNvSpPr>
            <a:spLocks noGrp="1" noChangeArrowheads="1"/>
          </p:cNvSpPr>
          <p:nvPr>
            <p:ph type="body" idx="1"/>
          </p:nvPr>
        </p:nvSpPr>
        <p:spPr>
          <a:xfrm>
            <a:off x="987425" y="1143000"/>
            <a:ext cx="7772400" cy="4648200"/>
          </a:xfrm>
        </p:spPr>
        <p:txBody>
          <a:bodyPr/>
          <a:lstStyle/>
          <a:p>
            <a:pPr>
              <a:buFontTx/>
              <a:buNone/>
            </a:pPr>
            <a:r>
              <a:rPr lang="en-US"/>
              <a:t>Why should ORS/ORF be the provider of choice?</a:t>
            </a:r>
          </a:p>
          <a:p>
            <a:pPr>
              <a:buFontTx/>
              <a:buNone/>
            </a:pPr>
            <a:r>
              <a:rPr lang="en-US"/>
              <a:t>Ask yourself:</a:t>
            </a:r>
          </a:p>
          <a:p>
            <a:pPr lvl="1"/>
            <a:r>
              <a:rPr lang="en-US"/>
              <a:t>Who else can provide this service?</a:t>
            </a:r>
          </a:p>
          <a:p>
            <a:pPr lvl="1"/>
            <a:r>
              <a:rPr lang="en-US"/>
              <a:t>At what cost can others provide this service?</a:t>
            </a:r>
          </a:p>
          <a:p>
            <a:pPr lvl="1"/>
            <a:r>
              <a:rPr lang="en-US"/>
              <a:t>What does ORS/ORF offer that is unique or valued compared to competitors?</a:t>
            </a:r>
          </a:p>
          <a:p>
            <a:pPr lvl="1"/>
            <a:r>
              <a:rPr lang="en-US"/>
              <a:t>What do competitors offer in terms of features and amenities that are not offered by ORS/ORF?</a:t>
            </a:r>
          </a:p>
          <a:p>
            <a:pPr lvl="1"/>
            <a:r>
              <a:rPr lang="en-US"/>
              <a:t>What distinguishes you from your competitors?</a:t>
            </a:r>
          </a:p>
          <a:p>
            <a:pPr lvl="1"/>
            <a:r>
              <a:rPr lang="en-US"/>
              <a:t>What are you doing to increase market share?</a:t>
            </a:r>
          </a:p>
          <a:p>
            <a:pPr>
              <a:buFontTx/>
              <a:buNone/>
            </a:pPr>
            <a:r>
              <a:rPr lang="en-US" b="1" i="1">
                <a:solidFill>
                  <a:schemeClr val="folHlink"/>
                </a:solidFill>
              </a:rPr>
              <a:t>What is the value proposition for your service area?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
          <p:cNvSpPr>
            <a:spLocks noGrp="1"/>
          </p:cNvSpPr>
          <p:nvPr>
            <p:ph type="sldNum" sz="quarter" idx="10"/>
          </p:nvPr>
        </p:nvSpPr>
        <p:spPr/>
        <p:txBody>
          <a:bodyPr/>
          <a:lstStyle/>
          <a:p>
            <a:fld id="{6B3A128F-FA59-4C81-99C6-D442337BCF9F}" type="slidenum">
              <a:rPr lang="en-US" altLang="en-US"/>
              <a:pPr/>
              <a:t>4</a:t>
            </a:fld>
            <a:endParaRPr lang="en-US" altLang="en-US"/>
          </a:p>
        </p:txBody>
      </p:sp>
      <p:sp>
        <p:nvSpPr>
          <p:cNvPr id="1720322" name="Rectangle 2"/>
          <p:cNvSpPr>
            <a:spLocks noGrp="1" noChangeArrowheads="1"/>
          </p:cNvSpPr>
          <p:nvPr>
            <p:ph type="title"/>
          </p:nvPr>
        </p:nvSpPr>
        <p:spPr>
          <a:xfrm>
            <a:off x="990600" y="381000"/>
            <a:ext cx="8153400" cy="457200"/>
          </a:xfrm>
        </p:spPr>
        <p:txBody>
          <a:bodyPr/>
          <a:lstStyle/>
          <a:p>
            <a:r>
              <a:rPr lang="en-US" altLang="en-US" sz="2800"/>
              <a:t>Customer Assessment and Performance Management</a:t>
            </a:r>
          </a:p>
        </p:txBody>
      </p:sp>
      <p:sp>
        <p:nvSpPr>
          <p:cNvPr id="1720358" name="Text Box 38"/>
          <p:cNvSpPr txBox="1">
            <a:spLocks noChangeArrowheads="1"/>
          </p:cNvSpPr>
          <p:nvPr/>
        </p:nvSpPr>
        <p:spPr bwMode="auto">
          <a:xfrm>
            <a:off x="1676400" y="1143000"/>
            <a:ext cx="64008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kumimoji="1" lang="en-US" altLang="en-US" sz="2000" b="1"/>
              <a:t>The Balanced Scorecard for Your Organization</a:t>
            </a:r>
            <a:endParaRPr kumimoji="1" lang="en-US" sz="2000" b="1"/>
          </a:p>
        </p:txBody>
      </p:sp>
      <p:sp>
        <p:nvSpPr>
          <p:cNvPr id="1720323" name="Rectangle 3"/>
          <p:cNvSpPr>
            <a:spLocks noChangeArrowheads="1"/>
          </p:cNvSpPr>
          <p:nvPr/>
        </p:nvSpPr>
        <p:spPr bwMode="auto">
          <a:xfrm>
            <a:off x="3581400" y="1981200"/>
            <a:ext cx="2133600" cy="639763"/>
          </a:xfrm>
          <a:prstGeom prst="rect">
            <a:avLst/>
          </a:prstGeom>
          <a:gradFill rotWithShape="0">
            <a:gsLst>
              <a:gs pos="0">
                <a:srgbClr val="003399"/>
              </a:gs>
              <a:gs pos="100000">
                <a:srgbClr val="003399">
                  <a:gamma/>
                  <a:tint val="62745"/>
                  <a:invGamma/>
                </a:srgb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flatTx/>
          </a:bodyPr>
          <a:lstStyle/>
          <a:p>
            <a:pPr eaLnBrk="0" hangingPunct="0">
              <a:lnSpc>
                <a:spcPct val="100000"/>
              </a:lnSpc>
            </a:pPr>
            <a:r>
              <a:rPr lang="en-US" altLang="en-US" b="1" dirty="0">
                <a:solidFill>
                  <a:schemeClr val="tx1"/>
                </a:solidFill>
                <a:effectLst>
                  <a:outerShdw blurRad="38100" dist="38100" dir="2700000" algn="tl">
                    <a:srgbClr val="000000"/>
                  </a:outerShdw>
                </a:effectLst>
              </a:rPr>
              <a:t>How do we exceed </a:t>
            </a:r>
          </a:p>
          <a:p>
            <a:pPr eaLnBrk="0" hangingPunct="0">
              <a:lnSpc>
                <a:spcPct val="100000"/>
              </a:lnSpc>
            </a:pPr>
            <a:r>
              <a:rPr lang="en-US" altLang="en-US" b="1" dirty="0">
                <a:solidFill>
                  <a:schemeClr val="tx1"/>
                </a:solidFill>
                <a:effectLst>
                  <a:outerShdw blurRad="38100" dist="38100" dir="2700000" algn="tl">
                    <a:srgbClr val="000000"/>
                  </a:outerShdw>
                </a:effectLst>
              </a:rPr>
              <a:t>Customer/stakeholder expectations?</a:t>
            </a:r>
          </a:p>
        </p:txBody>
      </p:sp>
      <p:sp>
        <p:nvSpPr>
          <p:cNvPr id="1720324" name="Rectangle 4"/>
          <p:cNvSpPr>
            <a:spLocks noChangeArrowheads="1"/>
          </p:cNvSpPr>
          <p:nvPr/>
        </p:nvSpPr>
        <p:spPr bwMode="auto">
          <a:xfrm>
            <a:off x="457200" y="4022725"/>
            <a:ext cx="2133600" cy="639763"/>
          </a:xfrm>
          <a:prstGeom prst="rect">
            <a:avLst/>
          </a:prstGeom>
          <a:gradFill rotWithShape="0">
            <a:gsLst>
              <a:gs pos="0">
                <a:srgbClr val="003399"/>
              </a:gs>
              <a:gs pos="100000">
                <a:srgbClr val="003399">
                  <a:gamma/>
                  <a:tint val="62745"/>
                  <a:invGamma/>
                </a:srgb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flatTx/>
          </a:bodyPr>
          <a:lstStyle/>
          <a:p>
            <a:pPr eaLnBrk="0" hangingPunct="0">
              <a:lnSpc>
                <a:spcPct val="100000"/>
              </a:lnSpc>
            </a:pPr>
            <a:r>
              <a:rPr lang="en-US" altLang="en-US" b="1" dirty="0">
                <a:solidFill>
                  <a:schemeClr val="tx1"/>
                </a:solidFill>
                <a:effectLst>
                  <a:outerShdw blurRad="38100" dist="38100" dir="2700000" algn="tl">
                    <a:srgbClr val="000000"/>
                  </a:outerShdw>
                </a:effectLst>
              </a:rPr>
              <a:t>What do our customers/</a:t>
            </a:r>
          </a:p>
          <a:p>
            <a:pPr eaLnBrk="0" hangingPunct="0">
              <a:lnSpc>
                <a:spcPct val="100000"/>
              </a:lnSpc>
            </a:pPr>
            <a:r>
              <a:rPr lang="en-US" altLang="en-US" b="1" dirty="0">
                <a:solidFill>
                  <a:schemeClr val="tx1"/>
                </a:solidFill>
                <a:effectLst>
                  <a:outerShdw blurRad="38100" dist="38100" dir="2700000" algn="tl">
                    <a:srgbClr val="000000"/>
                  </a:outerShdw>
                </a:effectLst>
              </a:rPr>
              <a:t>stakeholders look for in financial results?</a:t>
            </a:r>
          </a:p>
        </p:txBody>
      </p:sp>
      <p:sp>
        <p:nvSpPr>
          <p:cNvPr id="1720325" name="Rectangle 5"/>
          <p:cNvSpPr>
            <a:spLocks noChangeArrowheads="1"/>
          </p:cNvSpPr>
          <p:nvPr/>
        </p:nvSpPr>
        <p:spPr bwMode="auto">
          <a:xfrm>
            <a:off x="3581400" y="6065838"/>
            <a:ext cx="2133600" cy="639762"/>
          </a:xfrm>
          <a:prstGeom prst="rect">
            <a:avLst/>
          </a:prstGeom>
          <a:gradFill rotWithShape="0">
            <a:gsLst>
              <a:gs pos="0">
                <a:srgbClr val="003399"/>
              </a:gs>
              <a:gs pos="100000">
                <a:srgbClr val="003399">
                  <a:gamma/>
                  <a:tint val="62745"/>
                  <a:invGamma/>
                </a:srgb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flatTx/>
          </a:bodyPr>
          <a:lstStyle/>
          <a:p>
            <a:pPr eaLnBrk="0" hangingPunct="0">
              <a:lnSpc>
                <a:spcPct val="100000"/>
              </a:lnSpc>
            </a:pPr>
            <a:r>
              <a:rPr lang="en-US" altLang="en-US" b="1">
                <a:solidFill>
                  <a:schemeClr val="tx1"/>
                </a:solidFill>
                <a:effectLst>
                  <a:outerShdw blurRad="38100" dist="38100" dir="2700000" algn="tl">
                    <a:srgbClr val="000000"/>
                  </a:outerShdw>
                </a:effectLst>
              </a:rPr>
              <a:t>What skills, tools, and culture are required to perform these processes?</a:t>
            </a:r>
          </a:p>
        </p:txBody>
      </p:sp>
      <p:sp>
        <p:nvSpPr>
          <p:cNvPr id="1720326" name="Rectangle 6"/>
          <p:cNvSpPr>
            <a:spLocks noChangeArrowheads="1"/>
          </p:cNvSpPr>
          <p:nvPr/>
        </p:nvSpPr>
        <p:spPr bwMode="auto">
          <a:xfrm>
            <a:off x="6705600" y="4022725"/>
            <a:ext cx="2133600" cy="639763"/>
          </a:xfrm>
          <a:prstGeom prst="rect">
            <a:avLst/>
          </a:prstGeom>
          <a:gradFill rotWithShape="0">
            <a:gsLst>
              <a:gs pos="0">
                <a:srgbClr val="003399"/>
              </a:gs>
              <a:gs pos="100000">
                <a:srgbClr val="003399">
                  <a:gamma/>
                  <a:tint val="62745"/>
                  <a:invGamma/>
                </a:srgb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rgbClr val="003399"/>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flatTx/>
          </a:bodyPr>
          <a:lstStyle/>
          <a:p>
            <a:pPr eaLnBrk="0" hangingPunct="0">
              <a:lnSpc>
                <a:spcPct val="100000"/>
              </a:lnSpc>
            </a:pPr>
            <a:r>
              <a:rPr lang="en-US" altLang="en-US" b="1" dirty="0">
                <a:solidFill>
                  <a:schemeClr val="tx1"/>
                </a:solidFill>
                <a:effectLst>
                  <a:outerShdw blurRad="38100" dist="38100" dir="2700000" algn="tl">
                    <a:srgbClr val="000000"/>
                  </a:outerShdw>
                </a:effectLst>
              </a:rPr>
              <a:t>What process do we need to improve to fulfill these expectations?</a:t>
            </a:r>
          </a:p>
        </p:txBody>
      </p:sp>
      <p:sp>
        <p:nvSpPr>
          <p:cNvPr id="1720327" name="Text Box 7"/>
          <p:cNvSpPr txBox="1">
            <a:spLocks noChangeArrowheads="1"/>
          </p:cNvSpPr>
          <p:nvPr/>
        </p:nvSpPr>
        <p:spPr bwMode="auto">
          <a:xfrm>
            <a:off x="4192588" y="4064000"/>
            <a:ext cx="909637" cy="555625"/>
          </a:xfrm>
          <a:prstGeom prst="rect">
            <a:avLst/>
          </a:prstGeom>
          <a:gradFill rotWithShape="0">
            <a:gsLst>
              <a:gs pos="0">
                <a:schemeClr val="bg1">
                  <a:gamma/>
                  <a:shade val="46275"/>
                  <a:invGamma/>
                </a:schemeClr>
              </a:gs>
              <a:gs pos="100000">
                <a:schemeClr val="bg1"/>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bg1"/>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endParaRPr lang="en-US" altLang="en-US" b="1" dirty="0">
              <a:solidFill>
                <a:schemeClr val="tx1"/>
              </a:solidFill>
              <a:effectLst>
                <a:outerShdw blurRad="38100" dist="38100" dir="2700000" algn="tl">
                  <a:srgbClr val="000000"/>
                </a:outerShdw>
              </a:effectLst>
            </a:endParaRPr>
          </a:p>
          <a:p>
            <a:pPr eaLnBrk="0" hangingPunct="0"/>
            <a:r>
              <a:rPr lang="en-US" altLang="en-US" b="1" dirty="0">
                <a:solidFill>
                  <a:schemeClr val="tx1"/>
                </a:solidFill>
                <a:effectLst>
                  <a:outerShdw blurRad="38100" dist="38100" dir="2700000" algn="tl">
                    <a:srgbClr val="000000"/>
                  </a:outerShdw>
                </a:effectLst>
              </a:rPr>
              <a:t>Strategy</a:t>
            </a:r>
          </a:p>
          <a:p>
            <a:pPr eaLnBrk="0" hangingPunct="0"/>
            <a:endParaRPr lang="en-US" altLang="en-US" b="1" dirty="0">
              <a:solidFill>
                <a:schemeClr val="tx1"/>
              </a:solidFill>
              <a:effectLst>
                <a:outerShdw blurRad="38100" dist="38100" dir="2700000" algn="tl">
                  <a:srgbClr val="000000"/>
                </a:outerShdw>
              </a:effectLst>
            </a:endParaRPr>
          </a:p>
        </p:txBody>
      </p:sp>
      <p:grpSp>
        <p:nvGrpSpPr>
          <p:cNvPr id="1720328" name="Group 8" descr="Customer Perspective" title="Customer Perspective"/>
          <p:cNvGrpSpPr>
            <a:grpSpLocks/>
          </p:cNvGrpSpPr>
          <p:nvPr/>
        </p:nvGrpSpPr>
        <p:grpSpPr bwMode="auto">
          <a:xfrm>
            <a:off x="4192588" y="3048000"/>
            <a:ext cx="909637" cy="628650"/>
            <a:chOff x="2908" y="1584"/>
            <a:chExt cx="573" cy="396"/>
          </a:xfrm>
        </p:grpSpPr>
        <p:sp>
          <p:nvSpPr>
            <p:cNvPr id="1720329" name="Text Box 9"/>
            <p:cNvSpPr txBox="1">
              <a:spLocks noChangeArrowheads="1"/>
            </p:cNvSpPr>
            <p:nvPr/>
          </p:nvSpPr>
          <p:spPr bwMode="auto">
            <a:xfrm>
              <a:off x="2908" y="1584"/>
              <a:ext cx="573" cy="154"/>
            </a:xfrm>
            <a:prstGeom prst="rect">
              <a:avLst/>
            </a:prstGeom>
            <a:gradFill rotWithShape="0">
              <a:gsLst>
                <a:gs pos="0">
                  <a:schemeClr val="bg2">
                    <a:gamma/>
                    <a:shade val="46275"/>
                    <a:invGamma/>
                  </a:schemeClr>
                </a:gs>
                <a:gs pos="100000">
                  <a:schemeClr val="bg2"/>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bg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b="1" dirty="0">
                  <a:solidFill>
                    <a:schemeClr val="tx1"/>
                  </a:solidFill>
                  <a:effectLst>
                    <a:outerShdw blurRad="38100" dist="38100" dir="2700000" algn="tl">
                      <a:srgbClr val="000000"/>
                    </a:outerShdw>
                  </a:effectLst>
                </a:rPr>
                <a:t>Customer</a:t>
              </a:r>
            </a:p>
          </p:txBody>
        </p:sp>
        <p:sp>
          <p:nvSpPr>
            <p:cNvPr id="1720330" name="Text Box 10"/>
            <p:cNvSpPr txBox="1">
              <a:spLocks noChangeArrowheads="1"/>
            </p:cNvSpPr>
            <p:nvPr/>
          </p:nvSpPr>
          <p:spPr bwMode="auto">
            <a:xfrm>
              <a:off x="2908" y="1728"/>
              <a:ext cx="573" cy="252"/>
            </a:xfrm>
            <a:prstGeom prst="rect">
              <a:avLst/>
            </a:prstGeom>
            <a:gradFill rotWithShape="0">
              <a:gsLst>
                <a:gs pos="0">
                  <a:schemeClr val="hlink"/>
                </a:gs>
                <a:gs pos="100000">
                  <a:schemeClr val="hlink">
                    <a:gamma/>
                    <a:tint val="23922"/>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b="1">
                  <a:solidFill>
                    <a:schemeClr val="tx1"/>
                  </a:solidFill>
                  <a:effectLst>
                    <a:outerShdw blurRad="38100" dist="38100" dir="2700000" algn="tl">
                      <a:srgbClr val="000000"/>
                    </a:outerShdw>
                  </a:effectLst>
                </a:rPr>
                <a:t> </a:t>
              </a:r>
            </a:p>
            <a:p>
              <a:pPr eaLnBrk="0" hangingPunct="0"/>
              <a:endParaRPr lang="en-US" altLang="en-US" b="1">
                <a:solidFill>
                  <a:schemeClr val="tx1"/>
                </a:solidFill>
                <a:effectLst>
                  <a:outerShdw blurRad="38100" dist="38100" dir="2700000" algn="tl">
                    <a:srgbClr val="000000"/>
                  </a:outerShdw>
                </a:effectLst>
              </a:endParaRPr>
            </a:p>
          </p:txBody>
        </p:sp>
      </p:grpSp>
      <p:grpSp>
        <p:nvGrpSpPr>
          <p:cNvPr id="1720331" name="Group 11" descr="Learning Perspective" title="Learning Perspective"/>
          <p:cNvGrpSpPr>
            <a:grpSpLocks/>
          </p:cNvGrpSpPr>
          <p:nvPr/>
        </p:nvGrpSpPr>
        <p:grpSpPr bwMode="auto">
          <a:xfrm>
            <a:off x="4192588" y="5027613"/>
            <a:ext cx="909637" cy="628650"/>
            <a:chOff x="2908" y="2639"/>
            <a:chExt cx="573" cy="396"/>
          </a:xfrm>
        </p:grpSpPr>
        <p:sp>
          <p:nvSpPr>
            <p:cNvPr id="1720332" name="Text Box 12"/>
            <p:cNvSpPr txBox="1">
              <a:spLocks noChangeArrowheads="1"/>
            </p:cNvSpPr>
            <p:nvPr/>
          </p:nvSpPr>
          <p:spPr bwMode="auto">
            <a:xfrm>
              <a:off x="2908" y="2639"/>
              <a:ext cx="573" cy="154"/>
            </a:xfrm>
            <a:prstGeom prst="rect">
              <a:avLst/>
            </a:prstGeom>
            <a:gradFill rotWithShape="0">
              <a:gsLst>
                <a:gs pos="0">
                  <a:schemeClr val="bg2">
                    <a:gamma/>
                    <a:shade val="46275"/>
                    <a:invGamma/>
                  </a:schemeClr>
                </a:gs>
                <a:gs pos="100000">
                  <a:schemeClr val="bg2"/>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bg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b="1">
                  <a:solidFill>
                    <a:schemeClr val="tx1"/>
                  </a:solidFill>
                  <a:effectLst>
                    <a:outerShdw blurRad="38100" dist="38100" dir="2700000" algn="tl">
                      <a:srgbClr val="000000"/>
                    </a:outerShdw>
                  </a:effectLst>
                </a:rPr>
                <a:t>Learning</a:t>
              </a:r>
            </a:p>
          </p:txBody>
        </p:sp>
        <p:sp>
          <p:nvSpPr>
            <p:cNvPr id="1720333" name="Text Box 13"/>
            <p:cNvSpPr txBox="1">
              <a:spLocks noChangeArrowheads="1"/>
            </p:cNvSpPr>
            <p:nvPr/>
          </p:nvSpPr>
          <p:spPr bwMode="auto">
            <a:xfrm>
              <a:off x="2908" y="2783"/>
              <a:ext cx="573" cy="252"/>
            </a:xfrm>
            <a:prstGeom prst="rect">
              <a:avLst/>
            </a:prstGeom>
            <a:gradFill rotWithShape="0">
              <a:gsLst>
                <a:gs pos="0">
                  <a:schemeClr val="hlink"/>
                </a:gs>
                <a:gs pos="100000">
                  <a:schemeClr val="hlink">
                    <a:gamma/>
                    <a:tint val="23922"/>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endParaRPr lang="en-US" altLang="en-US" b="1">
                <a:solidFill>
                  <a:schemeClr val="tx1"/>
                </a:solidFill>
                <a:effectLst>
                  <a:outerShdw blurRad="38100" dist="38100" dir="2700000" algn="tl">
                    <a:srgbClr val="000000"/>
                  </a:outerShdw>
                </a:effectLst>
              </a:endParaRPr>
            </a:p>
            <a:p>
              <a:pPr eaLnBrk="0" hangingPunct="0"/>
              <a:endParaRPr lang="en-US" altLang="en-US" b="1">
                <a:solidFill>
                  <a:schemeClr val="tx1"/>
                </a:solidFill>
                <a:effectLst>
                  <a:outerShdw blurRad="38100" dist="38100" dir="2700000" algn="tl">
                    <a:srgbClr val="000000"/>
                  </a:outerShdw>
                </a:effectLst>
              </a:endParaRPr>
            </a:p>
          </p:txBody>
        </p:sp>
      </p:grpSp>
      <p:grpSp>
        <p:nvGrpSpPr>
          <p:cNvPr id="1720334" name="Group 14" descr="Financial  Perspective" title="Financial  Perspective"/>
          <p:cNvGrpSpPr>
            <a:grpSpLocks/>
          </p:cNvGrpSpPr>
          <p:nvPr/>
        </p:nvGrpSpPr>
        <p:grpSpPr bwMode="auto">
          <a:xfrm>
            <a:off x="2933700" y="4029075"/>
            <a:ext cx="909638" cy="628650"/>
            <a:chOff x="2115" y="2112"/>
            <a:chExt cx="573" cy="396"/>
          </a:xfrm>
        </p:grpSpPr>
        <p:sp>
          <p:nvSpPr>
            <p:cNvPr id="1720335" name="Text Box 15"/>
            <p:cNvSpPr txBox="1">
              <a:spLocks noChangeArrowheads="1"/>
            </p:cNvSpPr>
            <p:nvPr/>
          </p:nvSpPr>
          <p:spPr bwMode="auto">
            <a:xfrm>
              <a:off x="2115" y="2112"/>
              <a:ext cx="573" cy="154"/>
            </a:xfrm>
            <a:prstGeom prst="rect">
              <a:avLst/>
            </a:prstGeom>
            <a:gradFill rotWithShape="0">
              <a:gsLst>
                <a:gs pos="0">
                  <a:schemeClr val="bg2">
                    <a:gamma/>
                    <a:shade val="46275"/>
                    <a:invGamma/>
                  </a:schemeClr>
                </a:gs>
                <a:gs pos="100000">
                  <a:schemeClr val="bg2"/>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bg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b="1">
                  <a:solidFill>
                    <a:schemeClr val="tx1"/>
                  </a:solidFill>
                  <a:effectLst>
                    <a:outerShdw blurRad="38100" dist="38100" dir="2700000" algn="tl">
                      <a:srgbClr val="000000"/>
                    </a:outerShdw>
                  </a:effectLst>
                </a:rPr>
                <a:t>Financial</a:t>
              </a:r>
            </a:p>
          </p:txBody>
        </p:sp>
        <p:sp>
          <p:nvSpPr>
            <p:cNvPr id="1720336" name="Text Box 16"/>
            <p:cNvSpPr txBox="1">
              <a:spLocks noChangeArrowheads="1"/>
            </p:cNvSpPr>
            <p:nvPr/>
          </p:nvSpPr>
          <p:spPr bwMode="auto">
            <a:xfrm>
              <a:off x="2115" y="2256"/>
              <a:ext cx="573" cy="252"/>
            </a:xfrm>
            <a:prstGeom prst="rect">
              <a:avLst/>
            </a:prstGeom>
            <a:gradFill rotWithShape="0">
              <a:gsLst>
                <a:gs pos="0">
                  <a:schemeClr val="hlink"/>
                </a:gs>
                <a:gs pos="100000">
                  <a:schemeClr val="hlink">
                    <a:gamma/>
                    <a:tint val="23922"/>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endParaRPr lang="en-US" altLang="en-US" b="1">
                <a:solidFill>
                  <a:schemeClr val="tx1"/>
                </a:solidFill>
                <a:effectLst>
                  <a:outerShdw blurRad="38100" dist="38100" dir="2700000" algn="tl">
                    <a:srgbClr val="000000"/>
                  </a:outerShdw>
                </a:effectLst>
              </a:endParaRPr>
            </a:p>
            <a:p>
              <a:pPr eaLnBrk="0" hangingPunct="0"/>
              <a:endParaRPr lang="en-US" altLang="en-US" b="1">
                <a:solidFill>
                  <a:schemeClr val="tx1"/>
                </a:solidFill>
                <a:effectLst>
                  <a:outerShdw blurRad="38100" dist="38100" dir="2700000" algn="tl">
                    <a:srgbClr val="000000"/>
                  </a:outerShdw>
                </a:effectLst>
              </a:endParaRPr>
            </a:p>
          </p:txBody>
        </p:sp>
      </p:grpSp>
      <p:grpSp>
        <p:nvGrpSpPr>
          <p:cNvPr id="1720337" name="Group 17" descr="Internal Perspective" title="Internal Perspective"/>
          <p:cNvGrpSpPr>
            <a:grpSpLocks/>
          </p:cNvGrpSpPr>
          <p:nvPr/>
        </p:nvGrpSpPr>
        <p:grpSpPr bwMode="auto">
          <a:xfrm>
            <a:off x="5443538" y="4029075"/>
            <a:ext cx="909637" cy="628650"/>
            <a:chOff x="3696" y="2112"/>
            <a:chExt cx="573" cy="396"/>
          </a:xfrm>
        </p:grpSpPr>
        <p:sp>
          <p:nvSpPr>
            <p:cNvPr id="1720338" name="Text Box 18"/>
            <p:cNvSpPr txBox="1">
              <a:spLocks noChangeArrowheads="1"/>
            </p:cNvSpPr>
            <p:nvPr/>
          </p:nvSpPr>
          <p:spPr bwMode="auto">
            <a:xfrm>
              <a:off x="3696" y="2112"/>
              <a:ext cx="573" cy="154"/>
            </a:xfrm>
            <a:prstGeom prst="rect">
              <a:avLst/>
            </a:prstGeom>
            <a:gradFill rotWithShape="0">
              <a:gsLst>
                <a:gs pos="0">
                  <a:schemeClr val="bg2">
                    <a:gamma/>
                    <a:shade val="46275"/>
                    <a:invGamma/>
                  </a:schemeClr>
                </a:gs>
                <a:gs pos="100000">
                  <a:schemeClr val="bg2"/>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bg2"/>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r>
                <a:rPr lang="en-US" altLang="en-US" b="1" dirty="0">
                  <a:solidFill>
                    <a:schemeClr val="tx1"/>
                  </a:solidFill>
                  <a:effectLst>
                    <a:outerShdw blurRad="38100" dist="38100" dir="2700000" algn="tl">
                      <a:srgbClr val="000000"/>
                    </a:outerShdw>
                  </a:effectLst>
                </a:rPr>
                <a:t>Internal</a:t>
              </a:r>
            </a:p>
          </p:txBody>
        </p:sp>
        <p:sp>
          <p:nvSpPr>
            <p:cNvPr id="1720339" name="Text Box 19"/>
            <p:cNvSpPr txBox="1">
              <a:spLocks noChangeArrowheads="1"/>
            </p:cNvSpPr>
            <p:nvPr/>
          </p:nvSpPr>
          <p:spPr bwMode="auto">
            <a:xfrm>
              <a:off x="3696" y="2256"/>
              <a:ext cx="573" cy="252"/>
            </a:xfrm>
            <a:prstGeom prst="rect">
              <a:avLst/>
            </a:prstGeom>
            <a:gradFill rotWithShape="0">
              <a:gsLst>
                <a:gs pos="0">
                  <a:schemeClr val="hlink"/>
                </a:gs>
                <a:gs pos="100000">
                  <a:schemeClr val="hlink">
                    <a:gamma/>
                    <a:tint val="23922"/>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endParaRPr lang="en-US" altLang="en-US" b="1">
                <a:solidFill>
                  <a:schemeClr val="tx1"/>
                </a:solidFill>
                <a:effectLst>
                  <a:outerShdw blurRad="38100" dist="38100" dir="2700000" algn="tl">
                    <a:srgbClr val="000000"/>
                  </a:outerShdw>
                </a:effectLst>
              </a:endParaRPr>
            </a:p>
            <a:p>
              <a:pPr eaLnBrk="0" hangingPunct="0"/>
              <a:endParaRPr lang="en-US" altLang="en-US" b="1">
                <a:solidFill>
                  <a:schemeClr val="tx1"/>
                </a:solidFill>
                <a:effectLst>
                  <a:outerShdw blurRad="38100" dist="38100" dir="2700000" algn="tl">
                    <a:srgbClr val="000000"/>
                  </a:outerShdw>
                </a:effectLst>
              </a:endParaRPr>
            </a:p>
          </p:txBody>
        </p:sp>
      </p:grpSp>
      <p:sp>
        <p:nvSpPr>
          <p:cNvPr id="1720340" name="AutoShape 20" descr="Arrow connected internal to learning" title="Arrow"/>
          <p:cNvSpPr>
            <a:spLocks noChangeArrowheads="1"/>
          </p:cNvSpPr>
          <p:nvPr/>
        </p:nvSpPr>
        <p:spPr bwMode="auto">
          <a:xfrm>
            <a:off x="5181600" y="4724400"/>
            <a:ext cx="838200" cy="8382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gradFill rotWithShape="0">
            <a:gsLst>
              <a:gs pos="0">
                <a:schemeClr val="hlink"/>
              </a:gs>
              <a:gs pos="100000">
                <a:schemeClr val="hlink">
                  <a:gamma/>
                  <a:tint val="38824"/>
                  <a:invGamma/>
                </a:schemeClr>
              </a:gs>
            </a:gsLst>
            <a:lin ang="2700000" scaled="1"/>
          </a:gradFill>
          <a:ln>
            <a:noFill/>
          </a:ln>
          <a:effectLst/>
          <a:scene3d>
            <a:camera prst="legacyObliqueBottomRight"/>
            <a:lightRig rig="legacyFlat3" dir="b"/>
          </a:scene3d>
          <a:sp3d extrusionH="238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flatTx/>
          </a:bodyPr>
          <a:lstStyle/>
          <a:p>
            <a:endParaRPr lang="en-US"/>
          </a:p>
        </p:txBody>
      </p:sp>
      <p:sp>
        <p:nvSpPr>
          <p:cNvPr id="1720341" name="AutoShape 21" descr="Arrow connected financial to learning" title="Arrow"/>
          <p:cNvSpPr>
            <a:spLocks noChangeArrowheads="1"/>
          </p:cNvSpPr>
          <p:nvPr/>
        </p:nvSpPr>
        <p:spPr bwMode="auto">
          <a:xfrm rot="5400000">
            <a:off x="3276600" y="4724400"/>
            <a:ext cx="838200" cy="8382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gradFill rotWithShape="0">
            <a:gsLst>
              <a:gs pos="0">
                <a:schemeClr val="hlink"/>
              </a:gs>
              <a:gs pos="100000">
                <a:schemeClr val="hlink">
                  <a:gamma/>
                  <a:tint val="38824"/>
                  <a:invGamma/>
                </a:schemeClr>
              </a:gs>
            </a:gsLst>
            <a:lin ang="2700000" scaled="1"/>
          </a:gradFill>
          <a:ln>
            <a:noFill/>
          </a:ln>
          <a:effectLst/>
          <a:scene3d>
            <a:camera prst="legacyObliqueBottomRight"/>
            <a:lightRig rig="legacyFlat3" dir="b"/>
          </a:scene3d>
          <a:sp3d extrusionH="238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flatTx/>
          </a:bodyPr>
          <a:lstStyle/>
          <a:p>
            <a:endParaRPr lang="en-US"/>
          </a:p>
        </p:txBody>
      </p:sp>
      <p:sp>
        <p:nvSpPr>
          <p:cNvPr id="1720342" name="AutoShape 22" descr="Arrow connected financial  to customer" title="Arrow"/>
          <p:cNvSpPr>
            <a:spLocks noChangeArrowheads="1"/>
          </p:cNvSpPr>
          <p:nvPr/>
        </p:nvSpPr>
        <p:spPr bwMode="auto">
          <a:xfrm rot="10800000">
            <a:off x="3276600" y="3124200"/>
            <a:ext cx="838200" cy="8382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gradFill rotWithShape="0">
            <a:gsLst>
              <a:gs pos="0">
                <a:schemeClr val="hlink"/>
              </a:gs>
              <a:gs pos="100000">
                <a:schemeClr val="hlink">
                  <a:gamma/>
                  <a:tint val="38824"/>
                  <a:invGamma/>
                </a:schemeClr>
              </a:gs>
            </a:gsLst>
            <a:lin ang="2700000" scaled="1"/>
          </a:gradFill>
          <a:ln>
            <a:noFill/>
          </a:ln>
          <a:effectLst/>
          <a:scene3d>
            <a:camera prst="legacyObliqueBottomRight"/>
            <a:lightRig rig="legacyFlat3" dir="b"/>
          </a:scene3d>
          <a:sp3d extrusionH="238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flatTx/>
          </a:bodyPr>
          <a:lstStyle/>
          <a:p>
            <a:endParaRPr lang="en-US"/>
          </a:p>
        </p:txBody>
      </p:sp>
      <p:sp>
        <p:nvSpPr>
          <p:cNvPr id="1720343" name="AutoShape 23" descr="Arrow connected internal  to customer" title="Arrow"/>
          <p:cNvSpPr>
            <a:spLocks noChangeArrowheads="1"/>
          </p:cNvSpPr>
          <p:nvPr/>
        </p:nvSpPr>
        <p:spPr bwMode="auto">
          <a:xfrm rot="16200000">
            <a:off x="5181600" y="3124200"/>
            <a:ext cx="838200" cy="838200"/>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gradFill rotWithShape="0">
            <a:gsLst>
              <a:gs pos="0">
                <a:schemeClr val="hlink"/>
              </a:gs>
              <a:gs pos="100000">
                <a:schemeClr val="hlink">
                  <a:gamma/>
                  <a:tint val="38824"/>
                  <a:invGamma/>
                </a:schemeClr>
              </a:gs>
            </a:gsLst>
            <a:lin ang="2700000" scaled="1"/>
          </a:gradFill>
          <a:ln>
            <a:noFill/>
          </a:ln>
          <a:effectLst/>
          <a:scene3d>
            <a:camera prst="legacyObliqueBottomRight"/>
            <a:lightRig rig="legacyFlat3" dir="b"/>
          </a:scene3d>
          <a:sp3d extrusionH="23800" prstMaterial="legacyMatte">
            <a:bevelT w="13500" h="13500" prst="angle"/>
            <a:bevelB w="13500" h="13500" prst="angle"/>
            <a:extrusionClr>
              <a:schemeClr va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flatTx/>
          </a:bodyPr>
          <a:lstStyle/>
          <a:p>
            <a:endParaRPr lang="en-US"/>
          </a:p>
        </p:txBody>
      </p:sp>
      <p:cxnSp>
        <p:nvCxnSpPr>
          <p:cNvPr id="1720344" name="AutoShape 24" descr="Arrow connected customer to strategy" title="Arrow "/>
          <p:cNvCxnSpPr>
            <a:cxnSpLocks noChangeShapeType="1"/>
            <a:stCxn id="1720327" idx="0"/>
            <a:endCxn id="1720330" idx="2"/>
          </p:cNvCxnSpPr>
          <p:nvPr/>
        </p:nvCxnSpPr>
        <p:spPr bwMode="auto">
          <a:xfrm flipV="1">
            <a:off x="4648200" y="3676650"/>
            <a:ext cx="0" cy="387350"/>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45" name="AutoShape 25" descr="Arrow connected learning to strategy" title="Arrow"/>
          <p:cNvCxnSpPr>
            <a:cxnSpLocks noChangeShapeType="1"/>
            <a:stCxn id="1720332" idx="0"/>
            <a:endCxn id="1720327" idx="2"/>
          </p:cNvCxnSpPr>
          <p:nvPr/>
        </p:nvCxnSpPr>
        <p:spPr bwMode="auto">
          <a:xfrm flipV="1">
            <a:off x="4648200" y="4619625"/>
            <a:ext cx="0" cy="407988"/>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46" name="AutoShape 26" descr="Arrow connected financial to strategy" title="Arrow"/>
          <p:cNvCxnSpPr>
            <a:cxnSpLocks noChangeShapeType="1"/>
          </p:cNvCxnSpPr>
          <p:nvPr/>
        </p:nvCxnSpPr>
        <p:spPr bwMode="auto">
          <a:xfrm flipH="1">
            <a:off x="3865563" y="4341813"/>
            <a:ext cx="317500" cy="1587"/>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47" name="AutoShape 27" descr="Arrow connected internal to strategy" title="Arrow"/>
          <p:cNvCxnSpPr>
            <a:cxnSpLocks noChangeShapeType="1"/>
          </p:cNvCxnSpPr>
          <p:nvPr/>
        </p:nvCxnSpPr>
        <p:spPr bwMode="auto">
          <a:xfrm flipH="1">
            <a:off x="5126038" y="4341813"/>
            <a:ext cx="317500" cy="1587"/>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48" name="AutoShape 28" descr="Arrow connecting financial to question" title="Arrow"/>
          <p:cNvCxnSpPr>
            <a:cxnSpLocks noChangeShapeType="1"/>
          </p:cNvCxnSpPr>
          <p:nvPr/>
        </p:nvCxnSpPr>
        <p:spPr bwMode="auto">
          <a:xfrm flipH="1">
            <a:off x="2622550" y="4341813"/>
            <a:ext cx="317500" cy="1587"/>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49" name="AutoShape 29" descr="Arrow connecting internal to question" title="Arrow"/>
          <p:cNvCxnSpPr>
            <a:cxnSpLocks noChangeShapeType="1"/>
          </p:cNvCxnSpPr>
          <p:nvPr/>
        </p:nvCxnSpPr>
        <p:spPr bwMode="auto">
          <a:xfrm flipH="1">
            <a:off x="6370638" y="4343400"/>
            <a:ext cx="317500" cy="1588"/>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50" name="AutoShape 30" descr="Arrow connecting customer to question" title="Arrow"/>
          <p:cNvCxnSpPr>
            <a:cxnSpLocks noChangeShapeType="1"/>
            <a:stCxn id="1720329" idx="0"/>
            <a:endCxn id="1720323" idx="2"/>
          </p:cNvCxnSpPr>
          <p:nvPr/>
        </p:nvCxnSpPr>
        <p:spPr bwMode="auto">
          <a:xfrm flipV="1">
            <a:off x="4648200" y="2620963"/>
            <a:ext cx="0" cy="427037"/>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51" name="AutoShape 31" descr="Arrow connecting learning to question" title="Arrow"/>
          <p:cNvCxnSpPr>
            <a:cxnSpLocks noChangeShapeType="1"/>
            <a:stCxn id="1720325" idx="0"/>
            <a:endCxn id="1720333" idx="2"/>
          </p:cNvCxnSpPr>
          <p:nvPr/>
        </p:nvCxnSpPr>
        <p:spPr bwMode="auto">
          <a:xfrm flipV="1">
            <a:off x="4648200" y="5656263"/>
            <a:ext cx="0" cy="409575"/>
          </a:xfrm>
          <a:prstGeom prst="straightConnector1">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52" name="AutoShape 32" descr="Arrow connecting financial to customer" title="Arrow"/>
          <p:cNvCxnSpPr>
            <a:cxnSpLocks noChangeShapeType="1"/>
            <a:stCxn id="1720324" idx="0"/>
            <a:endCxn id="1720323" idx="1"/>
          </p:cNvCxnSpPr>
          <p:nvPr/>
        </p:nvCxnSpPr>
        <p:spPr bwMode="auto">
          <a:xfrm rot="16200000">
            <a:off x="1692275" y="2133600"/>
            <a:ext cx="1720850" cy="2057400"/>
          </a:xfrm>
          <a:prstGeom prst="bentConnector2">
            <a:avLst/>
          </a:prstGeom>
          <a:noFill/>
          <a:ln w="38100">
            <a:solidFill>
              <a:srgbClr val="003399"/>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53" name="AutoShape 33" descr="Arrow connecting financial to learning" title="Arrow"/>
          <p:cNvCxnSpPr>
            <a:cxnSpLocks noChangeShapeType="1"/>
            <a:stCxn id="1720324" idx="2"/>
            <a:endCxn id="1720325" idx="1"/>
          </p:cNvCxnSpPr>
          <p:nvPr/>
        </p:nvCxnSpPr>
        <p:spPr bwMode="auto">
          <a:xfrm rot="16200000" flipH="1">
            <a:off x="1690687" y="4495801"/>
            <a:ext cx="1724025" cy="2057400"/>
          </a:xfrm>
          <a:prstGeom prst="bentConnector2">
            <a:avLst/>
          </a:prstGeom>
          <a:noFill/>
          <a:ln w="38100">
            <a:solidFill>
              <a:srgbClr val="003399"/>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54" name="AutoShape 34" descr="Arrow connecting learning to internal" title="Arrow"/>
          <p:cNvCxnSpPr>
            <a:cxnSpLocks noChangeShapeType="1"/>
            <a:stCxn id="1720325" idx="3"/>
            <a:endCxn id="1720326" idx="2"/>
          </p:cNvCxnSpPr>
          <p:nvPr/>
        </p:nvCxnSpPr>
        <p:spPr bwMode="auto">
          <a:xfrm flipV="1">
            <a:off x="5715000" y="4662488"/>
            <a:ext cx="2057400" cy="1724025"/>
          </a:xfrm>
          <a:prstGeom prst="bentConnector2">
            <a:avLst/>
          </a:prstGeom>
          <a:noFill/>
          <a:ln w="38100">
            <a:solidFill>
              <a:srgbClr val="003399"/>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0355" name="AutoShape 35" descr="Arrow connecting internal to customer" title="Arrow"/>
          <p:cNvCxnSpPr>
            <a:cxnSpLocks noChangeShapeType="1"/>
            <a:stCxn id="1720323" idx="3"/>
            <a:endCxn id="1720326" idx="0"/>
          </p:cNvCxnSpPr>
          <p:nvPr/>
        </p:nvCxnSpPr>
        <p:spPr bwMode="auto">
          <a:xfrm>
            <a:off x="5715000" y="2301875"/>
            <a:ext cx="2057400" cy="1720850"/>
          </a:xfrm>
          <a:prstGeom prst="bentConnector2">
            <a:avLst/>
          </a:prstGeom>
          <a:noFill/>
          <a:ln w="38100">
            <a:solidFill>
              <a:srgbClr val="003399"/>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0356" name="Oval 36" descr="Circle around customer" title="Circle"/>
          <p:cNvSpPr>
            <a:spLocks noChangeArrowheads="1"/>
          </p:cNvSpPr>
          <p:nvPr/>
        </p:nvSpPr>
        <p:spPr bwMode="auto">
          <a:xfrm>
            <a:off x="2895600" y="1676400"/>
            <a:ext cx="3581400" cy="2133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20356"/>
                                        </p:tgtEl>
                                        <p:attrNameLst>
                                          <p:attrName>style.visibility</p:attrName>
                                        </p:attrNameLst>
                                      </p:cBhvr>
                                      <p:to>
                                        <p:strVal val="visible"/>
                                      </p:to>
                                    </p:set>
                                    <p:animEffect transition="in" filter="blinds(horizontal)">
                                      <p:cBhvr>
                                        <p:cTn id="7" dur="500"/>
                                        <p:tgtEl>
                                          <p:spTgt spid="1720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9D04DDA-481C-472B-BCCA-0286C2062FAD}" type="slidenum">
              <a:rPr lang="en-US" altLang="en-US"/>
              <a:pPr/>
              <a:t>40</a:t>
            </a:fld>
            <a:endParaRPr lang="en-US" altLang="en-US"/>
          </a:p>
        </p:txBody>
      </p:sp>
      <p:sp>
        <p:nvSpPr>
          <p:cNvPr id="1736706" name="Rectangle 2"/>
          <p:cNvSpPr>
            <a:spLocks noGrp="1" noChangeArrowheads="1"/>
          </p:cNvSpPr>
          <p:nvPr>
            <p:ph type="title"/>
          </p:nvPr>
        </p:nvSpPr>
        <p:spPr>
          <a:xfrm>
            <a:off x="987425" y="381000"/>
            <a:ext cx="8153400" cy="457200"/>
          </a:xfrm>
        </p:spPr>
        <p:txBody>
          <a:bodyPr/>
          <a:lstStyle/>
          <a:p>
            <a:r>
              <a:rPr lang="en-US" sz="2400"/>
              <a:t>Step 6</a:t>
            </a:r>
            <a:r>
              <a:rPr lang="en-US" sz="2100"/>
              <a:t>  </a:t>
            </a:r>
            <a:br>
              <a:rPr lang="en-US" sz="2100"/>
            </a:br>
            <a:r>
              <a:rPr lang="en-US" sz="2800"/>
              <a:t>Select Measures</a:t>
            </a:r>
          </a:p>
        </p:txBody>
      </p:sp>
      <p:pic>
        <p:nvPicPr>
          <p:cNvPr id="1736708" name="Picture 4" descr="PE0149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057400"/>
            <a:ext cx="2922588" cy="346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0BAC2EB-E771-4A40-B8E5-00B9CF89CCA4}" type="slidenum">
              <a:rPr lang="en-US" altLang="en-US"/>
              <a:pPr/>
              <a:t>41</a:t>
            </a:fld>
            <a:endParaRPr lang="en-US" altLang="en-US"/>
          </a:p>
        </p:txBody>
      </p:sp>
      <p:sp>
        <p:nvSpPr>
          <p:cNvPr id="1737730" name="Rectangle 2"/>
          <p:cNvSpPr>
            <a:spLocks noGrp="1" noChangeArrowheads="1"/>
          </p:cNvSpPr>
          <p:nvPr>
            <p:ph type="title"/>
          </p:nvPr>
        </p:nvSpPr>
        <p:spPr>
          <a:xfrm>
            <a:off x="987425" y="762000"/>
            <a:ext cx="8153400" cy="457200"/>
          </a:xfrm>
        </p:spPr>
        <p:txBody>
          <a:bodyPr/>
          <a:lstStyle/>
          <a:p>
            <a:r>
              <a:rPr lang="en-US" sz="2400"/>
              <a:t>Step 6</a:t>
            </a:r>
            <a:r>
              <a:rPr lang="en-US" sz="2100"/>
              <a:t> </a:t>
            </a:r>
            <a:r>
              <a:rPr lang="en-US" sz="2000"/>
              <a:t>(cont.)</a:t>
            </a:r>
            <a:r>
              <a:rPr lang="en-US" sz="2100"/>
              <a:t/>
            </a:r>
            <a:br>
              <a:rPr lang="en-US" sz="2100"/>
            </a:br>
            <a:r>
              <a:rPr lang="en-US" sz="2800"/>
              <a:t>Typical Balanced Scorecard Customer Measures</a:t>
            </a:r>
          </a:p>
        </p:txBody>
      </p:sp>
      <p:sp>
        <p:nvSpPr>
          <p:cNvPr id="1737731" name="Rectangle 3"/>
          <p:cNvSpPr>
            <a:spLocks noGrp="1" noChangeArrowheads="1"/>
          </p:cNvSpPr>
          <p:nvPr>
            <p:ph type="body" idx="1"/>
          </p:nvPr>
        </p:nvSpPr>
        <p:spPr>
          <a:xfrm>
            <a:off x="990600" y="1295400"/>
            <a:ext cx="7772400" cy="5410200"/>
          </a:xfrm>
        </p:spPr>
        <p:txBody>
          <a:bodyPr/>
          <a:lstStyle/>
          <a:p>
            <a:pPr marL="457200" indent="-457200">
              <a:lnSpc>
                <a:spcPct val="90000"/>
              </a:lnSpc>
              <a:buFontTx/>
              <a:buNone/>
            </a:pPr>
            <a:r>
              <a:rPr lang="en-US"/>
              <a:t>Customer satisfaction</a:t>
            </a:r>
          </a:p>
          <a:p>
            <a:pPr marL="838200" lvl="1" indent="-381000">
              <a:lnSpc>
                <a:spcPct val="90000"/>
              </a:lnSpc>
            </a:pPr>
            <a:r>
              <a:rPr lang="en-US"/>
              <a:t>How well meeting needs and satisfaction with specific performance criteria</a:t>
            </a:r>
          </a:p>
          <a:p>
            <a:pPr marL="457200" indent="-457200">
              <a:lnSpc>
                <a:spcPct val="90000"/>
              </a:lnSpc>
              <a:buFontTx/>
              <a:buNone/>
            </a:pPr>
            <a:r>
              <a:rPr lang="en-US"/>
              <a:t>Market share</a:t>
            </a:r>
          </a:p>
          <a:p>
            <a:pPr marL="838200" lvl="1" indent="-381000">
              <a:lnSpc>
                <a:spcPct val="90000"/>
              </a:lnSpc>
            </a:pPr>
            <a:r>
              <a:rPr lang="en-US"/>
              <a:t>Proportion of business in market that you provide to customers</a:t>
            </a:r>
          </a:p>
          <a:p>
            <a:pPr marL="457200" indent="-457200">
              <a:lnSpc>
                <a:spcPct val="90000"/>
              </a:lnSpc>
              <a:buFontTx/>
              <a:buNone/>
            </a:pPr>
            <a:r>
              <a:rPr lang="en-US"/>
              <a:t>Customer retention</a:t>
            </a:r>
          </a:p>
          <a:p>
            <a:pPr marL="838200" lvl="1" indent="-381000">
              <a:lnSpc>
                <a:spcPct val="90000"/>
              </a:lnSpc>
            </a:pPr>
            <a:r>
              <a:rPr lang="en-US"/>
              <a:t>Do you maintain ongoing relationships with customers and retain their business</a:t>
            </a:r>
          </a:p>
          <a:p>
            <a:pPr marL="457200" indent="-457200">
              <a:lnSpc>
                <a:spcPct val="90000"/>
              </a:lnSpc>
              <a:buFontTx/>
              <a:buNone/>
            </a:pPr>
            <a:r>
              <a:rPr lang="en-US"/>
              <a:t>Customer acquisition</a:t>
            </a:r>
          </a:p>
          <a:p>
            <a:pPr marL="838200" lvl="1" indent="-381000">
              <a:lnSpc>
                <a:spcPct val="90000"/>
              </a:lnSpc>
            </a:pPr>
            <a:r>
              <a:rPr lang="en-US"/>
              <a:t>Rate at which you attract new customers</a:t>
            </a:r>
          </a:p>
          <a:p>
            <a:pPr marL="457200" indent="-457200">
              <a:lnSpc>
                <a:spcPct val="90000"/>
              </a:lnSpc>
              <a:buFontTx/>
              <a:buNone/>
            </a:pPr>
            <a:r>
              <a:rPr lang="en-US"/>
              <a:t>Customer profitability</a:t>
            </a:r>
          </a:p>
          <a:p>
            <a:pPr marL="838200" lvl="1" indent="-381000">
              <a:lnSpc>
                <a:spcPct val="90000"/>
              </a:lnSpc>
            </a:pPr>
            <a:r>
              <a:rPr lang="en-US"/>
              <a:t>Net profit of a customer segment accounting for unique expenses to support that customer</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D3DB900-A3F8-4621-B349-33382BC06A0C}" type="slidenum">
              <a:rPr lang="en-US" altLang="en-US"/>
              <a:pPr/>
              <a:t>42</a:t>
            </a:fld>
            <a:endParaRPr lang="en-US" altLang="en-US"/>
          </a:p>
        </p:txBody>
      </p:sp>
      <p:sp>
        <p:nvSpPr>
          <p:cNvPr id="1738754" name="Rectangle 2"/>
          <p:cNvSpPr>
            <a:spLocks noGrp="1" noChangeArrowheads="1"/>
          </p:cNvSpPr>
          <p:nvPr>
            <p:ph type="title"/>
          </p:nvPr>
        </p:nvSpPr>
        <p:spPr>
          <a:xfrm>
            <a:off x="987425" y="457200"/>
            <a:ext cx="8153400" cy="457200"/>
          </a:xfrm>
        </p:spPr>
        <p:txBody>
          <a:bodyPr/>
          <a:lstStyle/>
          <a:p>
            <a:r>
              <a:rPr lang="en-US" sz="2400"/>
              <a:t>Step 6</a:t>
            </a:r>
            <a:r>
              <a:rPr lang="en-US" sz="2800"/>
              <a:t> </a:t>
            </a:r>
            <a:r>
              <a:rPr lang="en-US" sz="2000"/>
              <a:t>(cont.)</a:t>
            </a:r>
            <a:br>
              <a:rPr lang="en-US" sz="2000"/>
            </a:br>
            <a:r>
              <a:rPr lang="en-US" sz="2800"/>
              <a:t>Some Advice About “Measures”</a:t>
            </a:r>
          </a:p>
        </p:txBody>
      </p:sp>
      <p:sp>
        <p:nvSpPr>
          <p:cNvPr id="1738755" name="Rectangle 3"/>
          <p:cNvSpPr>
            <a:spLocks noGrp="1" noChangeArrowheads="1"/>
          </p:cNvSpPr>
          <p:nvPr>
            <p:ph type="body" idx="1"/>
          </p:nvPr>
        </p:nvSpPr>
        <p:spPr>
          <a:xfrm>
            <a:off x="987425" y="990600"/>
            <a:ext cx="7772400" cy="5867400"/>
          </a:xfrm>
        </p:spPr>
        <p:txBody>
          <a:bodyPr/>
          <a:lstStyle/>
          <a:p>
            <a:pPr marL="0" indent="0">
              <a:lnSpc>
                <a:spcPct val="90000"/>
              </a:lnSpc>
              <a:buFontTx/>
              <a:buNone/>
            </a:pPr>
            <a:r>
              <a:rPr lang="en-US"/>
              <a:t>Rarely can you gather data and use it directly to gauge performance</a:t>
            </a:r>
          </a:p>
          <a:p>
            <a:pPr lvl="1">
              <a:lnSpc>
                <a:spcPct val="90000"/>
              </a:lnSpc>
            </a:pPr>
            <a:r>
              <a:rPr lang="en-US"/>
              <a:t>Data needs to be collected, transformed, analyzed, summarized, and displayed</a:t>
            </a:r>
          </a:p>
          <a:p>
            <a:pPr marL="0" indent="0">
              <a:lnSpc>
                <a:spcPct val="90000"/>
              </a:lnSpc>
              <a:buFontTx/>
              <a:buNone/>
            </a:pPr>
            <a:r>
              <a:rPr lang="en-US"/>
              <a:t>Most measures are calculated based on a series of raw data metrics</a:t>
            </a:r>
          </a:p>
          <a:p>
            <a:pPr lvl="1">
              <a:lnSpc>
                <a:spcPct val="90000"/>
              </a:lnSpc>
            </a:pPr>
            <a:r>
              <a:rPr lang="en-US"/>
              <a:t>Customer satisfaction may be the overall satisfaction score on a 20 question survey</a:t>
            </a:r>
          </a:p>
          <a:p>
            <a:pPr lvl="1">
              <a:lnSpc>
                <a:spcPct val="90000"/>
              </a:lnSpc>
            </a:pPr>
            <a:r>
              <a:rPr lang="en-US"/>
              <a:t>Market share may be combination of percentage of market for variety of products/services</a:t>
            </a:r>
          </a:p>
          <a:p>
            <a:pPr lvl="1">
              <a:lnSpc>
                <a:spcPct val="90000"/>
              </a:lnSpc>
            </a:pPr>
            <a:r>
              <a:rPr lang="en-US"/>
              <a:t>Customer retention may be combination of retention of many different customers, segments</a:t>
            </a:r>
          </a:p>
          <a:p>
            <a:pPr marL="0" indent="0">
              <a:lnSpc>
                <a:spcPct val="90000"/>
              </a:lnSpc>
              <a:buFontTx/>
              <a:buNone/>
            </a:pPr>
            <a:r>
              <a:rPr lang="en-US"/>
              <a:t>There is no one “right” measure</a:t>
            </a:r>
          </a:p>
          <a:p>
            <a:pPr marL="0" indent="0">
              <a:lnSpc>
                <a:spcPct val="90000"/>
              </a:lnSpc>
              <a:buFontTx/>
              <a:buNone/>
            </a:pPr>
            <a:r>
              <a:rPr lang="en-US"/>
              <a:t>Be flexible to change measures</a:t>
            </a:r>
          </a:p>
          <a:p>
            <a:pPr lvl="1">
              <a:lnSpc>
                <a:spcPct val="90000"/>
              </a:lnSpc>
            </a:pPr>
            <a:r>
              <a:rPr lang="en-US"/>
              <a:t>Example 6-1</a:t>
            </a:r>
          </a:p>
          <a:p>
            <a:pPr lvl="2">
              <a:lnSpc>
                <a:spcPct val="90000"/>
              </a:lnSpc>
            </a:pPr>
            <a:r>
              <a:rPr lang="en-US"/>
              <a:t>FY05 Division of Facilities Planning (DFP) Customer Scorecard</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3FA7D323-162F-4453-82AF-4666630F2D49}" type="slidenum">
              <a:rPr lang="en-US" altLang="en-US"/>
              <a:pPr/>
              <a:t>43</a:t>
            </a:fld>
            <a:endParaRPr lang="en-US" altLang="en-US"/>
          </a:p>
        </p:txBody>
      </p:sp>
      <p:sp>
        <p:nvSpPr>
          <p:cNvPr id="1739778" name="Rectangle 2"/>
          <p:cNvSpPr>
            <a:spLocks noGrp="1" noChangeArrowheads="1"/>
          </p:cNvSpPr>
          <p:nvPr>
            <p:ph type="title"/>
          </p:nvPr>
        </p:nvSpPr>
        <p:spPr>
          <a:xfrm>
            <a:off x="987425" y="381000"/>
            <a:ext cx="8153400" cy="457200"/>
          </a:xfrm>
        </p:spPr>
        <p:txBody>
          <a:bodyPr/>
          <a:lstStyle/>
          <a:p>
            <a:r>
              <a:rPr lang="en-US" sz="2400"/>
              <a:t>Step 6</a:t>
            </a:r>
            <a:r>
              <a:rPr lang="en-US" sz="2100"/>
              <a:t> </a:t>
            </a:r>
            <a:r>
              <a:rPr lang="en-US" sz="2000"/>
              <a:t>(cont.)</a:t>
            </a:r>
            <a:r>
              <a:rPr lang="en-US" sz="2100"/>
              <a:t/>
            </a:r>
            <a:br>
              <a:rPr lang="en-US" sz="2100"/>
            </a:br>
            <a:r>
              <a:rPr lang="en-US" sz="2800"/>
              <a:t>Example 6-1:  FY05 DFP Customer Scorecard</a:t>
            </a:r>
          </a:p>
        </p:txBody>
      </p:sp>
      <p:pic>
        <p:nvPicPr>
          <p:cNvPr id="1739779" name="Picture 3" descr="Line chart showing responses to various survey questions related to the facilities planning process at NIH" title="Facility Planning Surve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 y="1295400"/>
            <a:ext cx="9029700" cy="49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EBDC35F-12A2-4B52-8E7E-EE698CADF4C9}" type="slidenum">
              <a:rPr lang="en-US" altLang="en-US"/>
              <a:pPr/>
              <a:t>44</a:t>
            </a:fld>
            <a:endParaRPr lang="en-US" altLang="en-US"/>
          </a:p>
        </p:txBody>
      </p:sp>
      <p:sp>
        <p:nvSpPr>
          <p:cNvPr id="1740802" name="Rectangle 2"/>
          <p:cNvSpPr>
            <a:spLocks noGrp="1" noChangeArrowheads="1"/>
          </p:cNvSpPr>
          <p:nvPr>
            <p:ph type="title"/>
          </p:nvPr>
        </p:nvSpPr>
        <p:spPr>
          <a:xfrm>
            <a:off x="990600" y="228600"/>
            <a:ext cx="7772400" cy="609600"/>
          </a:xfrm>
        </p:spPr>
        <p:txBody>
          <a:bodyPr/>
          <a:lstStyle/>
          <a:p>
            <a:r>
              <a:rPr lang="en-US" sz="2400"/>
              <a:t>Step 7</a:t>
            </a:r>
            <a:br>
              <a:rPr lang="en-US" sz="2400"/>
            </a:br>
            <a:r>
              <a:rPr lang="en-US" sz="2800"/>
              <a:t>Plan Data Collection</a:t>
            </a:r>
          </a:p>
        </p:txBody>
      </p:sp>
      <p:pic>
        <p:nvPicPr>
          <p:cNvPr id="1740803" name="Picture 3" descr="224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93788"/>
            <a:ext cx="6934200" cy="5060950"/>
          </a:xfrm>
          <a:prstGeom prst="rect">
            <a:avLst/>
          </a:prstGeom>
          <a:noFill/>
          <a:extLst>
            <a:ext uri="{909E8E84-426E-40DD-AFC4-6F175D3DCCD1}">
              <a14:hiddenFill xmlns:a14="http://schemas.microsoft.com/office/drawing/2010/main">
                <a:solidFill>
                  <a:srgbClr val="FFFFFF"/>
                </a:solidFill>
              </a14:hiddenFill>
            </a:ext>
          </a:extLst>
        </p:spPr>
      </p:pic>
      <p:sp>
        <p:nvSpPr>
          <p:cNvPr id="1740804" name="Text Box 4"/>
          <p:cNvSpPr txBox="1">
            <a:spLocks noChangeArrowheads="1"/>
          </p:cNvSpPr>
          <p:nvPr/>
        </p:nvSpPr>
        <p:spPr bwMode="auto">
          <a:xfrm>
            <a:off x="1600200" y="6477000"/>
            <a:ext cx="51816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5EBFEE-B23F-42B5-AB5B-6C2AD924D217}" type="slidenum">
              <a:rPr lang="en-US" altLang="en-US"/>
              <a:pPr/>
              <a:t>45</a:t>
            </a:fld>
            <a:endParaRPr lang="en-US" altLang="en-US"/>
          </a:p>
        </p:txBody>
      </p:sp>
      <p:sp>
        <p:nvSpPr>
          <p:cNvPr id="1741826"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r>
            <a:br>
              <a:rPr lang="en-US" sz="2100"/>
            </a:br>
            <a:r>
              <a:rPr lang="en-US" sz="2800"/>
              <a:t>THINK Before you Act!</a:t>
            </a:r>
          </a:p>
        </p:txBody>
      </p:sp>
      <p:sp>
        <p:nvSpPr>
          <p:cNvPr id="1741827" name="Rectangle 3"/>
          <p:cNvSpPr>
            <a:spLocks noGrp="1" noChangeArrowheads="1"/>
          </p:cNvSpPr>
          <p:nvPr>
            <p:ph type="body" idx="1"/>
          </p:nvPr>
        </p:nvSpPr>
        <p:spPr>
          <a:xfrm>
            <a:off x="990600" y="1066800"/>
            <a:ext cx="7772400" cy="4648200"/>
          </a:xfrm>
        </p:spPr>
        <p:txBody>
          <a:bodyPr/>
          <a:lstStyle/>
          <a:p>
            <a:pPr marL="231775" indent="-231775"/>
            <a:r>
              <a:rPr lang="en-US"/>
              <a:t>Data collection is a time consuming activity</a:t>
            </a:r>
          </a:p>
          <a:p>
            <a:pPr marL="231775" indent="-231775"/>
            <a:endParaRPr lang="en-US"/>
          </a:p>
          <a:p>
            <a:pPr marL="231775" indent="-231775"/>
            <a:r>
              <a:rPr lang="en-US"/>
              <a:t>Gathering data from customers raises their expectations</a:t>
            </a:r>
          </a:p>
          <a:p>
            <a:pPr marL="231775" indent="-231775"/>
            <a:endParaRPr lang="en-US"/>
          </a:p>
          <a:p>
            <a:pPr marL="231775" indent="-231775"/>
            <a:r>
              <a:rPr lang="en-US"/>
              <a:t>Only collect the amount of data you can analyze and respond to in timely fashion</a:t>
            </a:r>
          </a:p>
          <a:p>
            <a:pPr marL="231775" indent="-231775"/>
            <a:endParaRPr lang="en-US"/>
          </a:p>
          <a:p>
            <a:pPr marL="231775" indent="-231775"/>
            <a:r>
              <a:rPr lang="en-US"/>
              <a:t>Garbage in = Garbage out</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C2996917-AA16-4A81-AA38-A1A7DC3489D5}" type="slidenum">
              <a:rPr lang="en-US" altLang="en-US"/>
              <a:pPr/>
              <a:t>46</a:t>
            </a:fld>
            <a:endParaRPr lang="en-US" altLang="en-US"/>
          </a:p>
        </p:txBody>
      </p:sp>
      <p:sp>
        <p:nvSpPr>
          <p:cNvPr id="1742850"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Methods for Collecting Data</a:t>
            </a:r>
          </a:p>
        </p:txBody>
      </p:sp>
      <p:sp>
        <p:nvSpPr>
          <p:cNvPr id="1742851" name="Rectangle 3"/>
          <p:cNvSpPr>
            <a:spLocks noGrp="1" noChangeArrowheads="1"/>
          </p:cNvSpPr>
          <p:nvPr>
            <p:ph type="body" idx="1"/>
          </p:nvPr>
        </p:nvSpPr>
        <p:spPr>
          <a:xfrm>
            <a:off x="914400" y="1371600"/>
            <a:ext cx="7772400" cy="4648200"/>
          </a:xfrm>
        </p:spPr>
        <p:txBody>
          <a:bodyPr/>
          <a:lstStyle/>
          <a:p>
            <a:pPr>
              <a:buFontTx/>
              <a:buNone/>
            </a:pPr>
            <a:r>
              <a:rPr lang="en-US"/>
              <a:t>Existing Data</a:t>
            </a:r>
          </a:p>
          <a:p>
            <a:pPr>
              <a:buFontTx/>
              <a:buNone/>
            </a:pPr>
            <a:endParaRPr lang="en-US"/>
          </a:p>
          <a:p>
            <a:pPr>
              <a:buFontTx/>
              <a:buNone/>
            </a:pPr>
            <a:endParaRPr lang="en-US"/>
          </a:p>
          <a:p>
            <a:pPr>
              <a:buFontTx/>
              <a:buNone/>
            </a:pPr>
            <a:r>
              <a:rPr lang="en-US"/>
              <a:t>Observation</a:t>
            </a:r>
          </a:p>
          <a:p>
            <a:pPr>
              <a:buFontTx/>
              <a:buNone/>
            </a:pPr>
            <a:endParaRPr lang="en-US"/>
          </a:p>
          <a:p>
            <a:pPr>
              <a:buFontTx/>
              <a:buNone/>
            </a:pPr>
            <a:endParaRPr lang="en-US"/>
          </a:p>
          <a:p>
            <a:pPr>
              <a:buFontTx/>
              <a:buNone/>
            </a:pPr>
            <a:r>
              <a:rPr lang="en-US"/>
              <a:t>Interviews and Focus Groups</a:t>
            </a:r>
          </a:p>
          <a:p>
            <a:pPr>
              <a:buFontTx/>
              <a:buNone/>
            </a:pPr>
            <a:endParaRPr lang="en-US"/>
          </a:p>
          <a:p>
            <a:pPr>
              <a:buFontTx/>
              <a:buNone/>
            </a:pPr>
            <a:endParaRPr lang="en-US"/>
          </a:p>
          <a:p>
            <a:pPr>
              <a:buFontTx/>
              <a:buNone/>
            </a:pPr>
            <a:r>
              <a:rPr lang="en-US"/>
              <a:t>Surveys</a:t>
            </a:r>
          </a:p>
        </p:txBody>
      </p:sp>
      <p:pic>
        <p:nvPicPr>
          <p:cNvPr id="1742855" name="Picture 7"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1219200"/>
            <a:ext cx="1073150" cy="936625"/>
          </a:xfrm>
          <a:prstGeom prst="rect">
            <a:avLst/>
          </a:prstGeom>
          <a:noFill/>
          <a:extLst>
            <a:ext uri="{909E8E84-426E-40DD-AFC4-6F175D3DCCD1}">
              <a14:hiddenFill xmlns:a14="http://schemas.microsoft.com/office/drawing/2010/main">
                <a:solidFill>
                  <a:srgbClr val="FFFFFF"/>
                </a:solidFill>
              </a14:hiddenFill>
            </a:ext>
          </a:extLst>
        </p:spPr>
      </p:pic>
      <p:pic>
        <p:nvPicPr>
          <p:cNvPr id="1742853" name="Picture 5" descr="PE07677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514600"/>
            <a:ext cx="11398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742854" name="Picture 6" descr="BD0715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733800"/>
            <a:ext cx="111601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742852" name="Picture 4" descr="BS00580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5014913"/>
            <a:ext cx="1371600" cy="1157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34620E1-3B12-4C42-B606-FA114C77125E}" type="slidenum">
              <a:rPr lang="en-US" altLang="en-US"/>
              <a:pPr/>
              <a:t>47</a:t>
            </a:fld>
            <a:endParaRPr lang="en-US" altLang="en-US"/>
          </a:p>
        </p:txBody>
      </p:sp>
      <p:sp>
        <p:nvSpPr>
          <p:cNvPr id="1743874" name="Rectangle 2"/>
          <p:cNvSpPr>
            <a:spLocks noGrp="1" noChangeArrowheads="1"/>
          </p:cNvSpPr>
          <p:nvPr>
            <p:ph type="title"/>
          </p:nvPr>
        </p:nvSpPr>
        <p:spPr>
          <a:xfrm>
            <a:off x="987425" y="304800"/>
            <a:ext cx="8153400" cy="457200"/>
          </a:xfrm>
        </p:spPr>
        <p:txBody>
          <a:bodyPr/>
          <a:lstStyle/>
          <a:p>
            <a:r>
              <a:rPr lang="en-US" sz="2400"/>
              <a:t>Step 7</a:t>
            </a:r>
            <a:r>
              <a:rPr lang="en-US" sz="2100"/>
              <a:t> </a:t>
            </a:r>
            <a:r>
              <a:rPr lang="en-US" sz="2000"/>
              <a:t>(cont.)</a:t>
            </a:r>
            <a:r>
              <a:rPr lang="en-US" sz="2100"/>
              <a:t> </a:t>
            </a:r>
            <a:br>
              <a:rPr lang="en-US" sz="2100"/>
            </a:br>
            <a:r>
              <a:rPr lang="en-US" sz="2800"/>
              <a:t>Existing Data </a:t>
            </a:r>
            <a:r>
              <a:rPr lang="en-US" sz="2400"/>
              <a:t>(cont.)</a:t>
            </a:r>
          </a:p>
        </p:txBody>
      </p:sp>
      <p:sp>
        <p:nvSpPr>
          <p:cNvPr id="1743875" name="Rectangle 3"/>
          <p:cNvSpPr>
            <a:spLocks noGrp="1" noChangeArrowheads="1"/>
          </p:cNvSpPr>
          <p:nvPr>
            <p:ph type="body" idx="1"/>
          </p:nvPr>
        </p:nvSpPr>
        <p:spPr/>
        <p:txBody>
          <a:bodyPr/>
          <a:lstStyle/>
          <a:p>
            <a:pPr marL="0" indent="0">
              <a:buFontTx/>
              <a:buNone/>
            </a:pPr>
            <a:r>
              <a:rPr lang="en-US"/>
              <a:t>Financial data, ordering data, delivery data, complaints data</a:t>
            </a:r>
          </a:p>
          <a:p>
            <a:pPr marL="0" indent="0">
              <a:buFontTx/>
              <a:buNone/>
            </a:pPr>
            <a:r>
              <a:rPr lang="en-US"/>
              <a:t>Steps to using existing data:</a:t>
            </a:r>
          </a:p>
          <a:p>
            <a:pPr lvl="1"/>
            <a:r>
              <a:rPr lang="en-US"/>
              <a:t>Select appropriate data</a:t>
            </a:r>
          </a:p>
          <a:p>
            <a:pPr lvl="1"/>
            <a:r>
              <a:rPr lang="en-US"/>
              <a:t>Define data into measures</a:t>
            </a:r>
          </a:p>
          <a:p>
            <a:pPr lvl="1"/>
            <a:r>
              <a:rPr lang="en-US"/>
              <a:t>Determine computational procedures to use measures as information</a:t>
            </a:r>
          </a:p>
          <a:p>
            <a:pPr marL="0" indent="0">
              <a:buFontTx/>
              <a:buNone/>
            </a:pPr>
            <a:r>
              <a:rPr lang="en-US"/>
              <a:t>Example 7-1</a:t>
            </a:r>
          </a:p>
          <a:p>
            <a:pPr lvl="1"/>
            <a:r>
              <a:rPr lang="en-US"/>
              <a:t>Scientific Equipment Instrumentation Branch (SEIB) Rental Revenue by Fiscal Year</a:t>
            </a:r>
          </a:p>
          <a:p>
            <a:pPr marL="0" indent="0">
              <a:buFontTx/>
              <a:buNone/>
            </a:pPr>
            <a:endParaRPr lang="en-US"/>
          </a:p>
        </p:txBody>
      </p:sp>
      <p:pic>
        <p:nvPicPr>
          <p:cNvPr id="1743876" name="Picture 4"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28600"/>
            <a:ext cx="1225550" cy="106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D4937D4-ACCF-4A97-8259-742EC254D5EF}" type="slidenum">
              <a:rPr lang="en-US" altLang="en-US"/>
              <a:pPr/>
              <a:t>48</a:t>
            </a:fld>
            <a:endParaRPr lang="en-US" altLang="en-US"/>
          </a:p>
        </p:txBody>
      </p:sp>
      <p:sp>
        <p:nvSpPr>
          <p:cNvPr id="1744898" name="Rectangle 2"/>
          <p:cNvSpPr>
            <a:spLocks noGrp="1" noChangeArrowheads="1"/>
          </p:cNvSpPr>
          <p:nvPr>
            <p:ph type="title"/>
          </p:nvPr>
        </p:nvSpPr>
        <p:spPr>
          <a:xfrm>
            <a:off x="987425" y="762000"/>
            <a:ext cx="8153400" cy="457200"/>
          </a:xfrm>
        </p:spPr>
        <p:txBody>
          <a:bodyPr/>
          <a:lstStyle/>
          <a:p>
            <a:r>
              <a:rPr lang="en-US" sz="2400"/>
              <a:t>Step 7</a:t>
            </a:r>
            <a:r>
              <a:rPr lang="en-US" sz="2100"/>
              <a:t> </a:t>
            </a:r>
            <a:r>
              <a:rPr lang="en-US" sz="2000"/>
              <a:t>(cont.)</a:t>
            </a:r>
            <a:r>
              <a:rPr lang="en-US" sz="2100"/>
              <a:t> </a:t>
            </a:r>
            <a:r>
              <a:rPr lang="en-US" sz="2000"/>
              <a:t/>
            </a:r>
            <a:br>
              <a:rPr lang="en-US" sz="2000"/>
            </a:br>
            <a:r>
              <a:rPr lang="en-US" sz="2800"/>
              <a:t>Example 7-1:  SEIB Rental Revenue by Fiscal Year</a:t>
            </a:r>
          </a:p>
        </p:txBody>
      </p:sp>
      <p:graphicFrame>
        <p:nvGraphicFramePr>
          <p:cNvPr id="1744899" name="Object 3" descr="Scientific equipment rental revenue over 4 fiscal years" title="Rental Revenue"/>
          <p:cNvGraphicFramePr>
            <a:graphicFrameLocks noGrp="1" noChangeAspect="1"/>
          </p:cNvGraphicFramePr>
          <p:nvPr>
            <p:ph idx="1"/>
            <p:extLst>
              <p:ext uri="{D42A27DB-BD31-4B8C-83A1-F6EECF244321}">
                <p14:modId xmlns:p14="http://schemas.microsoft.com/office/powerpoint/2010/main" val="110823965"/>
              </p:ext>
            </p:extLst>
          </p:nvPr>
        </p:nvGraphicFramePr>
        <p:xfrm>
          <a:off x="1066800" y="1292225"/>
          <a:ext cx="7086600" cy="4727575"/>
        </p:xfrm>
        <a:graphic>
          <a:graphicData uri="http://schemas.openxmlformats.org/presentationml/2006/ole">
            <mc:AlternateContent xmlns:mc="http://schemas.openxmlformats.org/markup-compatibility/2006">
              <mc:Choice xmlns:v="urn:schemas-microsoft-com:vml" Requires="v">
                <p:oleObj spid="_x0000_s1744927" name="Chart" r:id="rId3" imgW="6096000" imgH="4067251" progId="MSGraph.Chart.8">
                  <p:embed/>
                </p:oleObj>
              </mc:Choice>
              <mc:Fallback>
                <p:oleObj name="Chart" r:id="rId3" imgW="6096000" imgH="4067251" progId="MSGraph.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92225"/>
                        <a:ext cx="70866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36F31CF-4035-4ED1-948B-B57524CDDDE4}" type="slidenum">
              <a:rPr lang="en-US" altLang="en-US"/>
              <a:pPr/>
              <a:t>49</a:t>
            </a:fld>
            <a:endParaRPr lang="en-US" altLang="en-US"/>
          </a:p>
        </p:txBody>
      </p:sp>
      <p:sp>
        <p:nvSpPr>
          <p:cNvPr id="1745922"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Existing Data - Advantages</a:t>
            </a:r>
          </a:p>
        </p:txBody>
      </p:sp>
      <p:sp>
        <p:nvSpPr>
          <p:cNvPr id="1745923" name="Rectangle 3"/>
          <p:cNvSpPr>
            <a:spLocks noGrp="1" noChangeArrowheads="1"/>
          </p:cNvSpPr>
          <p:nvPr>
            <p:ph type="body" idx="1"/>
          </p:nvPr>
        </p:nvSpPr>
        <p:spPr>
          <a:xfrm>
            <a:off x="987425" y="990600"/>
            <a:ext cx="7772400" cy="5562600"/>
          </a:xfrm>
        </p:spPr>
        <p:txBody>
          <a:bodyPr/>
          <a:lstStyle/>
          <a:p>
            <a:pPr marL="231775" indent="-231775"/>
            <a:r>
              <a:rPr lang="en-US"/>
              <a:t>Easy to gather</a:t>
            </a:r>
          </a:p>
          <a:p>
            <a:pPr marL="231775" indent="-231775"/>
            <a:endParaRPr lang="en-US"/>
          </a:p>
          <a:p>
            <a:pPr marL="231775" indent="-231775"/>
            <a:r>
              <a:rPr lang="en-US"/>
              <a:t>Doesn’t require involving the customer</a:t>
            </a:r>
          </a:p>
          <a:p>
            <a:pPr marL="231775" indent="-231775"/>
            <a:endParaRPr lang="en-US"/>
          </a:p>
          <a:p>
            <a:pPr marL="231775" indent="-231775"/>
            <a:r>
              <a:rPr lang="en-US"/>
              <a:t>Often viewed as “objective” or “real”</a:t>
            </a:r>
          </a:p>
          <a:p>
            <a:pPr marL="231775" indent="-231775"/>
            <a:endParaRPr lang="en-US"/>
          </a:p>
          <a:p>
            <a:pPr marL="231775" indent="-231775"/>
            <a:r>
              <a:rPr lang="en-US"/>
              <a:t>Can be summarized over time</a:t>
            </a:r>
          </a:p>
          <a:p>
            <a:pPr marL="231775" indent="-231775"/>
            <a:endParaRPr lang="en-US"/>
          </a:p>
          <a:p>
            <a:pPr marL="231775" indent="-231775"/>
            <a:r>
              <a:rPr lang="en-US"/>
              <a:t>Allows quick review of current situation</a:t>
            </a:r>
          </a:p>
          <a:p>
            <a:pPr marL="231775" indent="-231775"/>
            <a:endParaRPr lang="en-US"/>
          </a:p>
          <a:p>
            <a:pPr marL="231775" indent="-231775"/>
            <a:r>
              <a:rPr lang="en-US"/>
              <a:t>Typically used to convince management that something needs to change</a:t>
            </a:r>
          </a:p>
        </p:txBody>
      </p:sp>
      <p:pic>
        <p:nvPicPr>
          <p:cNvPr id="1745924" name="Picture 4"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81000"/>
            <a:ext cx="1225550" cy="1069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B8AF56FB-8D29-44B0-99DF-6152B9A89A4C}" type="slidenum">
              <a:rPr lang="en-US" altLang="en-US"/>
              <a:pPr/>
              <a:t>5</a:t>
            </a:fld>
            <a:endParaRPr lang="en-US" altLang="en-US"/>
          </a:p>
        </p:txBody>
      </p:sp>
      <p:sp>
        <p:nvSpPr>
          <p:cNvPr id="1203206" name="Rectangle 6"/>
          <p:cNvSpPr>
            <a:spLocks noGrp="1" noChangeArrowheads="1"/>
          </p:cNvSpPr>
          <p:nvPr>
            <p:ph type="title"/>
          </p:nvPr>
        </p:nvSpPr>
        <p:spPr>
          <a:xfrm>
            <a:off x="987425" y="152400"/>
            <a:ext cx="8153400" cy="609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2800"/>
              <a:t>Performance Measurement Model</a:t>
            </a:r>
          </a:p>
        </p:txBody>
      </p:sp>
      <p:grpSp>
        <p:nvGrpSpPr>
          <p:cNvPr id="1203214" name="Group 14" descr="Input - Process - Output - Outcomes" title="Performance Measurement Model"/>
          <p:cNvGrpSpPr>
            <a:grpSpLocks/>
          </p:cNvGrpSpPr>
          <p:nvPr/>
        </p:nvGrpSpPr>
        <p:grpSpPr bwMode="auto">
          <a:xfrm>
            <a:off x="1371600" y="2057400"/>
            <a:ext cx="7313613" cy="3317875"/>
            <a:chOff x="864" y="1296"/>
            <a:chExt cx="4607" cy="2090"/>
          </a:xfrm>
        </p:grpSpPr>
        <p:pic>
          <p:nvPicPr>
            <p:cNvPr id="1203209" name="Picture 9" descr="ORS-01"/>
            <p:cNvPicPr>
              <a:picLocks noChangeAspect="1" noChangeArrowheads="1"/>
            </p:cNvPicPr>
            <p:nvPr/>
          </p:nvPicPr>
          <p:blipFill>
            <a:blip r:embed="rId3" cstate="print">
              <a:extLst>
                <a:ext uri="{28A0092B-C50C-407E-A947-70E740481C1C}">
                  <a14:useLocalDpi xmlns:a14="http://schemas.microsoft.com/office/drawing/2010/main" val="0"/>
                </a:ext>
              </a:extLst>
            </a:blip>
            <a:srcRect b="35947"/>
            <a:stretch>
              <a:fillRect/>
            </a:stretch>
          </p:blipFill>
          <p:spPr bwMode="auto">
            <a:xfrm>
              <a:off x="864" y="1296"/>
              <a:ext cx="4607" cy="2090"/>
            </a:xfrm>
            <a:prstGeom prst="rect">
              <a:avLst/>
            </a:prstGeom>
            <a:noFill/>
            <a:extLst>
              <a:ext uri="{909E8E84-426E-40DD-AFC4-6F175D3DCCD1}">
                <a14:hiddenFill xmlns:a14="http://schemas.microsoft.com/office/drawing/2010/main">
                  <a:solidFill>
                    <a:srgbClr val="FFFFFF"/>
                  </a:solidFill>
                </a14:hiddenFill>
              </a:ext>
            </a:extLst>
          </p:spPr>
        </p:pic>
        <p:sp>
          <p:nvSpPr>
            <p:cNvPr id="1203211" name="Text Box 11"/>
            <p:cNvSpPr txBox="1">
              <a:spLocks noChangeArrowheads="1"/>
            </p:cNvSpPr>
            <p:nvPr/>
          </p:nvSpPr>
          <p:spPr bwMode="auto">
            <a:xfrm>
              <a:off x="1488" y="3110"/>
              <a:ext cx="816" cy="1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t>What inputs?</a:t>
              </a:r>
            </a:p>
          </p:txBody>
        </p:sp>
        <p:sp>
          <p:nvSpPr>
            <p:cNvPr id="1203212" name="Text Box 12"/>
            <p:cNvSpPr txBox="1">
              <a:spLocks noChangeArrowheads="1"/>
            </p:cNvSpPr>
            <p:nvPr/>
          </p:nvSpPr>
          <p:spPr bwMode="auto">
            <a:xfrm>
              <a:off x="2544" y="3110"/>
              <a:ext cx="1142" cy="1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t>What processes?</a:t>
              </a:r>
            </a:p>
          </p:txBody>
        </p:sp>
        <p:sp>
          <p:nvSpPr>
            <p:cNvPr id="1203213" name="Text Box 13"/>
            <p:cNvSpPr txBox="1">
              <a:spLocks noChangeArrowheads="1"/>
            </p:cNvSpPr>
            <p:nvPr/>
          </p:nvSpPr>
          <p:spPr bwMode="auto">
            <a:xfrm>
              <a:off x="3600" y="3110"/>
              <a:ext cx="1469" cy="15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a:t>What products/services?</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3D5308E-DBB3-438D-BFA3-A25D4567DA01}" type="slidenum">
              <a:rPr lang="en-US" altLang="en-US"/>
              <a:pPr/>
              <a:t>50</a:t>
            </a:fld>
            <a:endParaRPr lang="en-US" altLang="en-US"/>
          </a:p>
        </p:txBody>
      </p:sp>
      <p:sp>
        <p:nvSpPr>
          <p:cNvPr id="1746946"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Existing Data - Disadvantages</a:t>
            </a:r>
          </a:p>
        </p:txBody>
      </p:sp>
      <p:sp>
        <p:nvSpPr>
          <p:cNvPr id="1746947" name="Rectangle 3"/>
          <p:cNvSpPr>
            <a:spLocks noGrp="1" noChangeArrowheads="1"/>
          </p:cNvSpPr>
          <p:nvPr>
            <p:ph type="body" idx="1"/>
          </p:nvPr>
        </p:nvSpPr>
        <p:spPr/>
        <p:txBody>
          <a:bodyPr/>
          <a:lstStyle/>
          <a:p>
            <a:pPr marL="231775" indent="-231775"/>
            <a:r>
              <a:rPr lang="en-US"/>
              <a:t>Quality of the data may be poor - not recorded in consistent fashion</a:t>
            </a:r>
          </a:p>
          <a:p>
            <a:pPr marL="231775" indent="-231775"/>
            <a:endParaRPr lang="en-US"/>
          </a:p>
          <a:p>
            <a:pPr marL="231775" indent="-231775"/>
            <a:r>
              <a:rPr lang="en-US"/>
              <a:t>Data may be incomplete</a:t>
            </a:r>
          </a:p>
          <a:p>
            <a:pPr marL="231775" indent="-231775"/>
            <a:endParaRPr lang="en-US"/>
          </a:p>
          <a:p>
            <a:pPr marL="231775" indent="-231775"/>
            <a:r>
              <a:rPr lang="en-US"/>
              <a:t>Extraction of data may be time consuming</a:t>
            </a:r>
          </a:p>
          <a:p>
            <a:pPr marL="231775" indent="-231775"/>
            <a:endParaRPr lang="en-US"/>
          </a:p>
          <a:p>
            <a:pPr marL="231775" indent="-231775"/>
            <a:r>
              <a:rPr lang="en-US"/>
              <a:t>Not collected with analysis in mind</a:t>
            </a:r>
          </a:p>
          <a:p>
            <a:pPr marL="231775" indent="-231775"/>
            <a:endParaRPr lang="en-US"/>
          </a:p>
          <a:p>
            <a:pPr marL="231775" indent="-231775"/>
            <a:r>
              <a:rPr lang="en-US"/>
              <a:t>May have limited usefulness</a:t>
            </a:r>
          </a:p>
        </p:txBody>
      </p:sp>
      <p:pic>
        <p:nvPicPr>
          <p:cNvPr id="1746948" name="Picture 4" descr="BS00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152400"/>
            <a:ext cx="1301750" cy="1136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94EF4A5-EB2E-424E-8919-7299E4687C40}" type="slidenum">
              <a:rPr lang="en-US" altLang="en-US"/>
              <a:pPr/>
              <a:t>51</a:t>
            </a:fld>
            <a:endParaRPr lang="en-US" altLang="en-US"/>
          </a:p>
        </p:txBody>
      </p:sp>
      <p:sp>
        <p:nvSpPr>
          <p:cNvPr id="1747970"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Observations</a:t>
            </a:r>
          </a:p>
        </p:txBody>
      </p:sp>
      <p:sp>
        <p:nvSpPr>
          <p:cNvPr id="1747971" name="Rectangle 3"/>
          <p:cNvSpPr>
            <a:spLocks noGrp="1" noChangeArrowheads="1"/>
          </p:cNvSpPr>
          <p:nvPr>
            <p:ph type="body" idx="1"/>
          </p:nvPr>
        </p:nvSpPr>
        <p:spPr/>
        <p:txBody>
          <a:bodyPr/>
          <a:lstStyle/>
          <a:p>
            <a:pPr marL="231775" indent="-231775"/>
            <a:r>
              <a:rPr lang="en-US"/>
              <a:t>Simple to do</a:t>
            </a:r>
          </a:p>
          <a:p>
            <a:pPr marL="231775" indent="-231775"/>
            <a:endParaRPr lang="en-US"/>
          </a:p>
          <a:p>
            <a:pPr marL="231775" indent="-231775"/>
            <a:r>
              <a:rPr lang="en-US"/>
              <a:t>Great reality check on how things really happen</a:t>
            </a:r>
          </a:p>
          <a:p>
            <a:pPr marL="231775" indent="-231775"/>
            <a:endParaRPr lang="en-US"/>
          </a:p>
          <a:p>
            <a:pPr marL="231775" indent="-231775"/>
            <a:r>
              <a:rPr lang="en-US"/>
              <a:t>Very useful to understand new features, amenities you could provide</a:t>
            </a:r>
          </a:p>
          <a:p>
            <a:pPr marL="231775" indent="-231775"/>
            <a:endParaRPr lang="en-US"/>
          </a:p>
          <a:p>
            <a:pPr marL="231775" indent="-231775"/>
            <a:r>
              <a:rPr lang="en-US"/>
              <a:t>Example 7-2</a:t>
            </a:r>
          </a:p>
          <a:p>
            <a:pPr lvl="1"/>
            <a:r>
              <a:rPr lang="en-US"/>
              <a:t>FY05 Security Guard Observations of Wait Times for Vehicle Security Checks</a:t>
            </a:r>
          </a:p>
        </p:txBody>
      </p:sp>
      <p:pic>
        <p:nvPicPr>
          <p:cNvPr id="1747972" name="Picture 4" descr="PE076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1712913" cy="171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32F6155-F5D0-4761-A50E-631E3A40F889}" type="slidenum">
              <a:rPr lang="en-US" altLang="en-US"/>
              <a:pPr/>
              <a:t>52</a:t>
            </a:fld>
            <a:endParaRPr lang="en-US" altLang="en-US"/>
          </a:p>
        </p:txBody>
      </p:sp>
      <p:sp>
        <p:nvSpPr>
          <p:cNvPr id="1748994" name="Rectangle 2"/>
          <p:cNvSpPr>
            <a:spLocks noGrp="1" noChangeArrowheads="1"/>
          </p:cNvSpPr>
          <p:nvPr>
            <p:ph type="title"/>
          </p:nvPr>
        </p:nvSpPr>
        <p:spPr>
          <a:xfrm>
            <a:off x="987425" y="1066800"/>
            <a:ext cx="8153400" cy="457200"/>
          </a:xfrm>
        </p:spPr>
        <p:txBody>
          <a:bodyPr/>
          <a:lstStyle/>
          <a:p>
            <a:r>
              <a:rPr lang="en-US" sz="2400"/>
              <a:t>Step 7</a:t>
            </a:r>
            <a:r>
              <a:rPr lang="en-US" sz="2100"/>
              <a:t> </a:t>
            </a:r>
            <a:r>
              <a:rPr lang="en-US" sz="2000"/>
              <a:t>(cont.)</a:t>
            </a:r>
            <a:r>
              <a:rPr lang="en-US" sz="2100"/>
              <a:t> </a:t>
            </a:r>
            <a:br>
              <a:rPr lang="en-US" sz="2100"/>
            </a:br>
            <a:r>
              <a:rPr lang="en-US" sz="2800"/>
              <a:t>Example 7-2:  FY05 Security Guard Observations of Wait Times for Vehicle Security Checks</a:t>
            </a:r>
          </a:p>
        </p:txBody>
      </p:sp>
      <p:pic>
        <p:nvPicPr>
          <p:cNvPr id="1748995" name="Picture 3" descr="SPC chart showing wait time at security checkpoints over 3 months" title="Wait 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63688"/>
            <a:ext cx="7924800" cy="521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DDB7852-FCBD-46CE-8EF8-69AB6031BFC1}" type="slidenum">
              <a:rPr lang="en-US" altLang="en-US"/>
              <a:pPr/>
              <a:t>53</a:t>
            </a:fld>
            <a:endParaRPr lang="en-US" altLang="en-US"/>
          </a:p>
        </p:txBody>
      </p:sp>
      <p:sp>
        <p:nvSpPr>
          <p:cNvPr id="1750018"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Observations - Advantages</a:t>
            </a:r>
          </a:p>
        </p:txBody>
      </p:sp>
      <p:sp>
        <p:nvSpPr>
          <p:cNvPr id="1750019" name="Rectangle 3"/>
          <p:cNvSpPr>
            <a:spLocks noGrp="1" noChangeArrowheads="1"/>
          </p:cNvSpPr>
          <p:nvPr>
            <p:ph type="body" idx="1"/>
          </p:nvPr>
        </p:nvSpPr>
        <p:spPr>
          <a:xfrm>
            <a:off x="990600" y="1219200"/>
            <a:ext cx="7772400" cy="4648200"/>
          </a:xfrm>
        </p:spPr>
        <p:txBody>
          <a:bodyPr/>
          <a:lstStyle/>
          <a:p>
            <a:pPr marL="231775" indent="-231775">
              <a:lnSpc>
                <a:spcPct val="90000"/>
              </a:lnSpc>
            </a:pPr>
            <a:r>
              <a:rPr lang="en-US"/>
              <a:t>Yield real time data</a:t>
            </a:r>
          </a:p>
          <a:p>
            <a:pPr marL="231775" indent="-231775">
              <a:lnSpc>
                <a:spcPct val="90000"/>
              </a:lnSpc>
            </a:pPr>
            <a:endParaRPr lang="en-US"/>
          </a:p>
          <a:p>
            <a:pPr marL="231775" indent="-231775">
              <a:lnSpc>
                <a:spcPct val="90000"/>
              </a:lnSpc>
            </a:pPr>
            <a:r>
              <a:rPr lang="en-US"/>
              <a:t>Provide understanding of context</a:t>
            </a:r>
          </a:p>
          <a:p>
            <a:pPr marL="231775" indent="-231775">
              <a:lnSpc>
                <a:spcPct val="90000"/>
              </a:lnSpc>
            </a:pPr>
            <a:endParaRPr lang="en-US"/>
          </a:p>
          <a:p>
            <a:pPr marL="231775" indent="-231775">
              <a:lnSpc>
                <a:spcPct val="90000"/>
              </a:lnSpc>
            </a:pPr>
            <a:r>
              <a:rPr lang="en-US"/>
              <a:t>Outsiders can be used so data has little bias</a:t>
            </a:r>
          </a:p>
          <a:p>
            <a:pPr marL="231775" indent="-231775">
              <a:lnSpc>
                <a:spcPct val="90000"/>
              </a:lnSpc>
            </a:pPr>
            <a:endParaRPr lang="en-US"/>
          </a:p>
          <a:p>
            <a:pPr marL="231775" indent="-231775">
              <a:lnSpc>
                <a:spcPct val="90000"/>
              </a:lnSpc>
            </a:pPr>
            <a:r>
              <a:rPr lang="en-US"/>
              <a:t>See things that escape notice in general course of work</a:t>
            </a:r>
          </a:p>
          <a:p>
            <a:pPr marL="231775" indent="-231775">
              <a:lnSpc>
                <a:spcPct val="90000"/>
              </a:lnSpc>
            </a:pPr>
            <a:endParaRPr lang="en-US"/>
          </a:p>
          <a:p>
            <a:pPr marL="231775" indent="-231775">
              <a:lnSpc>
                <a:spcPct val="90000"/>
              </a:lnSpc>
            </a:pPr>
            <a:r>
              <a:rPr lang="en-US"/>
              <a:t>Access to information people may not want to discuss in interviews</a:t>
            </a:r>
          </a:p>
        </p:txBody>
      </p:sp>
      <p:pic>
        <p:nvPicPr>
          <p:cNvPr id="1750020" name="Picture 4" descr="PE076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1712913" cy="171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526AC66-DB77-457E-ADD0-3EA19E13C8F6}" type="slidenum">
              <a:rPr lang="en-US" altLang="en-US"/>
              <a:pPr/>
              <a:t>54</a:t>
            </a:fld>
            <a:endParaRPr lang="en-US" altLang="en-US"/>
          </a:p>
        </p:txBody>
      </p:sp>
      <p:sp>
        <p:nvSpPr>
          <p:cNvPr id="1751042"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Observations - Disadvantages</a:t>
            </a:r>
          </a:p>
        </p:txBody>
      </p:sp>
      <p:sp>
        <p:nvSpPr>
          <p:cNvPr id="1751043" name="Rectangle 3"/>
          <p:cNvSpPr>
            <a:spLocks noGrp="1" noChangeArrowheads="1"/>
          </p:cNvSpPr>
          <p:nvPr>
            <p:ph type="body" idx="1"/>
          </p:nvPr>
        </p:nvSpPr>
        <p:spPr>
          <a:xfrm>
            <a:off x="990600" y="1219200"/>
            <a:ext cx="7772400" cy="4648200"/>
          </a:xfrm>
        </p:spPr>
        <p:txBody>
          <a:bodyPr/>
          <a:lstStyle/>
          <a:p>
            <a:pPr marL="231775" indent="-231775"/>
            <a:r>
              <a:rPr lang="en-US"/>
              <a:t>Can be costly if have to train observers</a:t>
            </a:r>
          </a:p>
          <a:p>
            <a:pPr marL="231775" indent="-231775"/>
            <a:endParaRPr lang="en-US"/>
          </a:p>
          <a:p>
            <a:pPr marL="231775" indent="-231775"/>
            <a:r>
              <a:rPr lang="en-US"/>
              <a:t>Limitations due to people’s concerns about anonymity and being observed</a:t>
            </a:r>
          </a:p>
          <a:p>
            <a:pPr marL="231775" indent="-231775"/>
            <a:endParaRPr lang="en-US"/>
          </a:p>
          <a:p>
            <a:pPr marL="231775" indent="-231775"/>
            <a:r>
              <a:rPr lang="en-US"/>
              <a:t>Presence of observer may influence process</a:t>
            </a:r>
          </a:p>
          <a:p>
            <a:pPr marL="231775" indent="-231775"/>
            <a:endParaRPr lang="en-US"/>
          </a:p>
          <a:p>
            <a:pPr marL="231775" indent="-231775"/>
            <a:r>
              <a:rPr lang="en-US"/>
              <a:t>Can be hard to code and analyze</a:t>
            </a:r>
          </a:p>
        </p:txBody>
      </p:sp>
      <p:pic>
        <p:nvPicPr>
          <p:cNvPr id="1751044" name="Picture 4" descr="PE0767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1712913" cy="1717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C9A0C05-9A1D-4CAE-B1B5-62354CDECF3E}" type="slidenum">
              <a:rPr lang="en-US" altLang="en-US"/>
              <a:pPr/>
              <a:t>55</a:t>
            </a:fld>
            <a:endParaRPr lang="en-US" altLang="en-US"/>
          </a:p>
        </p:txBody>
      </p:sp>
      <p:sp>
        <p:nvSpPr>
          <p:cNvPr id="1752066" name="Rectangle 2"/>
          <p:cNvSpPr>
            <a:spLocks noGrp="1" noChangeArrowheads="1"/>
          </p:cNvSpPr>
          <p:nvPr>
            <p:ph type="title"/>
          </p:nvPr>
        </p:nvSpPr>
        <p:spPr>
          <a:xfrm>
            <a:off x="987425" y="381000"/>
            <a:ext cx="8153400" cy="457200"/>
          </a:xfrm>
        </p:spPr>
        <p:txBody>
          <a:bodyPr/>
          <a:lstStyle/>
          <a:p>
            <a:r>
              <a:rPr lang="en-US" sz="2400"/>
              <a:t>Step 7</a:t>
            </a:r>
            <a:r>
              <a:rPr lang="en-US" sz="2100"/>
              <a:t> </a:t>
            </a:r>
            <a:r>
              <a:rPr lang="en-US" sz="2000"/>
              <a:t>(cont.)</a:t>
            </a:r>
            <a:r>
              <a:rPr lang="en-US" sz="2100"/>
              <a:t> </a:t>
            </a:r>
            <a:br>
              <a:rPr lang="en-US" sz="2100"/>
            </a:br>
            <a:r>
              <a:rPr lang="en-US" sz="2800"/>
              <a:t>Interviews and Focus Groups</a:t>
            </a:r>
          </a:p>
        </p:txBody>
      </p:sp>
      <p:sp>
        <p:nvSpPr>
          <p:cNvPr id="1752067" name="Rectangle 3"/>
          <p:cNvSpPr>
            <a:spLocks noGrp="1" noChangeArrowheads="1"/>
          </p:cNvSpPr>
          <p:nvPr>
            <p:ph type="body" idx="1"/>
          </p:nvPr>
        </p:nvSpPr>
        <p:spPr>
          <a:xfrm>
            <a:off x="987425" y="1143000"/>
            <a:ext cx="7772400" cy="4648200"/>
          </a:xfrm>
        </p:spPr>
        <p:txBody>
          <a:bodyPr/>
          <a:lstStyle/>
          <a:p>
            <a:pPr marL="0" indent="0">
              <a:buFontTx/>
              <a:buNone/>
            </a:pPr>
            <a:r>
              <a:rPr lang="en-US"/>
              <a:t>Difference</a:t>
            </a:r>
          </a:p>
          <a:p>
            <a:pPr lvl="1"/>
            <a:r>
              <a:rPr lang="en-US"/>
              <a:t>Interviews are conducted with individuals</a:t>
            </a:r>
          </a:p>
          <a:p>
            <a:pPr lvl="1"/>
            <a:r>
              <a:rPr lang="en-US"/>
              <a:t>Focus groups consist of multiple participants</a:t>
            </a:r>
          </a:p>
          <a:p>
            <a:pPr marL="0" indent="0">
              <a:buFontTx/>
              <a:buNone/>
            </a:pPr>
            <a:r>
              <a:rPr lang="en-US"/>
              <a:t>Good for collecting qualitative data</a:t>
            </a:r>
          </a:p>
          <a:p>
            <a:pPr lvl="1"/>
            <a:r>
              <a:rPr lang="en-US"/>
              <a:t>Information not readily categorized and coded</a:t>
            </a:r>
          </a:p>
          <a:p>
            <a:pPr lvl="1"/>
            <a:r>
              <a:rPr lang="en-US"/>
              <a:t>Explore why customers feel they way they do</a:t>
            </a:r>
          </a:p>
          <a:p>
            <a:pPr marL="0" indent="0">
              <a:buFontTx/>
              <a:buNone/>
            </a:pPr>
            <a:r>
              <a:rPr lang="en-US"/>
              <a:t>Questions are usually open-ended in nature</a:t>
            </a:r>
          </a:p>
          <a:p>
            <a:pPr lvl="1"/>
            <a:r>
              <a:rPr lang="en-US"/>
              <a:t>Let customers respond in their own words</a:t>
            </a:r>
          </a:p>
          <a:p>
            <a:pPr lvl="1"/>
            <a:r>
              <a:rPr lang="en-US"/>
              <a:t>Provides insight into customer perceptions</a:t>
            </a:r>
          </a:p>
          <a:p>
            <a:pPr marL="0" indent="0">
              <a:buFontTx/>
              <a:buNone/>
            </a:pPr>
            <a:r>
              <a:rPr lang="en-US"/>
              <a:t>Example 7-3</a:t>
            </a:r>
          </a:p>
          <a:p>
            <a:pPr lvl="1"/>
            <a:r>
              <a:rPr lang="en-US"/>
              <a:t>FY03 ORS Financial Management Branch (FMB) Customer Interviews</a:t>
            </a:r>
          </a:p>
        </p:txBody>
      </p:sp>
      <p:pic>
        <p:nvPicPr>
          <p:cNvPr id="1752068" name="Picture 4" descr="BD0715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2363" y="228600"/>
            <a:ext cx="1184275"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32929A0-880C-4D54-AC39-8B048800D36B}" type="slidenum">
              <a:rPr lang="en-US" altLang="en-US"/>
              <a:pPr/>
              <a:t>56</a:t>
            </a:fld>
            <a:endParaRPr lang="en-US" altLang="en-US"/>
          </a:p>
        </p:txBody>
      </p:sp>
      <p:sp>
        <p:nvSpPr>
          <p:cNvPr id="1753090" name="Rectangle 2"/>
          <p:cNvSpPr>
            <a:spLocks noGrp="1" noChangeArrowheads="1"/>
          </p:cNvSpPr>
          <p:nvPr>
            <p:ph type="title"/>
          </p:nvPr>
        </p:nvSpPr>
        <p:spPr>
          <a:xfrm>
            <a:off x="987425" y="762000"/>
            <a:ext cx="8153400" cy="457200"/>
          </a:xfrm>
        </p:spPr>
        <p:txBody>
          <a:bodyPr/>
          <a:lstStyle/>
          <a:p>
            <a:r>
              <a:rPr lang="en-US" sz="2400" dirty="0"/>
              <a:t>Step 7</a:t>
            </a:r>
            <a:r>
              <a:rPr lang="en-US" sz="2100" dirty="0"/>
              <a:t> </a:t>
            </a:r>
            <a:r>
              <a:rPr lang="en-US" sz="2000" dirty="0"/>
              <a:t>(cont.)</a:t>
            </a:r>
            <a:r>
              <a:rPr lang="en-US" sz="2100" dirty="0"/>
              <a:t> </a:t>
            </a:r>
            <a:br>
              <a:rPr lang="en-US" sz="2100" dirty="0"/>
            </a:br>
            <a:r>
              <a:rPr lang="en-US" sz="2800" dirty="0"/>
              <a:t>Example 7-3: FY03 ORS FMB Customer Interviews </a:t>
            </a:r>
            <a:r>
              <a:rPr lang="en-US" sz="2400" dirty="0"/>
              <a:t>(Slide 1 of </a:t>
            </a:r>
            <a:r>
              <a:rPr lang="en-US" sz="2400" dirty="0" smtClean="0"/>
              <a:t>4)</a:t>
            </a:r>
            <a:endParaRPr lang="en-US" sz="2400" dirty="0"/>
          </a:p>
        </p:txBody>
      </p:sp>
      <p:sp>
        <p:nvSpPr>
          <p:cNvPr id="1753091" name="Rectangle 3"/>
          <p:cNvSpPr>
            <a:spLocks noGrp="1" noChangeArrowheads="1"/>
          </p:cNvSpPr>
          <p:nvPr>
            <p:ph type="body" idx="1"/>
          </p:nvPr>
        </p:nvSpPr>
        <p:spPr>
          <a:xfrm>
            <a:off x="987425" y="1295400"/>
            <a:ext cx="7772400" cy="5562600"/>
          </a:xfrm>
        </p:spPr>
        <p:txBody>
          <a:bodyPr/>
          <a:lstStyle/>
          <a:p>
            <a:pPr marL="231775" indent="-231775">
              <a:lnSpc>
                <a:spcPct val="90000"/>
              </a:lnSpc>
            </a:pPr>
            <a:r>
              <a:rPr lang="en-US"/>
              <a:t>Interviews were conducted with representatives in ORS to capture how the ORS Financial Management Branch (FMB) can provide better service to its customers.  </a:t>
            </a:r>
          </a:p>
          <a:p>
            <a:pPr marL="231775" indent="-231775">
              <a:lnSpc>
                <a:spcPct val="90000"/>
              </a:lnSpc>
            </a:pPr>
            <a:endParaRPr lang="en-US"/>
          </a:p>
          <a:p>
            <a:pPr marL="231775" indent="-231775">
              <a:lnSpc>
                <a:spcPct val="90000"/>
              </a:lnSpc>
            </a:pPr>
            <a:r>
              <a:rPr lang="en-US"/>
              <a:t>Total of 13 interviews were held and most lasted 1 hour</a:t>
            </a:r>
          </a:p>
          <a:p>
            <a:pPr marL="231775" indent="-231775">
              <a:lnSpc>
                <a:spcPct val="90000"/>
              </a:lnSpc>
            </a:pPr>
            <a:endParaRPr lang="en-US" altLang="en-US"/>
          </a:p>
          <a:p>
            <a:pPr marL="231775" indent="-231775">
              <a:lnSpc>
                <a:spcPct val="90000"/>
              </a:lnSpc>
            </a:pPr>
            <a:r>
              <a:rPr lang="en-US" altLang="en-US"/>
              <a:t>Combined open ended questions with a structured survey (ORS customer scorecard)</a:t>
            </a:r>
            <a:endParaRPr lang="en-US" altLang="en-US" u="sng"/>
          </a:p>
          <a:p>
            <a:pPr marL="231775" indent="-231775">
              <a:lnSpc>
                <a:spcPct val="90000"/>
              </a:lnSpc>
            </a:pPr>
            <a:endParaRPr lang="en-US">
              <a:cs typeface="Times New Roman" pitchFamily="18" charset="0"/>
            </a:endParaRPr>
          </a:p>
          <a:p>
            <a:pPr marL="231775" indent="-231775">
              <a:lnSpc>
                <a:spcPct val="90000"/>
              </a:lnSpc>
            </a:pPr>
            <a:r>
              <a:rPr lang="en-US">
                <a:cs typeface="Times New Roman" pitchFamily="18" charset="0"/>
              </a:rPr>
              <a:t>Summary of results were compiled </a:t>
            </a:r>
          </a:p>
          <a:p>
            <a:pPr marL="231775" indent="-231775">
              <a:lnSpc>
                <a:spcPct val="90000"/>
              </a:lnSpc>
            </a:pPr>
            <a:endParaRPr lang="en-US">
              <a:cs typeface="Times New Roman" pitchFamily="18" charset="0"/>
            </a:endParaRP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0567D4C-123E-429A-9A61-9125E61E43D7}" type="slidenum">
              <a:rPr lang="en-US" altLang="en-US"/>
              <a:pPr/>
              <a:t>57</a:t>
            </a:fld>
            <a:endParaRPr lang="en-US" altLang="en-US"/>
          </a:p>
        </p:txBody>
      </p:sp>
      <p:sp>
        <p:nvSpPr>
          <p:cNvPr id="1754114" name="Rectangle 2"/>
          <p:cNvSpPr>
            <a:spLocks noGrp="1" noChangeArrowheads="1"/>
          </p:cNvSpPr>
          <p:nvPr>
            <p:ph type="title"/>
          </p:nvPr>
        </p:nvSpPr>
        <p:spPr>
          <a:xfrm>
            <a:off x="987425" y="762000"/>
            <a:ext cx="8153400" cy="457200"/>
          </a:xfrm>
        </p:spPr>
        <p:txBody>
          <a:bodyPr/>
          <a:lstStyle/>
          <a:p>
            <a:r>
              <a:rPr lang="en-US" sz="2400" dirty="0"/>
              <a:t>Step 7</a:t>
            </a:r>
            <a:r>
              <a:rPr lang="en-US" sz="2100" dirty="0"/>
              <a:t> </a:t>
            </a:r>
            <a:r>
              <a:rPr lang="en-US" sz="2000" dirty="0"/>
              <a:t>(cont.)</a:t>
            </a:r>
            <a:r>
              <a:rPr lang="en-US" sz="2100" dirty="0"/>
              <a:t> </a:t>
            </a:r>
            <a:br>
              <a:rPr lang="en-US" sz="2100" dirty="0"/>
            </a:br>
            <a:r>
              <a:rPr lang="en-US" sz="2800" dirty="0"/>
              <a:t>Example 7-3: FY03 ORS FMB Customer Interviews </a:t>
            </a:r>
            <a:r>
              <a:rPr lang="en-US" sz="2400" dirty="0"/>
              <a:t>(Slide </a:t>
            </a:r>
            <a:r>
              <a:rPr lang="en-US" sz="2400" dirty="0" smtClean="0"/>
              <a:t>2 </a:t>
            </a:r>
            <a:r>
              <a:rPr lang="en-US" sz="2400" dirty="0"/>
              <a:t>of </a:t>
            </a:r>
            <a:r>
              <a:rPr lang="en-US" sz="2400" dirty="0" smtClean="0"/>
              <a:t>4)</a:t>
            </a:r>
            <a:endParaRPr lang="en-US" sz="2400" dirty="0"/>
          </a:p>
        </p:txBody>
      </p:sp>
      <p:sp>
        <p:nvSpPr>
          <p:cNvPr id="1754115" name="Rectangle 3"/>
          <p:cNvSpPr>
            <a:spLocks noGrp="1" noChangeArrowheads="1"/>
          </p:cNvSpPr>
          <p:nvPr>
            <p:ph type="body" idx="1"/>
          </p:nvPr>
        </p:nvSpPr>
        <p:spPr>
          <a:xfrm>
            <a:off x="987425" y="1295400"/>
            <a:ext cx="7772400" cy="5562600"/>
          </a:xfrm>
        </p:spPr>
        <p:txBody>
          <a:bodyPr/>
          <a:lstStyle/>
          <a:p>
            <a:pPr marL="0" indent="0">
              <a:buFontTx/>
              <a:buNone/>
            </a:pPr>
            <a:r>
              <a:rPr lang="en-US">
                <a:cs typeface="Times New Roman" pitchFamily="18" charset="0"/>
              </a:rPr>
              <a:t>How the results were used:</a:t>
            </a:r>
          </a:p>
          <a:p>
            <a:pPr lvl="1"/>
            <a:r>
              <a:rPr lang="en-US">
                <a:cs typeface="Times New Roman" pitchFamily="18" charset="0"/>
              </a:rPr>
              <a:t>FMB took action to clarify its role, especially in the budget reporting process</a:t>
            </a:r>
          </a:p>
          <a:p>
            <a:pPr lvl="1"/>
            <a:r>
              <a:rPr lang="en-US"/>
              <a:t>FMB was able to partner with Divisions and become a better advocate for them with OFM</a:t>
            </a:r>
          </a:p>
          <a:p>
            <a:pPr lvl="1"/>
            <a:r>
              <a:rPr lang="en-US"/>
              <a:t>Results helped reaffirm FMB’s commitment to a customer service mentality.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7F78BB-BF5E-42C4-BFB5-C2A5D45F85CE}" type="slidenum">
              <a:rPr lang="en-US" altLang="en-US"/>
              <a:pPr/>
              <a:t>58</a:t>
            </a:fld>
            <a:endParaRPr lang="en-US" altLang="en-US"/>
          </a:p>
        </p:txBody>
      </p:sp>
      <p:sp>
        <p:nvSpPr>
          <p:cNvPr id="1755138" name="Rectangle 2"/>
          <p:cNvSpPr>
            <a:spLocks noGrp="1" noChangeArrowheads="1"/>
          </p:cNvSpPr>
          <p:nvPr>
            <p:ph type="title"/>
          </p:nvPr>
        </p:nvSpPr>
        <p:spPr>
          <a:xfrm>
            <a:off x="987425" y="685800"/>
            <a:ext cx="8153400" cy="457200"/>
          </a:xfrm>
        </p:spPr>
        <p:txBody>
          <a:bodyPr/>
          <a:lstStyle/>
          <a:p>
            <a:r>
              <a:rPr lang="en-US" sz="2400" dirty="0"/>
              <a:t>Step 7</a:t>
            </a:r>
            <a:r>
              <a:rPr lang="en-US" sz="2100" dirty="0"/>
              <a:t> </a:t>
            </a:r>
            <a:r>
              <a:rPr lang="en-US" sz="2000" dirty="0"/>
              <a:t>(cont.)</a:t>
            </a:r>
            <a:r>
              <a:rPr lang="en-US" sz="2100" dirty="0"/>
              <a:t> </a:t>
            </a:r>
            <a:br>
              <a:rPr lang="en-US" sz="2100" dirty="0"/>
            </a:br>
            <a:r>
              <a:rPr lang="en-US" sz="2800" dirty="0"/>
              <a:t>Example 7-3: FY03 ORS FMB Customer Interviews </a:t>
            </a:r>
            <a:r>
              <a:rPr lang="en-US" sz="2400" dirty="0"/>
              <a:t>(Slide 3</a:t>
            </a:r>
            <a:r>
              <a:rPr lang="en-US" sz="2400" dirty="0" smtClean="0"/>
              <a:t> </a:t>
            </a:r>
            <a:r>
              <a:rPr lang="en-US" sz="2400" dirty="0"/>
              <a:t>of </a:t>
            </a:r>
            <a:r>
              <a:rPr lang="en-US" sz="2400" dirty="0" smtClean="0"/>
              <a:t>4)</a:t>
            </a:r>
            <a:endParaRPr lang="en-US" sz="2400" dirty="0"/>
          </a:p>
        </p:txBody>
      </p:sp>
      <p:sp>
        <p:nvSpPr>
          <p:cNvPr id="1755139" name="Rectangle 3"/>
          <p:cNvSpPr>
            <a:spLocks noGrp="1" noChangeArrowheads="1"/>
          </p:cNvSpPr>
          <p:nvPr>
            <p:ph type="body" idx="1"/>
          </p:nvPr>
        </p:nvSpPr>
        <p:spPr>
          <a:xfrm>
            <a:off x="987425" y="1295400"/>
            <a:ext cx="7772400" cy="4648200"/>
          </a:xfrm>
        </p:spPr>
        <p:txBody>
          <a:bodyPr/>
          <a:lstStyle/>
          <a:p>
            <a:pPr>
              <a:lnSpc>
                <a:spcPct val="80000"/>
              </a:lnSpc>
              <a:buFontTx/>
              <a:buNone/>
            </a:pPr>
            <a:r>
              <a:rPr lang="en-US"/>
              <a:t>Open Ended Questions:</a:t>
            </a:r>
          </a:p>
          <a:p>
            <a:pPr lvl="1">
              <a:lnSpc>
                <a:spcPct val="80000"/>
              </a:lnSpc>
            </a:pPr>
            <a:r>
              <a:rPr lang="en-US"/>
              <a:t>Business plan formulation questions</a:t>
            </a:r>
            <a:endParaRPr lang="en-US" b="1"/>
          </a:p>
          <a:p>
            <a:pPr lvl="2">
              <a:lnSpc>
                <a:spcPct val="80000"/>
              </a:lnSpc>
            </a:pPr>
            <a:r>
              <a:rPr lang="en-US"/>
              <a:t>How well do you think the current business plan formulation process works?  </a:t>
            </a:r>
          </a:p>
          <a:p>
            <a:pPr lvl="2">
              <a:lnSpc>
                <a:spcPct val="80000"/>
              </a:lnSpc>
            </a:pPr>
            <a:r>
              <a:rPr lang="en-US"/>
              <a:t>What specific ideas do you have to improve the process?</a:t>
            </a:r>
          </a:p>
          <a:p>
            <a:pPr lvl="2">
              <a:lnSpc>
                <a:spcPct val="80000"/>
              </a:lnSpc>
            </a:pPr>
            <a:r>
              <a:rPr lang="en-US"/>
              <a:t>What tools or services could the FMB provide to assist you in this process?</a:t>
            </a:r>
          </a:p>
          <a:p>
            <a:pPr lvl="1">
              <a:lnSpc>
                <a:spcPct val="80000"/>
              </a:lnSpc>
            </a:pPr>
            <a:r>
              <a:rPr lang="en-US"/>
              <a:t>Budget execution questions</a:t>
            </a:r>
            <a:endParaRPr lang="en-US" b="1"/>
          </a:p>
          <a:p>
            <a:pPr lvl="2">
              <a:lnSpc>
                <a:spcPct val="80000"/>
              </a:lnSpc>
            </a:pPr>
            <a:r>
              <a:rPr lang="en-US"/>
              <a:t>Do the current reports and information you receive meet your needs to track your budget obligations/accruals/expenditures?</a:t>
            </a:r>
          </a:p>
          <a:p>
            <a:pPr lvl="2">
              <a:lnSpc>
                <a:spcPct val="80000"/>
              </a:lnSpc>
            </a:pPr>
            <a:r>
              <a:rPr lang="en-US"/>
              <a:t>How could the reports/information be modified so you would NOT have to manipulate it to use it?  </a:t>
            </a:r>
          </a:p>
          <a:p>
            <a:pPr lvl="2">
              <a:lnSpc>
                <a:spcPct val="80000"/>
              </a:lnSpc>
            </a:pPr>
            <a:r>
              <a:rPr lang="en-US"/>
              <a:t>How much has timeliness and accuracy of budget execution information been an issue for you?  </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D75D93A-53FC-4326-BAC7-E2740304167D}" type="slidenum">
              <a:rPr lang="en-US" altLang="en-US"/>
              <a:pPr/>
              <a:t>59</a:t>
            </a:fld>
            <a:endParaRPr lang="en-US" altLang="en-US"/>
          </a:p>
        </p:txBody>
      </p:sp>
      <p:sp>
        <p:nvSpPr>
          <p:cNvPr id="1756162" name="Rectangle 2"/>
          <p:cNvSpPr>
            <a:spLocks noGrp="1" noChangeArrowheads="1"/>
          </p:cNvSpPr>
          <p:nvPr>
            <p:ph type="title"/>
          </p:nvPr>
        </p:nvSpPr>
        <p:spPr>
          <a:xfrm>
            <a:off x="987425" y="685800"/>
            <a:ext cx="8153400" cy="457200"/>
          </a:xfrm>
        </p:spPr>
        <p:txBody>
          <a:bodyPr/>
          <a:lstStyle/>
          <a:p>
            <a:r>
              <a:rPr lang="en-US" sz="2400" dirty="0"/>
              <a:t>Step 7</a:t>
            </a:r>
            <a:r>
              <a:rPr lang="en-US" sz="2100" dirty="0"/>
              <a:t> </a:t>
            </a:r>
            <a:r>
              <a:rPr lang="en-US" sz="2000" dirty="0"/>
              <a:t>(cont.)</a:t>
            </a:r>
            <a:r>
              <a:rPr lang="en-US" sz="2100" dirty="0"/>
              <a:t> </a:t>
            </a:r>
            <a:br>
              <a:rPr lang="en-US" sz="2100" dirty="0"/>
            </a:br>
            <a:r>
              <a:rPr lang="en-US" sz="2800" dirty="0"/>
              <a:t>Example 7-3: FY03 ORS FMB Customer Interviews </a:t>
            </a:r>
            <a:r>
              <a:rPr lang="en-US" sz="2400" dirty="0"/>
              <a:t>(Slide </a:t>
            </a:r>
            <a:r>
              <a:rPr lang="en-US" sz="2400" dirty="0" smtClean="0"/>
              <a:t>4 </a:t>
            </a:r>
            <a:r>
              <a:rPr lang="en-US" sz="2400" dirty="0"/>
              <a:t>of </a:t>
            </a:r>
            <a:r>
              <a:rPr lang="en-US" sz="2400" dirty="0" smtClean="0"/>
              <a:t>4)</a:t>
            </a:r>
            <a:endParaRPr lang="en-US" sz="2400" dirty="0"/>
          </a:p>
        </p:txBody>
      </p:sp>
      <p:sp>
        <p:nvSpPr>
          <p:cNvPr id="1756163" name="Rectangle 3"/>
          <p:cNvSpPr>
            <a:spLocks noGrp="1" noChangeArrowheads="1"/>
          </p:cNvSpPr>
          <p:nvPr>
            <p:ph type="body" idx="1"/>
          </p:nvPr>
        </p:nvSpPr>
        <p:spPr>
          <a:xfrm>
            <a:off x="987425" y="1371600"/>
            <a:ext cx="7772400" cy="4648200"/>
          </a:xfrm>
        </p:spPr>
        <p:txBody>
          <a:bodyPr/>
          <a:lstStyle/>
          <a:p>
            <a:pPr>
              <a:lnSpc>
                <a:spcPct val="80000"/>
              </a:lnSpc>
              <a:buFontTx/>
              <a:buNone/>
            </a:pPr>
            <a:r>
              <a:rPr lang="en-US"/>
              <a:t>Open Ended Questions </a:t>
            </a:r>
            <a:r>
              <a:rPr lang="en-US" sz="1800"/>
              <a:t>(cont.)</a:t>
            </a:r>
            <a:r>
              <a:rPr lang="en-US"/>
              <a:t>:</a:t>
            </a:r>
          </a:p>
          <a:p>
            <a:pPr lvl="1">
              <a:lnSpc>
                <a:spcPct val="80000"/>
              </a:lnSpc>
            </a:pPr>
            <a:r>
              <a:rPr lang="en-US"/>
              <a:t>Central Services Questions to be Asked</a:t>
            </a:r>
            <a:endParaRPr lang="en-US" b="1"/>
          </a:p>
          <a:p>
            <a:pPr lvl="2">
              <a:lnSpc>
                <a:spcPct val="80000"/>
              </a:lnSpc>
            </a:pPr>
            <a:r>
              <a:rPr lang="en-US"/>
              <a:t>Do the current Central Services reports and information you receive meet your needs to track your budget obligations/accruals/expenditures?</a:t>
            </a:r>
          </a:p>
          <a:p>
            <a:pPr lvl="2">
              <a:lnSpc>
                <a:spcPct val="80000"/>
              </a:lnSpc>
            </a:pPr>
            <a:r>
              <a:rPr lang="en-US"/>
              <a:t>What specific ideas do you have on how we provide this information to you in a useful   manner and timeframe?  </a:t>
            </a:r>
          </a:p>
          <a:p>
            <a:pPr lvl="1">
              <a:lnSpc>
                <a:spcPct val="80000"/>
              </a:lnSpc>
            </a:pPr>
            <a:r>
              <a:rPr lang="en-US"/>
              <a:t>Questions for Rate Study Customers</a:t>
            </a:r>
            <a:r>
              <a:rPr lang="en-US" u="sng"/>
              <a:t> </a:t>
            </a:r>
            <a:endParaRPr lang="en-US" b="1" u="sng"/>
          </a:p>
          <a:p>
            <a:pPr lvl="2">
              <a:lnSpc>
                <a:spcPct val="80000"/>
              </a:lnSpc>
            </a:pPr>
            <a:r>
              <a:rPr lang="en-US"/>
              <a:t>What services does the Budget and Finance group currently provide for your rate studies?  </a:t>
            </a:r>
          </a:p>
          <a:p>
            <a:pPr lvl="2">
              <a:lnSpc>
                <a:spcPct val="80000"/>
              </a:lnSpc>
            </a:pPr>
            <a:r>
              <a:rPr lang="en-US"/>
              <a:t>What could we do to improve our service to you in this area?  </a:t>
            </a:r>
          </a:p>
          <a:p>
            <a:pPr lvl="1">
              <a:lnSpc>
                <a:spcPct val="80000"/>
              </a:lnSpc>
            </a:pPr>
            <a:r>
              <a:rPr lang="en-US"/>
              <a:t>General </a:t>
            </a:r>
            <a:endParaRPr lang="en-US" b="1"/>
          </a:p>
          <a:p>
            <a:pPr lvl="2">
              <a:lnSpc>
                <a:spcPct val="80000"/>
              </a:lnSpc>
            </a:pPr>
            <a:r>
              <a:rPr lang="en-US" sz="1600"/>
              <a:t>Do you have any additional specific ideas on how the Budget and Finance Service Group can improve our service to you?</a:t>
            </a:r>
            <a:r>
              <a:rPr lang="en-US" sz="1200"/>
              <a:t>  </a:t>
            </a:r>
          </a:p>
          <a:p>
            <a:pPr>
              <a:lnSpc>
                <a:spcPct val="80000"/>
              </a:lnSpc>
            </a:pPr>
            <a:endParaRPr lang="en-US" sz="16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55C68A6-79A0-4152-A656-FD9AAC6DABD1}" type="slidenum">
              <a:rPr lang="en-US" altLang="en-US"/>
              <a:pPr/>
              <a:t>6</a:t>
            </a:fld>
            <a:endParaRPr lang="en-US" altLang="en-US"/>
          </a:p>
        </p:txBody>
      </p:sp>
      <p:sp>
        <p:nvSpPr>
          <p:cNvPr id="1721346" name="Rectangle 2"/>
          <p:cNvSpPr>
            <a:spLocks noGrp="1" noChangeArrowheads="1"/>
          </p:cNvSpPr>
          <p:nvPr>
            <p:ph type="title"/>
          </p:nvPr>
        </p:nvSpPr>
        <p:spPr>
          <a:xfrm>
            <a:off x="1066800" y="304800"/>
            <a:ext cx="7848600" cy="762000"/>
          </a:xfrm>
        </p:spPr>
        <p:txBody>
          <a:bodyPr/>
          <a:lstStyle/>
          <a:p>
            <a:r>
              <a:rPr lang="en-US" sz="2800"/>
              <a:t>Customer Intimacy Is Customer Quality Relationships</a:t>
            </a:r>
          </a:p>
        </p:txBody>
      </p:sp>
      <p:sp>
        <p:nvSpPr>
          <p:cNvPr id="1721347" name="Rectangle 3"/>
          <p:cNvSpPr>
            <a:spLocks noGrp="1" noChangeArrowheads="1"/>
          </p:cNvSpPr>
          <p:nvPr>
            <p:ph type="body" sz="half" idx="1"/>
          </p:nvPr>
        </p:nvSpPr>
        <p:spPr>
          <a:xfrm>
            <a:off x="1130300" y="2027238"/>
            <a:ext cx="4038600" cy="4525962"/>
          </a:xfrm>
        </p:spPr>
        <p:txBody>
          <a:bodyPr/>
          <a:lstStyle/>
          <a:p>
            <a:pPr>
              <a:lnSpc>
                <a:spcPct val="90000"/>
              </a:lnSpc>
            </a:pPr>
            <a:r>
              <a:rPr lang="en-US" sz="2000"/>
              <a:t>Understand their business</a:t>
            </a:r>
          </a:p>
          <a:p>
            <a:pPr>
              <a:lnSpc>
                <a:spcPct val="90000"/>
              </a:lnSpc>
              <a:buFontTx/>
              <a:buNone/>
            </a:pPr>
            <a:endParaRPr lang="en-US" sz="2000"/>
          </a:p>
          <a:p>
            <a:pPr>
              <a:lnSpc>
                <a:spcPct val="90000"/>
              </a:lnSpc>
            </a:pPr>
            <a:r>
              <a:rPr lang="en-US" sz="2000"/>
              <a:t>Know their needs</a:t>
            </a:r>
          </a:p>
          <a:p>
            <a:pPr>
              <a:lnSpc>
                <a:spcPct val="90000"/>
              </a:lnSpc>
              <a:buFontTx/>
              <a:buNone/>
            </a:pPr>
            <a:endParaRPr lang="en-US" sz="2000"/>
          </a:p>
          <a:p>
            <a:pPr>
              <a:lnSpc>
                <a:spcPct val="90000"/>
              </a:lnSpc>
            </a:pPr>
            <a:r>
              <a:rPr lang="en-US" sz="2000"/>
              <a:t>Provide complete solutions</a:t>
            </a:r>
          </a:p>
          <a:p>
            <a:pPr>
              <a:lnSpc>
                <a:spcPct val="90000"/>
              </a:lnSpc>
              <a:buFontTx/>
              <a:buNone/>
            </a:pPr>
            <a:endParaRPr lang="en-US" sz="2000"/>
          </a:p>
          <a:p>
            <a:pPr>
              <a:lnSpc>
                <a:spcPct val="90000"/>
              </a:lnSpc>
            </a:pPr>
            <a:r>
              <a:rPr lang="en-US" sz="2000"/>
              <a:t>Quality of the relationship</a:t>
            </a:r>
          </a:p>
          <a:p>
            <a:pPr>
              <a:lnSpc>
                <a:spcPct val="90000"/>
              </a:lnSpc>
            </a:pPr>
            <a:endParaRPr lang="en-US" sz="2000"/>
          </a:p>
        </p:txBody>
      </p:sp>
      <p:sp>
        <p:nvSpPr>
          <p:cNvPr id="1721348" name="Rectangle 4"/>
          <p:cNvSpPr>
            <a:spLocks noGrp="1" noChangeArrowheads="1"/>
          </p:cNvSpPr>
          <p:nvPr>
            <p:ph type="body" sz="half" idx="2"/>
          </p:nvPr>
        </p:nvSpPr>
        <p:spPr>
          <a:xfrm>
            <a:off x="5105400" y="2057400"/>
            <a:ext cx="4038600" cy="4525963"/>
          </a:xfrm>
        </p:spPr>
        <p:txBody>
          <a:bodyPr/>
          <a:lstStyle/>
          <a:p>
            <a:pPr>
              <a:lnSpc>
                <a:spcPct val="90000"/>
              </a:lnSpc>
            </a:pPr>
            <a:r>
              <a:rPr lang="en-US" sz="2000"/>
              <a:t>Empower them</a:t>
            </a:r>
          </a:p>
          <a:p>
            <a:pPr>
              <a:lnSpc>
                <a:spcPct val="90000"/>
              </a:lnSpc>
              <a:buFontTx/>
              <a:buNone/>
            </a:pPr>
            <a:endParaRPr lang="en-US" sz="2000"/>
          </a:p>
          <a:p>
            <a:pPr>
              <a:lnSpc>
                <a:spcPct val="90000"/>
              </a:lnSpc>
            </a:pPr>
            <a:r>
              <a:rPr lang="en-US" sz="2000"/>
              <a:t>Share with them</a:t>
            </a:r>
          </a:p>
          <a:p>
            <a:pPr>
              <a:lnSpc>
                <a:spcPct val="90000"/>
              </a:lnSpc>
              <a:buFontTx/>
              <a:buNone/>
            </a:pPr>
            <a:endParaRPr lang="en-US" sz="2000"/>
          </a:p>
          <a:p>
            <a:pPr>
              <a:lnSpc>
                <a:spcPct val="90000"/>
              </a:lnSpc>
            </a:pPr>
            <a:r>
              <a:rPr lang="en-US" sz="2000"/>
              <a:t>Our team knows their team</a:t>
            </a:r>
          </a:p>
          <a:p>
            <a:pPr>
              <a:lnSpc>
                <a:spcPct val="90000"/>
              </a:lnSpc>
              <a:buFontTx/>
              <a:buNone/>
            </a:pPr>
            <a:endParaRPr lang="en-US" sz="2000"/>
          </a:p>
          <a:p>
            <a:pPr>
              <a:lnSpc>
                <a:spcPct val="90000"/>
              </a:lnSpc>
            </a:pPr>
            <a:r>
              <a:rPr lang="en-US" sz="2000"/>
              <a:t>Follow up and feed back</a:t>
            </a:r>
          </a:p>
          <a:p>
            <a:pPr>
              <a:lnSpc>
                <a:spcPct val="90000"/>
              </a:lnSpc>
              <a:buFontTx/>
              <a:buNone/>
            </a:pPr>
            <a:endParaRPr lang="en-US" sz="2000"/>
          </a:p>
          <a:p>
            <a:pPr>
              <a:lnSpc>
                <a:spcPct val="90000"/>
              </a:lnSpc>
            </a:pPr>
            <a:endParaRPr lang="en-US" sz="2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33C333F-00E6-468C-B216-0BCDE39D2CEB}" type="slidenum">
              <a:rPr lang="en-US" altLang="en-US"/>
              <a:pPr/>
              <a:t>60</a:t>
            </a:fld>
            <a:endParaRPr lang="en-US" altLang="en-US"/>
          </a:p>
        </p:txBody>
      </p:sp>
      <p:sp>
        <p:nvSpPr>
          <p:cNvPr id="1757186" name="Rectangle 2"/>
          <p:cNvSpPr>
            <a:spLocks noGrp="1" noChangeArrowheads="1"/>
          </p:cNvSpPr>
          <p:nvPr>
            <p:ph type="title"/>
          </p:nvPr>
        </p:nvSpPr>
        <p:spPr>
          <a:xfrm>
            <a:off x="990600" y="304800"/>
            <a:ext cx="7772400" cy="533400"/>
          </a:xfrm>
        </p:spPr>
        <p:txBody>
          <a:bodyPr/>
          <a:lstStyle/>
          <a:p>
            <a:r>
              <a:rPr lang="en-US" sz="2100"/>
              <a:t/>
            </a:r>
            <a:br>
              <a:rPr lang="en-US" sz="2100"/>
            </a:br>
            <a:r>
              <a:rPr lang="en-US" sz="2400"/>
              <a:t>Step 7</a:t>
            </a:r>
            <a:r>
              <a:rPr lang="en-US" sz="2100"/>
              <a:t> </a:t>
            </a:r>
            <a:r>
              <a:rPr lang="en-US" sz="2000"/>
              <a:t>(cont.)</a:t>
            </a:r>
            <a:r>
              <a:rPr lang="en-US" sz="2100"/>
              <a:t> </a:t>
            </a:r>
            <a:br>
              <a:rPr lang="en-US" sz="2100"/>
            </a:br>
            <a:r>
              <a:rPr lang="en-US" sz="2800"/>
              <a:t>Interviewing is a Skill</a:t>
            </a:r>
          </a:p>
        </p:txBody>
      </p:sp>
      <p:pic>
        <p:nvPicPr>
          <p:cNvPr id="1757187" name="Picture 3" descr="333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46138"/>
            <a:ext cx="4191000" cy="6011862"/>
          </a:xfrm>
          <a:prstGeom prst="rect">
            <a:avLst/>
          </a:prstGeom>
          <a:noFill/>
          <a:extLst>
            <a:ext uri="{909E8E84-426E-40DD-AFC4-6F175D3DCCD1}">
              <a14:hiddenFill xmlns:a14="http://schemas.microsoft.com/office/drawing/2010/main">
                <a:solidFill>
                  <a:srgbClr val="FFFFFF"/>
                </a:solidFill>
              </a14:hiddenFill>
            </a:ext>
          </a:extLst>
        </p:spPr>
      </p:pic>
      <p:sp>
        <p:nvSpPr>
          <p:cNvPr id="1757188" name="Text Box 4"/>
          <p:cNvSpPr txBox="1">
            <a:spLocks noChangeArrowheads="1"/>
          </p:cNvSpPr>
          <p:nvPr/>
        </p:nvSpPr>
        <p:spPr bwMode="auto">
          <a:xfrm>
            <a:off x="914400" y="5562600"/>
            <a:ext cx="19812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800">
                <a:cs typeface="Arial" charset="0"/>
              </a:rPr>
              <a:t>© </a:t>
            </a:r>
            <a:r>
              <a:rPr lang="en-US" sz="800"/>
              <a:t>2001 The New Yorker Collection from cartoonbank.com.  All Rights Reserved.  </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87E34F4-5A48-48D9-A9E3-48B1B87B9F13}" type="slidenum">
              <a:rPr lang="en-US" altLang="en-US"/>
              <a:pPr/>
              <a:t>61</a:t>
            </a:fld>
            <a:endParaRPr lang="en-US" altLang="en-US"/>
          </a:p>
        </p:txBody>
      </p:sp>
      <p:sp>
        <p:nvSpPr>
          <p:cNvPr id="1758210" name="Rectangle 2"/>
          <p:cNvSpPr>
            <a:spLocks noGrp="1" noChangeArrowheads="1"/>
          </p:cNvSpPr>
          <p:nvPr>
            <p:ph type="title"/>
          </p:nvPr>
        </p:nvSpPr>
        <p:spPr>
          <a:xfrm>
            <a:off x="987425" y="457200"/>
            <a:ext cx="8153400" cy="457200"/>
          </a:xfrm>
        </p:spPr>
        <p:txBody>
          <a:bodyPr/>
          <a:lstStyle/>
          <a:p>
            <a:r>
              <a:rPr lang="en-US" sz="2400"/>
              <a:t>Step 7</a:t>
            </a:r>
            <a:r>
              <a:rPr lang="en-US"/>
              <a:t> </a:t>
            </a:r>
            <a:r>
              <a:rPr lang="en-US" sz="2000"/>
              <a:t>(cont.)</a:t>
            </a:r>
            <a:r>
              <a:rPr lang="en-US"/>
              <a:t> </a:t>
            </a:r>
            <a:br>
              <a:rPr lang="en-US"/>
            </a:br>
            <a:r>
              <a:rPr lang="en-US" sz="2800"/>
              <a:t>Interviews/Focus Groups - Advantages</a:t>
            </a:r>
          </a:p>
        </p:txBody>
      </p:sp>
      <p:sp>
        <p:nvSpPr>
          <p:cNvPr id="1758211" name="Rectangle 3"/>
          <p:cNvSpPr>
            <a:spLocks noGrp="1" noChangeArrowheads="1"/>
          </p:cNvSpPr>
          <p:nvPr>
            <p:ph type="body" idx="1"/>
          </p:nvPr>
        </p:nvSpPr>
        <p:spPr>
          <a:xfrm>
            <a:off x="987425" y="1219200"/>
            <a:ext cx="7772400" cy="5410200"/>
          </a:xfrm>
        </p:spPr>
        <p:txBody>
          <a:bodyPr/>
          <a:lstStyle/>
          <a:p>
            <a:pPr marL="231775" indent="-231775"/>
            <a:r>
              <a:rPr lang="en-US"/>
              <a:t>Allow flexibility in data collection</a:t>
            </a:r>
          </a:p>
          <a:p>
            <a:pPr marL="231775" indent="-231775"/>
            <a:endParaRPr lang="en-US"/>
          </a:p>
          <a:p>
            <a:pPr marL="231775" indent="-231775"/>
            <a:r>
              <a:rPr lang="en-US"/>
              <a:t>Can gather unexpected data and ask unplanned questions</a:t>
            </a:r>
          </a:p>
          <a:p>
            <a:pPr marL="231775" indent="-231775"/>
            <a:endParaRPr lang="en-US"/>
          </a:p>
          <a:p>
            <a:pPr marL="231775" indent="-231775"/>
            <a:r>
              <a:rPr lang="en-US"/>
              <a:t>Provide more complete customer perspective</a:t>
            </a:r>
          </a:p>
          <a:p>
            <a:pPr marL="231775" indent="-231775"/>
            <a:endParaRPr lang="en-US"/>
          </a:p>
          <a:p>
            <a:pPr marL="231775" indent="-231775"/>
            <a:r>
              <a:rPr lang="en-US"/>
              <a:t>Facilitate communication and customer relations</a:t>
            </a:r>
          </a:p>
          <a:p>
            <a:pPr marL="231775" indent="-231775"/>
            <a:endParaRPr lang="en-US"/>
          </a:p>
          <a:p>
            <a:pPr marL="231775" indent="-231775"/>
            <a:r>
              <a:rPr lang="en-US"/>
              <a:t>Useful for generating ideas for improvement</a:t>
            </a:r>
          </a:p>
          <a:p>
            <a:pPr marL="231775" indent="-231775"/>
            <a:endParaRPr lang="en-US"/>
          </a:p>
          <a:p>
            <a:pPr marL="231775" indent="-231775"/>
            <a:r>
              <a:rPr lang="en-US"/>
              <a:t>Allow for problem-solving during the actual meeting</a:t>
            </a:r>
          </a:p>
        </p:txBody>
      </p:sp>
      <p:pic>
        <p:nvPicPr>
          <p:cNvPr id="1758212" name="Picture 4" descr="BD0715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125" y="457200"/>
            <a:ext cx="1184275"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E07198B-3052-42DC-B920-C4C7833D12FA}" type="slidenum">
              <a:rPr lang="en-US" altLang="en-US"/>
              <a:pPr/>
              <a:t>62</a:t>
            </a:fld>
            <a:endParaRPr lang="en-US" altLang="en-US"/>
          </a:p>
        </p:txBody>
      </p:sp>
      <p:sp>
        <p:nvSpPr>
          <p:cNvPr id="1759234" name="Rectangle 2"/>
          <p:cNvSpPr>
            <a:spLocks noGrp="1" noChangeArrowheads="1"/>
          </p:cNvSpPr>
          <p:nvPr>
            <p:ph type="title"/>
          </p:nvPr>
        </p:nvSpPr>
        <p:spPr>
          <a:xfrm>
            <a:off x="987425" y="457200"/>
            <a:ext cx="8153400" cy="457200"/>
          </a:xfrm>
        </p:spPr>
        <p:txBody>
          <a:bodyPr/>
          <a:lstStyle/>
          <a:p>
            <a:r>
              <a:rPr lang="en-US" sz="2400"/>
              <a:t>Step 7</a:t>
            </a:r>
            <a:r>
              <a:rPr lang="en-US"/>
              <a:t> </a:t>
            </a:r>
            <a:r>
              <a:rPr lang="en-US" sz="2000"/>
              <a:t>(cont.)</a:t>
            </a:r>
            <a:r>
              <a:rPr lang="en-US"/>
              <a:t> </a:t>
            </a:r>
            <a:br>
              <a:rPr lang="en-US"/>
            </a:br>
            <a:r>
              <a:rPr lang="en-US" sz="2800"/>
              <a:t>Interviews/Focus Groups - Disadvantages</a:t>
            </a:r>
          </a:p>
        </p:txBody>
      </p:sp>
      <p:sp>
        <p:nvSpPr>
          <p:cNvPr id="1759235" name="Rectangle 3"/>
          <p:cNvSpPr>
            <a:spLocks noGrp="1" noChangeArrowheads="1"/>
          </p:cNvSpPr>
          <p:nvPr>
            <p:ph type="body" idx="1"/>
          </p:nvPr>
        </p:nvSpPr>
        <p:spPr/>
        <p:txBody>
          <a:bodyPr/>
          <a:lstStyle/>
          <a:p>
            <a:pPr marL="231775" indent="-231775"/>
            <a:r>
              <a:rPr lang="en-US"/>
              <a:t>Require skilled interviewers or they can backfire</a:t>
            </a:r>
          </a:p>
          <a:p>
            <a:pPr marL="231775" indent="-231775"/>
            <a:endParaRPr lang="en-US"/>
          </a:p>
          <a:p>
            <a:pPr marL="231775" indent="-231775"/>
            <a:r>
              <a:rPr lang="en-US"/>
              <a:t>Produce results that can be difficult to analyze and interpret with assistance</a:t>
            </a:r>
          </a:p>
          <a:p>
            <a:pPr marL="231775" indent="-231775"/>
            <a:endParaRPr lang="en-US"/>
          </a:p>
          <a:p>
            <a:pPr marL="231775" indent="-231775"/>
            <a:r>
              <a:rPr lang="en-US"/>
              <a:t>Can produce biased results</a:t>
            </a:r>
          </a:p>
          <a:p>
            <a:pPr marL="231775" indent="-231775"/>
            <a:endParaRPr lang="en-US"/>
          </a:p>
          <a:p>
            <a:pPr marL="231775" indent="-231775"/>
            <a:r>
              <a:rPr lang="en-US"/>
              <a:t>Social desirability or peer pressure (focus groups) can be influential</a:t>
            </a:r>
          </a:p>
        </p:txBody>
      </p:sp>
      <p:pic>
        <p:nvPicPr>
          <p:cNvPr id="1759236" name="Picture 4" descr="BD0715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33400"/>
            <a:ext cx="1184275"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36C25F9-945D-4CF4-91C8-7EBC64E3ED6A}" type="slidenum">
              <a:rPr lang="en-US" altLang="en-US"/>
              <a:pPr/>
              <a:t>63</a:t>
            </a:fld>
            <a:endParaRPr lang="en-US" altLang="en-US"/>
          </a:p>
        </p:txBody>
      </p:sp>
      <p:sp>
        <p:nvSpPr>
          <p:cNvPr id="1760258" name="Rectangle 2"/>
          <p:cNvSpPr>
            <a:spLocks noGrp="1" noChangeArrowheads="1"/>
          </p:cNvSpPr>
          <p:nvPr>
            <p:ph type="title"/>
          </p:nvPr>
        </p:nvSpPr>
        <p:spPr>
          <a:xfrm>
            <a:off x="987425" y="381000"/>
            <a:ext cx="8153400" cy="457200"/>
          </a:xfrm>
        </p:spPr>
        <p:txBody>
          <a:bodyPr/>
          <a:lstStyle/>
          <a:p>
            <a:r>
              <a:rPr lang="en-US" sz="2400"/>
              <a:t>Step </a:t>
            </a:r>
            <a:r>
              <a:rPr lang="en-US" sz="2000"/>
              <a:t>7 (cont.)</a:t>
            </a:r>
            <a:r>
              <a:rPr lang="en-US" sz="2100"/>
              <a:t/>
            </a:r>
            <a:br>
              <a:rPr lang="en-US" sz="2100"/>
            </a:br>
            <a:r>
              <a:rPr lang="en-US" sz="2800"/>
              <a:t>Surveys</a:t>
            </a:r>
          </a:p>
        </p:txBody>
      </p:sp>
      <p:sp>
        <p:nvSpPr>
          <p:cNvPr id="1760259" name="Rectangle 3"/>
          <p:cNvSpPr>
            <a:spLocks noGrp="1" noChangeArrowheads="1"/>
          </p:cNvSpPr>
          <p:nvPr>
            <p:ph type="body" idx="1"/>
          </p:nvPr>
        </p:nvSpPr>
        <p:spPr>
          <a:xfrm>
            <a:off x="987425" y="990600"/>
            <a:ext cx="7772400" cy="5715000"/>
          </a:xfrm>
        </p:spPr>
        <p:txBody>
          <a:bodyPr/>
          <a:lstStyle/>
          <a:p>
            <a:pPr marL="231775" indent="-231775">
              <a:lnSpc>
                <a:spcPct val="90000"/>
              </a:lnSpc>
            </a:pPr>
            <a:r>
              <a:rPr lang="en-US"/>
              <a:t>Doing a good survey is NOT simple</a:t>
            </a:r>
          </a:p>
          <a:p>
            <a:pPr lvl="1">
              <a:lnSpc>
                <a:spcPct val="90000"/>
              </a:lnSpc>
            </a:pPr>
            <a:r>
              <a:rPr lang="en-US"/>
              <a:t>Obtaining useful information requires skill and practice</a:t>
            </a:r>
          </a:p>
          <a:p>
            <a:pPr marL="231775" indent="-231775">
              <a:lnSpc>
                <a:spcPct val="90000"/>
              </a:lnSpc>
            </a:pPr>
            <a:endParaRPr lang="en-US"/>
          </a:p>
          <a:p>
            <a:pPr marL="231775" indent="-231775">
              <a:lnSpc>
                <a:spcPct val="90000"/>
              </a:lnSpc>
            </a:pPr>
            <a:r>
              <a:rPr lang="en-US"/>
              <a:t>The method (e.g. doing a web survey) is just part of the process</a:t>
            </a:r>
          </a:p>
          <a:p>
            <a:pPr marL="231775" indent="-231775">
              <a:lnSpc>
                <a:spcPct val="90000"/>
              </a:lnSpc>
            </a:pPr>
            <a:endParaRPr lang="en-US"/>
          </a:p>
          <a:p>
            <a:pPr marL="231775" indent="-231775">
              <a:lnSpc>
                <a:spcPct val="90000"/>
              </a:lnSpc>
            </a:pPr>
            <a:r>
              <a:rPr lang="en-US"/>
              <a:t>Need to consider issues of anonymity and confidentiality</a:t>
            </a:r>
          </a:p>
          <a:p>
            <a:pPr marL="231775" indent="-231775">
              <a:lnSpc>
                <a:spcPct val="90000"/>
              </a:lnSpc>
            </a:pPr>
            <a:endParaRPr lang="en-US"/>
          </a:p>
          <a:p>
            <a:pPr marL="231775" indent="-231775">
              <a:lnSpc>
                <a:spcPct val="90000"/>
              </a:lnSpc>
            </a:pPr>
            <a:r>
              <a:rPr lang="en-US"/>
              <a:t>There is no “magical” number of questions</a:t>
            </a:r>
          </a:p>
          <a:p>
            <a:pPr marL="231775" indent="-231775">
              <a:lnSpc>
                <a:spcPct val="90000"/>
              </a:lnSpc>
            </a:pPr>
            <a:endParaRPr lang="en-US"/>
          </a:p>
          <a:p>
            <a:pPr marL="231775" indent="-231775">
              <a:lnSpc>
                <a:spcPct val="90000"/>
              </a:lnSpc>
            </a:pPr>
            <a:r>
              <a:rPr lang="en-US"/>
              <a:t>Response rates are key to evaluating surveys -- how the data can be used </a:t>
            </a:r>
          </a:p>
          <a:p>
            <a:pPr marL="231775" indent="-231775">
              <a:lnSpc>
                <a:spcPct val="90000"/>
              </a:lnSpc>
            </a:pPr>
            <a:endParaRPr lang="en-US"/>
          </a:p>
          <a:p>
            <a:pPr marL="231775" indent="-231775">
              <a:lnSpc>
                <a:spcPct val="90000"/>
              </a:lnSpc>
            </a:pPr>
            <a:r>
              <a:rPr lang="en-US"/>
              <a:t>Don’t do a survey unless you plan to act on the results</a:t>
            </a:r>
            <a:r>
              <a:rPr lang="en-US" sz="2000"/>
              <a:t> </a:t>
            </a:r>
          </a:p>
          <a:p>
            <a:pPr marL="231775" indent="-231775">
              <a:lnSpc>
                <a:spcPct val="90000"/>
              </a:lnSpc>
            </a:pPr>
            <a:endParaRPr lang="en-US" sz="2000"/>
          </a:p>
          <a:p>
            <a:pPr marL="231775" indent="-231775">
              <a:lnSpc>
                <a:spcPct val="90000"/>
              </a:lnSpc>
            </a:pPr>
            <a:endParaRPr lang="en-US" sz="2000"/>
          </a:p>
        </p:txBody>
      </p:sp>
      <p:pic>
        <p:nvPicPr>
          <p:cNvPr id="1760260" name="Picture 4" descr="BS0058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28600"/>
            <a:ext cx="1371600" cy="1157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533400"/>
            <a:ext cx="8153400" cy="457200"/>
          </a:xfrm>
        </p:spPr>
        <p:txBody>
          <a:bodyPr/>
          <a:lstStyle/>
          <a:p>
            <a:r>
              <a:rPr lang="en-US" sz="2400" dirty="0"/>
              <a:t>Step 7 </a:t>
            </a:r>
            <a:r>
              <a:rPr lang="en-US" sz="2000" dirty="0"/>
              <a:t>(cont.)</a:t>
            </a:r>
            <a:r>
              <a:rPr lang="en-US" sz="2400" dirty="0"/>
              <a:t/>
            </a:r>
            <a:br>
              <a:rPr lang="en-US" sz="2400" dirty="0"/>
            </a:br>
            <a:r>
              <a:rPr lang="en-US" sz="2800" dirty="0"/>
              <a:t>Components of a </a:t>
            </a:r>
            <a:r>
              <a:rPr lang="en-US" sz="2800" dirty="0" smtClean="0"/>
              <a:t>Survey</a:t>
            </a:r>
            <a:endParaRPr lang="en-US" sz="2800" dirty="0"/>
          </a:p>
        </p:txBody>
      </p:sp>
      <p:sp>
        <p:nvSpPr>
          <p:cNvPr id="1761283" name="Rectangle 3"/>
          <p:cNvSpPr>
            <a:spLocks noGrp="1" noChangeArrowheads="1"/>
          </p:cNvSpPr>
          <p:nvPr>
            <p:ph type="body" idx="1"/>
          </p:nvPr>
        </p:nvSpPr>
        <p:spPr>
          <a:xfrm>
            <a:off x="987424" y="1444625"/>
            <a:ext cx="7623176" cy="4648200"/>
          </a:xfrm>
        </p:spPr>
        <p:txBody>
          <a:bodyPr/>
          <a:lstStyle/>
          <a:p>
            <a:r>
              <a:rPr lang="en-US" sz="2400" dirty="0" smtClean="0"/>
              <a:t>Introduction</a:t>
            </a:r>
          </a:p>
          <a:p>
            <a:pPr lvl="1"/>
            <a:r>
              <a:rPr lang="en-US" sz="2000" dirty="0" smtClean="0"/>
              <a:t>Reasons for survey</a:t>
            </a:r>
          </a:p>
          <a:p>
            <a:pPr lvl="1"/>
            <a:r>
              <a:rPr lang="en-US" sz="2000" dirty="0" smtClean="0"/>
              <a:t>Guaranteeing anonymity</a:t>
            </a:r>
          </a:p>
          <a:p>
            <a:pPr lvl="1"/>
            <a:r>
              <a:rPr lang="en-US" sz="2000" dirty="0" smtClean="0"/>
              <a:t>Instructions</a:t>
            </a:r>
          </a:p>
          <a:p>
            <a:r>
              <a:rPr lang="en-US" sz="2400" dirty="0" smtClean="0"/>
              <a:t>Survey Questions</a:t>
            </a:r>
          </a:p>
          <a:p>
            <a:pPr lvl="1"/>
            <a:r>
              <a:rPr lang="en-US" sz="2000" dirty="0" smtClean="0"/>
              <a:t>Satisfaction surveys</a:t>
            </a:r>
          </a:p>
          <a:p>
            <a:pPr lvl="1"/>
            <a:r>
              <a:rPr lang="en-US" sz="2000" dirty="0" smtClean="0"/>
              <a:t>Needs assessment surveys</a:t>
            </a:r>
          </a:p>
          <a:p>
            <a:pPr lvl="1"/>
            <a:r>
              <a:rPr lang="en-US" sz="2000" dirty="0" smtClean="0"/>
              <a:t>Climate surveys</a:t>
            </a:r>
          </a:p>
          <a:p>
            <a:r>
              <a:rPr lang="en-US" sz="2400" dirty="0" smtClean="0"/>
              <a:t>Comments</a:t>
            </a:r>
          </a:p>
          <a:p>
            <a:pPr lvl="1"/>
            <a:r>
              <a:rPr lang="en-US" sz="2000" dirty="0" smtClean="0"/>
              <a:t>Offer respondents chance to comment</a:t>
            </a:r>
          </a:p>
          <a:p>
            <a:r>
              <a:rPr lang="en-US" sz="2400" dirty="0" smtClean="0"/>
              <a:t>Closing</a:t>
            </a:r>
          </a:p>
          <a:p>
            <a:pPr lvl="1"/>
            <a:r>
              <a:rPr lang="en-US" sz="2000" dirty="0" smtClean="0"/>
              <a:t>Thank you</a:t>
            </a:r>
          </a:p>
          <a:p>
            <a:pPr lvl="1"/>
            <a:r>
              <a:rPr lang="en-US" sz="2000" dirty="0" smtClean="0"/>
              <a:t>Assurance that results will be made available</a:t>
            </a:r>
          </a:p>
          <a:p>
            <a:endParaRPr lang="en-US" sz="2400" dirty="0"/>
          </a:p>
        </p:txBody>
      </p:sp>
      <p:sp>
        <p:nvSpPr>
          <p:cNvPr id="4" name="Slide Number Placeholder 4"/>
          <p:cNvSpPr>
            <a:spLocks noGrp="1"/>
          </p:cNvSpPr>
          <p:nvPr>
            <p:ph type="sldNum" sz="quarter" idx="10"/>
          </p:nvPr>
        </p:nvSpPr>
        <p:spPr/>
        <p:txBody>
          <a:bodyPr/>
          <a:lstStyle/>
          <a:p>
            <a:fld id="{EE5DF93A-2358-4D5B-98FA-17644ED5D849}" type="slidenum">
              <a:rPr lang="en-US" altLang="en-US" smtClean="0"/>
              <a:pPr/>
              <a:t>64</a:t>
            </a:fld>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smtClean="0"/>
              <a:t>Introduction</a:t>
            </a:r>
            <a:endParaRPr lang="en-US" sz="2800" dirty="0"/>
          </a:p>
        </p:txBody>
      </p:sp>
      <p:sp>
        <p:nvSpPr>
          <p:cNvPr id="1762307" name="Rectangle 3"/>
          <p:cNvSpPr>
            <a:spLocks noGrp="1" noChangeArrowheads="1"/>
          </p:cNvSpPr>
          <p:nvPr>
            <p:ph type="body" idx="1"/>
          </p:nvPr>
        </p:nvSpPr>
        <p:spPr>
          <a:xfrm>
            <a:off x="987424" y="1444625"/>
            <a:ext cx="7394576" cy="4648200"/>
          </a:xfrm>
        </p:spPr>
        <p:txBody>
          <a:bodyPr/>
          <a:lstStyle/>
          <a:p>
            <a:r>
              <a:rPr lang="en-US" sz="2400" dirty="0" smtClean="0"/>
              <a:t>Introduction</a:t>
            </a:r>
          </a:p>
          <a:p>
            <a:pPr lvl="1"/>
            <a:r>
              <a:rPr lang="en-US" sz="2000" dirty="0" smtClean="0"/>
              <a:t>Example 7-4</a:t>
            </a:r>
          </a:p>
          <a:p>
            <a:pPr lvl="2"/>
            <a:r>
              <a:rPr lang="en-US" sz="1800" dirty="0" smtClean="0"/>
              <a:t>FY05 Division of Facilities Planning Customer Scorecard</a:t>
            </a:r>
          </a:p>
          <a:p>
            <a:endParaRPr lang="en-US" sz="2400" dirty="0"/>
          </a:p>
        </p:txBody>
      </p:sp>
      <p:sp>
        <p:nvSpPr>
          <p:cNvPr id="4" name="Slide Number Placeholder 4"/>
          <p:cNvSpPr>
            <a:spLocks noGrp="1"/>
          </p:cNvSpPr>
          <p:nvPr>
            <p:ph type="sldNum" sz="quarter" idx="10"/>
          </p:nvPr>
        </p:nvSpPr>
        <p:spPr/>
        <p:txBody>
          <a:bodyPr/>
          <a:lstStyle/>
          <a:p>
            <a:fld id="{24F2B547-EB23-4A3B-A0FA-7A2A8F286E86}" type="slidenum">
              <a:rPr lang="en-US" altLang="en-US" smtClean="0"/>
              <a:pPr/>
              <a:t>65</a:t>
            </a:fld>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CFFC3FF-0B94-4B57-A0D8-F160E608EA2D}" type="slidenum">
              <a:rPr lang="en-US" altLang="en-US" smtClean="0"/>
              <a:pPr/>
              <a:t>66</a:t>
            </a:fld>
            <a:endParaRPr lang="en-US" altLang="en-US"/>
          </a:p>
        </p:txBody>
      </p:sp>
      <p:sp>
        <p:nvSpPr>
          <p:cNvPr id="4" name="Title 3"/>
          <p:cNvSpPr>
            <a:spLocks noGrp="1"/>
          </p:cNvSpPr>
          <p:nvPr>
            <p:ph type="title"/>
          </p:nvPr>
        </p:nvSpPr>
        <p:spPr>
          <a:xfrm>
            <a:off x="987425" y="454025"/>
            <a:ext cx="8153400" cy="765175"/>
          </a:xfrm>
        </p:spPr>
        <p:txBody>
          <a:bodyPr/>
          <a:lstStyle/>
          <a:p>
            <a:r>
              <a:rPr lang="en-US" sz="2400" dirty="0"/>
              <a:t>Step 7 </a:t>
            </a:r>
            <a:r>
              <a:rPr lang="en-US" sz="2000" dirty="0"/>
              <a:t>(cont.)</a:t>
            </a:r>
            <a:r>
              <a:rPr lang="en-US" sz="2400" dirty="0"/>
              <a:t/>
            </a:r>
            <a:br>
              <a:rPr lang="en-US" sz="2400" dirty="0"/>
            </a:br>
            <a:r>
              <a:rPr lang="en-US" sz="2800" dirty="0"/>
              <a:t>Example 7-4: FY05 Division of Facilities Planning Customer </a:t>
            </a:r>
            <a:r>
              <a:rPr lang="en-US" sz="2800" dirty="0" smtClean="0"/>
              <a:t>Scorecard</a:t>
            </a:r>
            <a:endParaRPr lang="en-US" sz="2800" dirty="0"/>
          </a:p>
        </p:txBody>
      </p:sp>
      <p:sp>
        <p:nvSpPr>
          <p:cNvPr id="1763332" name="Text Box 4"/>
          <p:cNvSpPr txBox="1">
            <a:spLocks noChangeArrowheads="1"/>
          </p:cNvSpPr>
          <p:nvPr/>
        </p:nvSpPr>
        <p:spPr bwMode="auto">
          <a:xfrm>
            <a:off x="1676400" y="1481138"/>
            <a:ext cx="57912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dirty="0"/>
              <a:t>Introduction</a:t>
            </a:r>
          </a:p>
        </p:txBody>
      </p:sp>
      <p:sp>
        <p:nvSpPr>
          <p:cNvPr id="1763331" name="Rectangle 3"/>
          <p:cNvSpPr>
            <a:spLocks noGrp="1" noChangeArrowheads="1"/>
          </p:cNvSpPr>
          <p:nvPr>
            <p:ph type="body" idx="1"/>
          </p:nvPr>
        </p:nvSpPr>
        <p:spPr>
          <a:xfrm>
            <a:off x="987424" y="2057400"/>
            <a:ext cx="7851775" cy="4419600"/>
          </a:xfrm>
        </p:spPr>
        <p:txBody>
          <a:bodyPr/>
          <a:lstStyle/>
          <a:p>
            <a:r>
              <a:rPr lang="en-US" sz="2400" dirty="0" smtClean="0"/>
              <a:t>The Division of Facilities Planning in the Office of Research Facilities is gathering customer feedback on the planning services it provides ICs so that we know how to better satisfy your needs.  Each IC is being asked for one response representing the consolidated views of the IC.  Your responses will be combined with the responses of others and analyzed by the Office of Quality Management in the Office of Research Services.  Thus the information you provide will remain anonymous.   Please take a few minutes to complete this survey. </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838200"/>
          </a:xfrm>
        </p:spPr>
        <p:txBody>
          <a:bodyPr/>
          <a:lstStyle/>
          <a:p>
            <a:r>
              <a:rPr lang="en-US" sz="2400" dirty="0"/>
              <a:t>Step 7 </a:t>
            </a:r>
            <a:r>
              <a:rPr lang="en-US" sz="2000" dirty="0"/>
              <a:t>(cont.)</a:t>
            </a:r>
            <a:r>
              <a:rPr lang="en-US" sz="2400" dirty="0"/>
              <a:t/>
            </a:r>
            <a:br>
              <a:rPr lang="en-US" sz="2400" dirty="0"/>
            </a:br>
            <a:r>
              <a:rPr lang="en-US" sz="2800" dirty="0"/>
              <a:t>Survey Questions: </a:t>
            </a:r>
            <a:r>
              <a:rPr lang="en-US" sz="2800" dirty="0" smtClean="0"/>
              <a:t>Customer Satisfaction Surveys</a:t>
            </a:r>
            <a:endParaRPr lang="en-US" sz="2800" dirty="0"/>
          </a:p>
        </p:txBody>
      </p:sp>
      <p:sp>
        <p:nvSpPr>
          <p:cNvPr id="1764355" name="Rectangle 3"/>
          <p:cNvSpPr>
            <a:spLocks noGrp="1" noChangeArrowheads="1"/>
          </p:cNvSpPr>
          <p:nvPr>
            <p:ph type="body" idx="1"/>
          </p:nvPr>
        </p:nvSpPr>
        <p:spPr>
          <a:xfrm>
            <a:off x="987424" y="1600200"/>
            <a:ext cx="7775575" cy="4267200"/>
          </a:xfrm>
        </p:spPr>
        <p:txBody>
          <a:bodyPr/>
          <a:lstStyle/>
          <a:p>
            <a:r>
              <a:rPr lang="en-US" sz="2400" dirty="0" smtClean="0"/>
              <a:t>Customer Satisfaction Dimensions</a:t>
            </a:r>
          </a:p>
          <a:p>
            <a:pPr lvl="1"/>
            <a:r>
              <a:rPr lang="en-US" sz="2000" dirty="0" smtClean="0"/>
              <a:t>Common satisfaction dimensions apply to all/most Service Groups</a:t>
            </a:r>
          </a:p>
          <a:p>
            <a:pPr lvl="1"/>
            <a:r>
              <a:rPr lang="en-US" sz="2000" dirty="0" smtClean="0"/>
              <a:t>Use these dimensions whenever possible</a:t>
            </a:r>
          </a:p>
          <a:p>
            <a:pPr lvl="1"/>
            <a:r>
              <a:rPr lang="en-US" sz="2000" dirty="0" smtClean="0"/>
              <a:t>Advantage:  Allows OQM to roll-up ratings across Service Groups</a:t>
            </a:r>
          </a:p>
          <a:p>
            <a:pPr lvl="1"/>
            <a:r>
              <a:rPr lang="en-US" sz="2000" dirty="0" smtClean="0"/>
              <a:t>Example 7-5</a:t>
            </a:r>
          </a:p>
          <a:p>
            <a:pPr lvl="2"/>
            <a:r>
              <a:rPr lang="en-US" sz="1800" dirty="0" smtClean="0"/>
              <a:t>ORS Customer Scorecard</a:t>
            </a:r>
          </a:p>
          <a:p>
            <a:pPr marL="0" indent="0">
              <a:buNone/>
            </a:pPr>
            <a:endParaRPr lang="en-US" sz="2400" dirty="0" smtClean="0"/>
          </a:p>
        </p:txBody>
      </p:sp>
      <p:sp>
        <p:nvSpPr>
          <p:cNvPr id="4" name="Slide Number Placeholder 4"/>
          <p:cNvSpPr>
            <a:spLocks noGrp="1"/>
          </p:cNvSpPr>
          <p:nvPr>
            <p:ph type="sldNum" sz="quarter" idx="10"/>
          </p:nvPr>
        </p:nvSpPr>
        <p:spPr/>
        <p:txBody>
          <a:bodyPr/>
          <a:lstStyle/>
          <a:p>
            <a:fld id="{688F5826-3592-43E0-8504-9EB27B5C5DD5}" type="slidenum">
              <a:rPr lang="en-US" altLang="en-US" smtClean="0"/>
              <a:pPr/>
              <a:t>67</a:t>
            </a:fld>
            <a:endParaRPr lang="en-US"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F20843CE-B27D-42B8-8EB5-F49D1C4CD5D0}" type="slidenum">
              <a:rPr lang="en-US" altLang="en-US" smtClean="0"/>
              <a:pPr/>
              <a:t>68</a:t>
            </a:fld>
            <a:endParaRPr lang="en-US" altLang="en-US"/>
          </a:p>
        </p:txBody>
      </p:sp>
      <p:sp>
        <p:nvSpPr>
          <p:cNvPr id="3" name="Title 2"/>
          <p:cNvSpPr>
            <a:spLocks noGrp="1"/>
          </p:cNvSpPr>
          <p:nvPr>
            <p:ph type="title"/>
          </p:nvPr>
        </p:nvSpPr>
        <p:spPr>
          <a:xfrm>
            <a:off x="987425" y="381000"/>
            <a:ext cx="8153400" cy="457200"/>
          </a:xfrm>
        </p:spPr>
        <p:txBody>
          <a:bodyPr/>
          <a:lstStyle/>
          <a:p>
            <a:r>
              <a:rPr lang="en-US" sz="2400" dirty="0"/>
              <a:t>Step 7 </a:t>
            </a:r>
            <a:r>
              <a:rPr lang="en-US" sz="2000" dirty="0"/>
              <a:t>(cont.)</a:t>
            </a:r>
            <a:r>
              <a:rPr lang="en-US" sz="2400" dirty="0"/>
              <a:t/>
            </a:r>
            <a:br>
              <a:rPr lang="en-US" sz="2400" dirty="0"/>
            </a:br>
            <a:r>
              <a:rPr lang="en-US" sz="2800" dirty="0"/>
              <a:t>Example 7-5: ORS Customer </a:t>
            </a:r>
            <a:r>
              <a:rPr lang="en-US" sz="2800" dirty="0" smtClean="0"/>
              <a:t>Scorecard</a:t>
            </a:r>
            <a:endParaRPr lang="en-US" sz="2800" dirty="0"/>
          </a:p>
        </p:txBody>
      </p:sp>
      <p:sp>
        <p:nvSpPr>
          <p:cNvPr id="1765379" name="Text Box 3"/>
          <p:cNvSpPr txBox="1">
            <a:spLocks noChangeArrowheads="1"/>
          </p:cNvSpPr>
          <p:nvPr/>
        </p:nvSpPr>
        <p:spPr bwMode="auto">
          <a:xfrm>
            <a:off x="1676400" y="1219200"/>
            <a:ext cx="57912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Customer Satisfaction Dimensions</a:t>
            </a:r>
          </a:p>
        </p:txBody>
      </p:sp>
      <p:sp>
        <p:nvSpPr>
          <p:cNvPr id="1765381" name="Rectangle 5"/>
          <p:cNvSpPr>
            <a:spLocks noChangeArrowheads="1"/>
          </p:cNvSpPr>
          <p:nvPr/>
        </p:nvSpPr>
        <p:spPr bwMode="auto">
          <a:xfrm>
            <a:off x="1143000" y="1905000"/>
            <a:ext cx="70104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US">
                <a:cs typeface="Times New Roman" pitchFamily="18" charset="0"/>
              </a:rPr>
              <a:t>Please rate your SATISFACTION with &lt;Service Group or Product Name&gt; on the following:</a:t>
            </a:r>
            <a:r>
              <a:rPr lang="en-US">
                <a:solidFill>
                  <a:schemeClr val="tx1"/>
                </a:solidFill>
              </a:rPr>
              <a:t> </a:t>
            </a:r>
          </a:p>
        </p:txBody>
      </p:sp>
      <p:pic>
        <p:nvPicPr>
          <p:cNvPr id="1765380" name="Picture 4" descr="Survey for rating various dimensions of customer satisfaction on a scale from 1 to 10, with 1 being unsatisfactory and 10 being outstanding.  Don't Know and Not Applicable are provided as choices" title="ORS Customer Scorec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7325" y="2549525"/>
            <a:ext cx="6619875" cy="33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a:t>Survey Questions: Satisfaction </a:t>
            </a:r>
            <a:r>
              <a:rPr lang="en-US" sz="2800" dirty="0" smtClean="0"/>
              <a:t>Surveys</a:t>
            </a:r>
            <a:endParaRPr lang="en-US" sz="2800" dirty="0"/>
          </a:p>
        </p:txBody>
      </p:sp>
      <p:sp>
        <p:nvSpPr>
          <p:cNvPr id="1766403" name="Rectangle 3"/>
          <p:cNvSpPr>
            <a:spLocks noGrp="1" noChangeArrowheads="1"/>
          </p:cNvSpPr>
          <p:nvPr>
            <p:ph type="body" idx="1"/>
          </p:nvPr>
        </p:nvSpPr>
        <p:spPr>
          <a:xfrm>
            <a:off x="987424" y="1444625"/>
            <a:ext cx="7775575" cy="4648200"/>
          </a:xfrm>
        </p:spPr>
        <p:txBody>
          <a:bodyPr/>
          <a:lstStyle/>
          <a:p>
            <a:r>
              <a:rPr lang="en-US" sz="2400" dirty="0" smtClean="0"/>
              <a:t>Satisfaction With Specific Performance Aspects</a:t>
            </a:r>
          </a:p>
          <a:p>
            <a:pPr lvl="1"/>
            <a:r>
              <a:rPr lang="en-US" sz="2000" dirty="0" smtClean="0"/>
              <a:t>Satisfaction ratings may be obtained on any aspect of service or product performance</a:t>
            </a:r>
          </a:p>
          <a:p>
            <a:pPr lvl="1"/>
            <a:r>
              <a:rPr lang="en-US" sz="2000" dirty="0" smtClean="0"/>
              <a:t>Work with OQM to define questions</a:t>
            </a:r>
          </a:p>
          <a:p>
            <a:pPr lvl="1"/>
            <a:r>
              <a:rPr lang="en-US" sz="2000" dirty="0" smtClean="0"/>
              <a:t>Example 7-6</a:t>
            </a:r>
          </a:p>
          <a:p>
            <a:pPr lvl="2"/>
            <a:r>
              <a:rPr lang="en-US" sz="1800" dirty="0" smtClean="0"/>
              <a:t>FY05 Space Administration and Finance Branch (SAFB) Consolidated Statement of services (CSS) survey </a:t>
            </a:r>
          </a:p>
          <a:p>
            <a:pPr lvl="1"/>
            <a:r>
              <a:rPr lang="en-US" sz="2000" dirty="0" smtClean="0"/>
              <a:t>Example 7-7</a:t>
            </a:r>
          </a:p>
          <a:p>
            <a:pPr lvl="2"/>
            <a:r>
              <a:rPr lang="en-US" sz="1800" dirty="0" smtClean="0"/>
              <a:t>FY05 Division of Radiation Safety Laboratory Transfer survey</a:t>
            </a:r>
          </a:p>
          <a:p>
            <a:pPr lvl="1"/>
            <a:endParaRPr lang="en-US" sz="2000" dirty="0" smtClean="0"/>
          </a:p>
          <a:p>
            <a:endParaRPr lang="en-US" sz="2400" dirty="0"/>
          </a:p>
        </p:txBody>
      </p:sp>
      <p:sp>
        <p:nvSpPr>
          <p:cNvPr id="4" name="Slide Number Placeholder 4"/>
          <p:cNvSpPr>
            <a:spLocks noGrp="1"/>
          </p:cNvSpPr>
          <p:nvPr>
            <p:ph type="sldNum" sz="quarter" idx="10"/>
          </p:nvPr>
        </p:nvSpPr>
        <p:spPr/>
        <p:txBody>
          <a:bodyPr/>
          <a:lstStyle/>
          <a:p>
            <a:fld id="{D3D15B6B-291F-4DAA-8402-ADD5DCC15196}" type="slidenum">
              <a:rPr lang="en-US" altLang="en-US" smtClean="0"/>
              <a:pPr/>
              <a:t>69</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6D0C483-F1DA-44BC-AD04-5C7FED22D5F4}" type="slidenum">
              <a:rPr lang="en-US" altLang="en-US"/>
              <a:pPr/>
              <a:t>7</a:t>
            </a:fld>
            <a:endParaRPr lang="en-US" altLang="en-US"/>
          </a:p>
        </p:txBody>
      </p:sp>
      <p:sp>
        <p:nvSpPr>
          <p:cNvPr id="1722370" name="Rectangle 2"/>
          <p:cNvSpPr>
            <a:spLocks noGrp="1" noChangeArrowheads="1"/>
          </p:cNvSpPr>
          <p:nvPr>
            <p:ph type="title"/>
          </p:nvPr>
        </p:nvSpPr>
        <p:spPr>
          <a:xfrm>
            <a:off x="990600" y="152400"/>
            <a:ext cx="7772400" cy="685800"/>
          </a:xfrm>
        </p:spPr>
        <p:txBody>
          <a:bodyPr/>
          <a:lstStyle/>
          <a:p>
            <a:r>
              <a:rPr lang="en-US" altLang="en-US" sz="2800"/>
              <a:t>Examples of Customer Objectives</a:t>
            </a:r>
            <a:r>
              <a:rPr lang="en-US" altLang="en-US"/>
              <a:t> </a:t>
            </a:r>
            <a:endParaRPr lang="en-US" altLang="en-US" sz="2100"/>
          </a:p>
        </p:txBody>
      </p:sp>
      <p:sp>
        <p:nvSpPr>
          <p:cNvPr id="1722371" name="Rectangle 3"/>
          <p:cNvSpPr>
            <a:spLocks noGrp="1" noChangeArrowheads="1"/>
          </p:cNvSpPr>
          <p:nvPr>
            <p:ph type="body" idx="1"/>
          </p:nvPr>
        </p:nvSpPr>
        <p:spPr>
          <a:xfrm>
            <a:off x="1041400" y="1866900"/>
            <a:ext cx="7867650" cy="4068763"/>
          </a:xfrm>
        </p:spPr>
        <p:txBody>
          <a:bodyPr/>
          <a:lstStyle/>
          <a:p>
            <a:pPr marL="168275" indent="-168275">
              <a:lnSpc>
                <a:spcPct val="90000"/>
              </a:lnSpc>
              <a:spcBef>
                <a:spcPct val="50000"/>
              </a:spcBef>
            </a:pPr>
            <a:r>
              <a:rPr lang="en-US" altLang="en-US" sz="1800"/>
              <a:t>Provide integrated transparent access to the most relevant information via the most effective information sources for NIH researchers and staff</a:t>
            </a:r>
          </a:p>
          <a:p>
            <a:pPr marL="168275" indent="-168275">
              <a:lnSpc>
                <a:spcPct val="90000"/>
              </a:lnSpc>
              <a:spcBef>
                <a:spcPct val="50000"/>
              </a:spcBef>
            </a:pPr>
            <a:r>
              <a:rPr lang="en-US" altLang="en-US" sz="1800"/>
              <a:t>Improve education of customers on portfolio of services offered by Events Management</a:t>
            </a:r>
          </a:p>
          <a:p>
            <a:pPr marL="168275" indent="-168275">
              <a:lnSpc>
                <a:spcPct val="90000"/>
              </a:lnSpc>
              <a:spcBef>
                <a:spcPct val="50000"/>
              </a:spcBef>
            </a:pPr>
            <a:r>
              <a:rPr lang="en-US" altLang="en-US" sz="1800"/>
              <a:t>Be readily available to our customers to provide information, customer service, and resolve issues regarding transportation and parking services</a:t>
            </a:r>
          </a:p>
          <a:p>
            <a:pPr marL="168275" indent="-168275">
              <a:lnSpc>
                <a:spcPct val="90000"/>
              </a:lnSpc>
              <a:spcBef>
                <a:spcPct val="50000"/>
              </a:spcBef>
            </a:pPr>
            <a:r>
              <a:rPr lang="en-US" altLang="en-US" sz="1800"/>
              <a:t>Improve communication with customers</a:t>
            </a:r>
          </a:p>
          <a:p>
            <a:pPr marL="168275" indent="-168275">
              <a:lnSpc>
                <a:spcPct val="90000"/>
              </a:lnSpc>
              <a:spcBef>
                <a:spcPct val="50000"/>
              </a:spcBef>
            </a:pPr>
            <a:r>
              <a:rPr lang="en-US" altLang="en-US" sz="1800"/>
              <a:t>Meet customer needs by providing the right mix of specialized research support services</a:t>
            </a:r>
          </a:p>
          <a:p>
            <a:pPr marL="168275" indent="-168275">
              <a:lnSpc>
                <a:spcPct val="90000"/>
              </a:lnSpc>
              <a:spcBef>
                <a:spcPct val="50000"/>
              </a:spcBef>
            </a:pPr>
            <a:r>
              <a:rPr lang="en-US" altLang="en-US" sz="1800"/>
              <a:t>Improve customers’ business decisions</a:t>
            </a:r>
          </a:p>
          <a:p>
            <a:pPr marL="168275" indent="-168275">
              <a:lnSpc>
                <a:spcPct val="90000"/>
              </a:lnSpc>
              <a:spcBef>
                <a:spcPct val="50000"/>
              </a:spcBef>
            </a:pPr>
            <a:r>
              <a:rPr lang="en-US" altLang="en-US" sz="1800"/>
              <a:t>Improve as single-source contact on ORS-wide administrative processes</a:t>
            </a:r>
          </a:p>
          <a:p>
            <a:pPr marL="168275" indent="-168275">
              <a:lnSpc>
                <a:spcPct val="90000"/>
              </a:lnSpc>
              <a:spcBef>
                <a:spcPct val="50000"/>
              </a:spcBef>
            </a:pPr>
            <a:r>
              <a:rPr lang="en-US" altLang="en-US" sz="1800"/>
              <a:t>Increase responsiveness to customers’ varying needs</a:t>
            </a:r>
          </a:p>
          <a:p>
            <a:pPr marL="168275" indent="-168275">
              <a:lnSpc>
                <a:spcPct val="90000"/>
              </a:lnSpc>
              <a:spcBef>
                <a:spcPct val="50000"/>
              </a:spcBef>
            </a:pPr>
            <a:r>
              <a:rPr lang="en-US" altLang="en-US" sz="1800"/>
              <a:t>Increase customer satisfaction with our products and services</a:t>
            </a:r>
          </a:p>
          <a:p>
            <a:pPr marL="168275" indent="-168275">
              <a:lnSpc>
                <a:spcPct val="90000"/>
              </a:lnSpc>
              <a:spcBef>
                <a:spcPct val="50000"/>
              </a:spcBef>
            </a:pPr>
            <a:endParaRPr lang="en-US" sz="1800">
              <a:cs typeface="Times New Roman" pitchFamily="18" charset="0"/>
            </a:endParaRPr>
          </a:p>
          <a:p>
            <a:pPr marL="168275" indent="-168275">
              <a:lnSpc>
                <a:spcPct val="90000"/>
              </a:lnSpc>
              <a:spcBef>
                <a:spcPct val="50000"/>
              </a:spcBef>
            </a:pPr>
            <a:endParaRPr lang="en-US" altLang="en-US" sz="1800"/>
          </a:p>
        </p:txBody>
      </p:sp>
      <p:sp>
        <p:nvSpPr>
          <p:cNvPr id="1722372" name="Rectangle 4"/>
          <p:cNvSpPr>
            <a:spLocks noChangeArrowheads="1"/>
          </p:cNvSpPr>
          <p:nvPr/>
        </p:nvSpPr>
        <p:spPr bwMode="auto">
          <a:xfrm rot="600000">
            <a:off x="6858000" y="685800"/>
            <a:ext cx="2098675" cy="822325"/>
          </a:xfrm>
          <a:prstGeom prst="rect">
            <a:avLst/>
          </a:prstGeom>
          <a:gradFill rotWithShape="0">
            <a:gsLst>
              <a:gs pos="0">
                <a:schemeClr val="folHlink"/>
              </a:gs>
              <a:gs pos="100000">
                <a:schemeClr val="folHlink">
                  <a:gamma/>
                  <a:shade val="46275"/>
                  <a:invGamma/>
                </a:schemeClr>
              </a:gs>
            </a:gsLst>
            <a:lin ang="2700000" scaled="1"/>
          </a:gradFill>
          <a:ln>
            <a:noFill/>
          </a:ln>
          <a:effectLst/>
          <a:scene3d>
            <a:camera prst="legacyObliqueBottomRight"/>
            <a:lightRig rig="legacyFlat3" dir="b"/>
          </a:scene3d>
          <a:sp3d extrusionH="74600" prstMaterial="legacyMatte">
            <a:bevelT w="13500" h="13500" prst="angle"/>
            <a:bevelB w="13500" h="13500" prst="angle"/>
            <a:extrusionClr>
              <a:schemeClr val="folHlink"/>
            </a:extrusion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flatTx/>
          </a:bodyPr>
          <a:lstStyle/>
          <a:p>
            <a:pPr eaLnBrk="0" hangingPunct="0">
              <a:lnSpc>
                <a:spcPct val="100000"/>
              </a:lnSpc>
            </a:pPr>
            <a:r>
              <a:rPr lang="en-US" altLang="en-US" sz="1600" b="1">
                <a:solidFill>
                  <a:schemeClr val="tx1"/>
                </a:solidFill>
                <a:effectLst>
                  <a:outerShdw blurRad="38100" dist="38100" dir="2700000" algn="tl">
                    <a:srgbClr val="000000"/>
                  </a:outerShdw>
                </a:effectLst>
              </a:rPr>
              <a:t>ORS and ORF EXAMPLE</a:t>
            </a:r>
          </a:p>
          <a:p>
            <a:pPr eaLnBrk="0" hangingPunct="0">
              <a:lnSpc>
                <a:spcPct val="100000"/>
              </a:lnSpc>
            </a:pPr>
            <a:r>
              <a:rPr lang="en-US" altLang="en-US" sz="1600" b="1">
                <a:solidFill>
                  <a:schemeClr val="tx1"/>
                </a:solidFill>
                <a:effectLst>
                  <a:outerShdw blurRad="38100" dist="38100" dir="2700000" algn="tl">
                    <a:srgbClr val="000000"/>
                  </a:outerShdw>
                </a:effectLst>
              </a:rPr>
              <a:t>OBJECTIVES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84FF75D2-D591-46CC-9409-4BF1A2CC2E14}" type="slidenum">
              <a:rPr lang="en-US" altLang="en-US" smtClean="0"/>
              <a:pPr/>
              <a:t>70</a:t>
            </a:fld>
            <a:endParaRPr lang="en-US" altLang="en-US"/>
          </a:p>
        </p:txBody>
      </p:sp>
      <p:sp>
        <p:nvSpPr>
          <p:cNvPr id="3" name="Title 2"/>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a:t>Example 7-6: FY05 SAFB CSS </a:t>
            </a:r>
            <a:r>
              <a:rPr lang="en-US" sz="2800" dirty="0" smtClean="0"/>
              <a:t>Survey</a:t>
            </a:r>
            <a:endParaRPr lang="en-US" sz="2800" dirty="0"/>
          </a:p>
        </p:txBody>
      </p:sp>
      <p:sp>
        <p:nvSpPr>
          <p:cNvPr id="1767427" name="Text Box 3"/>
          <p:cNvSpPr txBox="1">
            <a:spLocks noChangeArrowheads="1"/>
          </p:cNvSpPr>
          <p:nvPr/>
        </p:nvSpPr>
        <p:spPr bwMode="auto">
          <a:xfrm>
            <a:off x="1676400" y="990600"/>
            <a:ext cx="57912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Other Types of Satisfaction Questions</a:t>
            </a:r>
          </a:p>
        </p:txBody>
      </p:sp>
      <p:sp>
        <p:nvSpPr>
          <p:cNvPr id="1767428" name="Rectangle 4"/>
          <p:cNvSpPr>
            <a:spLocks noChangeArrowheads="1"/>
          </p:cNvSpPr>
          <p:nvPr/>
        </p:nvSpPr>
        <p:spPr bwMode="auto">
          <a:xfrm>
            <a:off x="1752600" y="1371600"/>
            <a:ext cx="70104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US">
                <a:cs typeface="Times New Roman" pitchFamily="18" charset="0"/>
              </a:rPr>
              <a:t>Answer the following questions regarding the NIH Rent Program section of the CSS.</a:t>
            </a:r>
          </a:p>
          <a:p>
            <a:pPr algn="l">
              <a:lnSpc>
                <a:spcPct val="100000"/>
              </a:lnSpc>
            </a:pPr>
            <a:r>
              <a:rPr lang="en-US">
                <a:cs typeface="Times New Roman" pitchFamily="18" charset="0"/>
              </a:rPr>
              <a:t>Indicate the extent to which you agree or disagree with the following statements.</a:t>
            </a:r>
          </a:p>
        </p:txBody>
      </p:sp>
      <p:pic>
        <p:nvPicPr>
          <p:cNvPr id="1767429" name="Picture 5" descr="Example of a customer survey using a 5-point scale" title="Customer Surv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825" y="1905000"/>
            <a:ext cx="6226175" cy="271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7430" name="Rectangle 6"/>
          <p:cNvSpPr>
            <a:spLocks noChangeArrowheads="1"/>
          </p:cNvSpPr>
          <p:nvPr/>
        </p:nvSpPr>
        <p:spPr bwMode="auto">
          <a:xfrm>
            <a:off x="1752600" y="4800600"/>
            <a:ext cx="70104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US">
                <a:cs typeface="Times New Roman" pitchFamily="18" charset="0"/>
              </a:rPr>
              <a:t>Please answer the following question for the CSS overall. </a:t>
            </a:r>
          </a:p>
        </p:txBody>
      </p:sp>
      <p:pic>
        <p:nvPicPr>
          <p:cNvPr id="1767431" name="Picture 7" descr="Continuation of 5-point survey" title="Customer Score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825" y="5105400"/>
            <a:ext cx="622617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FD31DB43-AB8C-4C7B-8047-00C9A0570602}" type="slidenum">
              <a:rPr lang="en-US" altLang="en-US" smtClean="0"/>
              <a:pPr/>
              <a:t>71</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7 </a:t>
            </a:r>
            <a:r>
              <a:rPr lang="en-US" sz="1800" dirty="0"/>
              <a:t>(cont.)</a:t>
            </a:r>
            <a:r>
              <a:rPr lang="en-US" sz="2000" dirty="0"/>
              <a:t/>
            </a:r>
            <a:br>
              <a:rPr lang="en-US" sz="2000" dirty="0"/>
            </a:br>
            <a:r>
              <a:rPr lang="en-US" sz="2400" dirty="0"/>
              <a:t>Example 7-7: FY05 Division of Radiation Safety Laboratory Transfer </a:t>
            </a:r>
            <a:r>
              <a:rPr lang="en-US" sz="2400" dirty="0" smtClean="0"/>
              <a:t>Survey</a:t>
            </a:r>
            <a:endParaRPr lang="en-US" dirty="0"/>
          </a:p>
        </p:txBody>
      </p:sp>
      <p:sp>
        <p:nvSpPr>
          <p:cNvPr id="1768451" name="Text Box 3"/>
          <p:cNvSpPr txBox="1">
            <a:spLocks noChangeArrowheads="1"/>
          </p:cNvSpPr>
          <p:nvPr/>
        </p:nvSpPr>
        <p:spPr bwMode="auto">
          <a:xfrm>
            <a:off x="1676400" y="1176338"/>
            <a:ext cx="57912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sz="2000" b="1"/>
              <a:t>Other Types of Satisfaction Questions</a:t>
            </a:r>
          </a:p>
        </p:txBody>
      </p:sp>
      <p:sp>
        <p:nvSpPr>
          <p:cNvPr id="1768452" name="Rectangle 4"/>
          <p:cNvSpPr>
            <a:spLocks noChangeArrowheads="1"/>
          </p:cNvSpPr>
          <p:nvPr/>
        </p:nvSpPr>
        <p:spPr bwMode="auto">
          <a:xfrm>
            <a:off x="1752600" y="1600200"/>
            <a:ext cx="7010400"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US">
                <a:cs typeface="Times New Roman" pitchFamily="18" charset="0"/>
              </a:rPr>
              <a:t>Please rate the helpfulness of the information provided to you in the following areas: </a:t>
            </a:r>
          </a:p>
        </p:txBody>
      </p:sp>
      <p:pic>
        <p:nvPicPr>
          <p:cNvPr id="1768453" name="Picture 5" title="Customer Scorec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981200"/>
            <a:ext cx="636905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8454" name="Rectangle 6"/>
          <p:cNvSpPr>
            <a:spLocks noChangeArrowheads="1"/>
          </p:cNvSpPr>
          <p:nvPr/>
        </p:nvSpPr>
        <p:spPr bwMode="auto">
          <a:xfrm>
            <a:off x="1752600" y="5611813"/>
            <a:ext cx="29718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pPr>
            <a:r>
              <a:rPr lang="en-US">
                <a:cs typeface="Times New Roman" pitchFamily="18" charset="0"/>
              </a:rPr>
              <a:t>How helpful was the assistance you received from your Area Health Physicist? </a:t>
            </a:r>
          </a:p>
        </p:txBody>
      </p:sp>
      <p:graphicFrame>
        <p:nvGraphicFramePr>
          <p:cNvPr id="1768455" name="Object 7" title="Customer Scorecard"/>
          <p:cNvGraphicFramePr>
            <a:graphicFrameLocks noChangeAspect="1"/>
          </p:cNvGraphicFramePr>
          <p:nvPr>
            <p:extLst>
              <p:ext uri="{D42A27DB-BD31-4B8C-83A1-F6EECF244321}">
                <p14:modId xmlns:p14="http://schemas.microsoft.com/office/powerpoint/2010/main" val="2091535322"/>
              </p:ext>
            </p:extLst>
          </p:nvPr>
        </p:nvGraphicFramePr>
        <p:xfrm>
          <a:off x="4800600" y="5610225"/>
          <a:ext cx="3038475" cy="942975"/>
        </p:xfrm>
        <a:graphic>
          <a:graphicData uri="http://schemas.openxmlformats.org/presentationml/2006/ole">
            <mc:AlternateContent xmlns:mc="http://schemas.openxmlformats.org/markup-compatibility/2006">
              <mc:Choice xmlns:v="urn:schemas-microsoft-com:vml" Requires="v">
                <p:oleObj spid="_x0000_s1768483" name="Worksheet" r:id="rId4" imgW="3038856" imgH="943356" progId="Excel.Sheet.8">
                  <p:embed/>
                </p:oleObj>
              </mc:Choice>
              <mc:Fallback>
                <p:oleObj name="Worksheet" r:id="rId4" imgW="3038856" imgH="943356" progId="Excel.Sheet.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5610225"/>
                        <a:ext cx="30384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838200"/>
          </a:xfrm>
        </p:spPr>
        <p:txBody>
          <a:bodyPr/>
          <a:lstStyle/>
          <a:p>
            <a:r>
              <a:rPr lang="en-US" sz="2400" dirty="0"/>
              <a:t>Step 7 </a:t>
            </a:r>
            <a:r>
              <a:rPr lang="en-US" sz="2000" dirty="0"/>
              <a:t>(cont.)</a:t>
            </a:r>
            <a:r>
              <a:rPr lang="en-US" sz="2400" dirty="0"/>
              <a:t/>
            </a:r>
            <a:br>
              <a:rPr lang="en-US" sz="2400" dirty="0"/>
            </a:br>
            <a:r>
              <a:rPr lang="en-US" sz="2800" dirty="0"/>
              <a:t>Survey Questions: Needs Assessment </a:t>
            </a:r>
            <a:r>
              <a:rPr lang="en-US" sz="2800" dirty="0" smtClean="0"/>
              <a:t>Surveys</a:t>
            </a:r>
            <a:endParaRPr lang="en-US" sz="2800" dirty="0"/>
          </a:p>
        </p:txBody>
      </p:sp>
      <p:sp>
        <p:nvSpPr>
          <p:cNvPr id="1769475" name="Rectangle 3"/>
          <p:cNvSpPr>
            <a:spLocks noGrp="1" noChangeArrowheads="1"/>
          </p:cNvSpPr>
          <p:nvPr>
            <p:ph type="body" idx="1"/>
          </p:nvPr>
        </p:nvSpPr>
        <p:spPr>
          <a:xfrm>
            <a:off x="987424" y="1752599"/>
            <a:ext cx="7775575" cy="4340225"/>
          </a:xfrm>
        </p:spPr>
        <p:txBody>
          <a:bodyPr/>
          <a:lstStyle/>
          <a:p>
            <a:r>
              <a:rPr lang="en-US" sz="2400" dirty="0" smtClean="0"/>
              <a:t>Frequency of Product/Service Use</a:t>
            </a:r>
          </a:p>
          <a:p>
            <a:pPr lvl="1"/>
            <a:r>
              <a:rPr lang="en-US" sz="2000" dirty="0" smtClean="0"/>
              <a:t>Helps prioritize services and/or products already offered</a:t>
            </a:r>
          </a:p>
          <a:p>
            <a:pPr lvl="1"/>
            <a:r>
              <a:rPr lang="en-US" sz="2000" dirty="0" smtClean="0"/>
              <a:t>Helps identify outside service provider impact</a:t>
            </a:r>
          </a:p>
          <a:p>
            <a:pPr lvl="1"/>
            <a:r>
              <a:rPr lang="en-US" sz="2000" dirty="0" smtClean="0"/>
              <a:t>Example 7-8</a:t>
            </a:r>
          </a:p>
          <a:p>
            <a:pPr lvl="2"/>
            <a:r>
              <a:rPr lang="en-US" sz="1800" dirty="0" smtClean="0"/>
              <a:t>FY04 Scientific Equipment and Instrumentation Branch (SEIB) Needs Assessment survey:  Frequency of Product/Service Use</a:t>
            </a:r>
          </a:p>
          <a:p>
            <a:pPr lvl="1"/>
            <a:r>
              <a:rPr lang="en-US" sz="2000" dirty="0" smtClean="0"/>
              <a:t>Example 7-9</a:t>
            </a:r>
          </a:p>
          <a:p>
            <a:pPr lvl="2"/>
            <a:r>
              <a:rPr lang="en-US" sz="1800" dirty="0" smtClean="0"/>
              <a:t>FY04 Scientific Equipment and Instrumentation Branch (SEIB) Needs Assessment survey: Product/Service Use by Service Provider</a:t>
            </a:r>
          </a:p>
          <a:p>
            <a:pPr lvl="1"/>
            <a:endParaRPr lang="en-US" sz="2000" dirty="0" smtClean="0"/>
          </a:p>
          <a:p>
            <a:endParaRPr lang="en-US" sz="2400" dirty="0"/>
          </a:p>
        </p:txBody>
      </p:sp>
      <p:sp>
        <p:nvSpPr>
          <p:cNvPr id="4" name="Slide Number Placeholder 4"/>
          <p:cNvSpPr>
            <a:spLocks noGrp="1"/>
          </p:cNvSpPr>
          <p:nvPr>
            <p:ph type="sldNum" sz="quarter" idx="10"/>
          </p:nvPr>
        </p:nvSpPr>
        <p:spPr/>
        <p:txBody>
          <a:bodyPr/>
          <a:lstStyle/>
          <a:p>
            <a:fld id="{B941088C-3CF4-4A24-A838-B71E28C5989C}" type="slidenum">
              <a:rPr lang="en-US" altLang="en-US" smtClean="0"/>
              <a:pPr/>
              <a:t>72</a:t>
            </a:fld>
            <a:endParaRPr lang="en-US"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0"/>
          </p:nvPr>
        </p:nvSpPr>
        <p:spPr/>
        <p:txBody>
          <a:bodyPr/>
          <a:lstStyle/>
          <a:p>
            <a:fld id="{95FE3515-1EEA-47A9-B2C3-52E455CE87CA}" type="slidenum">
              <a:rPr lang="en-US" altLang="en-US"/>
              <a:pPr/>
              <a:t>73</a:t>
            </a:fld>
            <a:endParaRPr lang="en-US" altLang="en-US"/>
          </a:p>
        </p:txBody>
      </p:sp>
      <p:sp>
        <p:nvSpPr>
          <p:cNvPr id="1770498" name="Rectangle 2"/>
          <p:cNvSpPr>
            <a:spLocks noChangeArrowheads="1"/>
          </p:cNvSpPr>
          <p:nvPr/>
        </p:nvSpPr>
        <p:spPr bwMode="auto">
          <a:xfrm>
            <a:off x="990600" y="457200"/>
            <a:ext cx="7772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l" eaLnBrk="0" hangingPunct="0"/>
            <a:r>
              <a:rPr kumimoji="1" lang="en-US" sz="2400" b="1"/>
              <a:t>Step 7 </a:t>
            </a:r>
            <a:r>
              <a:rPr kumimoji="1" lang="en-US" sz="2000" b="1"/>
              <a:t>(cont.)</a:t>
            </a:r>
            <a:r>
              <a:rPr kumimoji="1" lang="en-US" sz="2100" b="1"/>
              <a:t/>
            </a:r>
            <a:br>
              <a:rPr kumimoji="1" lang="en-US" sz="2100" b="1"/>
            </a:br>
            <a:r>
              <a:rPr kumimoji="1" lang="en-US" sz="2800" b="1"/>
              <a:t>Example 7-8: FY04 SEIB Needs Assessment Survey</a:t>
            </a:r>
          </a:p>
        </p:txBody>
      </p:sp>
      <p:sp>
        <p:nvSpPr>
          <p:cNvPr id="1770499" name="Rectangle 3"/>
          <p:cNvSpPr>
            <a:spLocks noChangeArrowheads="1"/>
          </p:cNvSpPr>
          <p:nvPr/>
        </p:nvSpPr>
        <p:spPr bwMode="auto">
          <a:xfrm>
            <a:off x="1143000" y="1066800"/>
            <a:ext cx="81534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0000"/>
              </a:lnSpc>
            </a:pPr>
            <a:r>
              <a:rPr lang="en-US" sz="1800" b="1">
                <a:cs typeface="Times New Roman" pitchFamily="18" charset="0"/>
              </a:rPr>
              <a:t>Frequency of Product/Service Use</a:t>
            </a:r>
            <a:endParaRPr lang="en-US" sz="1400">
              <a:cs typeface="Times New Roman" pitchFamily="18" charset="0"/>
            </a:endParaRPr>
          </a:p>
        </p:txBody>
      </p:sp>
      <p:sp>
        <p:nvSpPr>
          <p:cNvPr id="1770500" name="Rectangle 4"/>
          <p:cNvSpPr>
            <a:spLocks noGrp="1" noChangeArrowheads="1"/>
          </p:cNvSpPr>
          <p:nvPr>
            <p:ph type="title"/>
          </p:nvPr>
        </p:nvSpPr>
        <p:spPr>
          <a:xfrm>
            <a:off x="1016000" y="1524000"/>
            <a:ext cx="8128000" cy="609600"/>
          </a:xfrm>
          <a:noFill/>
          <a:ln/>
        </p:spPr>
        <p:txBody>
          <a:bodyPr/>
          <a:lstStyle/>
          <a:p>
            <a:r>
              <a:rPr lang="en-US" sz="1400"/>
              <a:t>Is most of your work:</a:t>
            </a:r>
          </a:p>
        </p:txBody>
      </p:sp>
      <p:graphicFrame>
        <p:nvGraphicFramePr>
          <p:cNvPr id="1770501" name="Object 5" descr="Frequency of Product/Service usage for various scientific equipment services" title="Needs Assessment"/>
          <p:cNvGraphicFramePr>
            <a:graphicFrameLocks noChangeAspect="1"/>
          </p:cNvGraphicFramePr>
          <p:nvPr>
            <p:extLst>
              <p:ext uri="{D42A27DB-BD31-4B8C-83A1-F6EECF244321}">
                <p14:modId xmlns:p14="http://schemas.microsoft.com/office/powerpoint/2010/main" val="910093786"/>
              </p:ext>
            </p:extLst>
          </p:nvPr>
        </p:nvGraphicFramePr>
        <p:xfrm>
          <a:off x="1689100" y="1981200"/>
          <a:ext cx="7302500" cy="3016250"/>
        </p:xfrm>
        <a:graphic>
          <a:graphicData uri="http://schemas.openxmlformats.org/presentationml/2006/ole">
            <mc:AlternateContent xmlns:mc="http://schemas.openxmlformats.org/markup-compatibility/2006">
              <mc:Choice xmlns:v="urn:schemas-microsoft-com:vml" Requires="v">
                <p:oleObj spid="_x0000_s1770538" name="Chart" r:id="rId3" imgW="7772400" imgH="3209849" progId="MSGraph.Chart.8">
                  <p:embed followColorScheme="full"/>
                </p:oleObj>
              </mc:Choice>
              <mc:Fallback>
                <p:oleObj name="Chart" r:id="rId3" imgW="7772400" imgH="3209849"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1981200"/>
                        <a:ext cx="7302500" cy="301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70502" name="Text Box 6"/>
          <p:cNvSpPr txBox="1">
            <a:spLocks noChangeArrowheads="1"/>
          </p:cNvSpPr>
          <p:nvPr/>
        </p:nvSpPr>
        <p:spPr bwMode="auto">
          <a:xfrm>
            <a:off x="7772400" y="1676400"/>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246</a:t>
            </a:r>
            <a:r>
              <a:rPr lang="en-US" sz="2400">
                <a:latin typeface="Arial Unicode MS" pitchFamily="34" charset="-128"/>
              </a:rPr>
              <a:t> </a:t>
            </a:r>
          </a:p>
        </p:txBody>
      </p:sp>
      <p:sp>
        <p:nvSpPr>
          <p:cNvPr id="1770504" name="Text Box 8"/>
          <p:cNvSpPr txBox="1">
            <a:spLocks noChangeArrowheads="1"/>
          </p:cNvSpPr>
          <p:nvPr/>
        </p:nvSpPr>
        <p:spPr bwMode="auto">
          <a:xfrm rot="-5342946">
            <a:off x="114300" y="3390900"/>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100000"/>
              </a:lnSpc>
              <a:spcBef>
                <a:spcPct val="50000"/>
              </a:spcBef>
            </a:pPr>
            <a:r>
              <a:rPr lang="en-US" sz="1400" b="1">
                <a:latin typeface="Arial Unicode MS" pitchFamily="34" charset="-128"/>
              </a:rPr>
              <a:t>Type of Work</a:t>
            </a:r>
          </a:p>
        </p:txBody>
      </p:sp>
      <p:sp>
        <p:nvSpPr>
          <p:cNvPr id="1770505" name="Text Box 9"/>
          <p:cNvSpPr txBox="1">
            <a:spLocks noChangeArrowheads="1"/>
          </p:cNvSpPr>
          <p:nvPr/>
        </p:nvSpPr>
        <p:spPr bwMode="auto">
          <a:xfrm>
            <a:off x="4191000" y="4953000"/>
            <a:ext cx="20653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Number of Responses</a:t>
            </a:r>
          </a:p>
        </p:txBody>
      </p:sp>
      <p:sp>
        <p:nvSpPr>
          <p:cNvPr id="1770506" name="Text Box 10"/>
          <p:cNvSpPr txBox="1">
            <a:spLocks noChangeArrowheads="1"/>
          </p:cNvSpPr>
          <p:nvPr/>
        </p:nvSpPr>
        <p:spPr bwMode="auto">
          <a:xfrm>
            <a:off x="1295400" y="6019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Note:  Only answered by those expressing need for instrument fabrication and design services (N=320). </a:t>
            </a:r>
          </a:p>
          <a:p>
            <a:pPr algn="l" eaLnBrk="0" hangingPunct="0">
              <a:lnSpc>
                <a:spcPct val="100000"/>
              </a:lnSpc>
            </a:pPr>
            <a:r>
              <a:rPr lang="en-US">
                <a:latin typeface="Arial Unicode MS" pitchFamily="34" charset="-128"/>
              </a:rPr>
              <a:t>           74 respondents skipped this question.   </a:t>
            </a:r>
          </a:p>
        </p:txBody>
      </p:sp>
      <p:sp>
        <p:nvSpPr>
          <p:cNvPr id="1770507" name="Text Box 11"/>
          <p:cNvSpPr txBox="1">
            <a:spLocks noChangeArrowheads="1"/>
          </p:cNvSpPr>
          <p:nvPr/>
        </p:nvSpPr>
        <p:spPr bwMode="auto">
          <a:xfrm>
            <a:off x="3270250" y="23622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23%</a:t>
            </a:r>
            <a:endParaRPr lang="en-US" sz="1400" b="1">
              <a:latin typeface="Arial Unicode MS" pitchFamily="34" charset="-128"/>
            </a:endParaRPr>
          </a:p>
        </p:txBody>
      </p:sp>
      <p:sp>
        <p:nvSpPr>
          <p:cNvPr id="1770508" name="Text Box 12"/>
          <p:cNvSpPr txBox="1">
            <a:spLocks noChangeArrowheads="1"/>
          </p:cNvSpPr>
          <p:nvPr/>
        </p:nvSpPr>
        <p:spPr bwMode="auto">
          <a:xfrm>
            <a:off x="3263900" y="29718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14%</a:t>
            </a:r>
            <a:endParaRPr lang="en-US" sz="1400" b="1">
              <a:latin typeface="Arial Unicode MS" pitchFamily="34" charset="-128"/>
            </a:endParaRPr>
          </a:p>
        </p:txBody>
      </p:sp>
      <p:sp>
        <p:nvSpPr>
          <p:cNvPr id="1770509" name="Text Box 13"/>
          <p:cNvSpPr txBox="1">
            <a:spLocks noChangeArrowheads="1"/>
          </p:cNvSpPr>
          <p:nvPr/>
        </p:nvSpPr>
        <p:spPr bwMode="auto">
          <a:xfrm>
            <a:off x="3270250" y="358140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55%</a:t>
            </a:r>
            <a:endParaRPr lang="en-US" sz="1400" b="1">
              <a:latin typeface="Arial Unicode MS" pitchFamily="34" charset="-128"/>
            </a:endParaRPr>
          </a:p>
        </p:txBody>
      </p:sp>
      <p:sp>
        <p:nvSpPr>
          <p:cNvPr id="1770510" name="Text Box 14"/>
          <p:cNvSpPr txBox="1">
            <a:spLocks noChangeArrowheads="1"/>
          </p:cNvSpPr>
          <p:nvPr/>
        </p:nvSpPr>
        <p:spPr bwMode="auto">
          <a:xfrm>
            <a:off x="3270250" y="411480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8%</a:t>
            </a:r>
            <a:endParaRPr lang="en-US" sz="1400" b="1">
              <a:latin typeface="Arial Unicode MS"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fld id="{655C1EA4-297E-400B-A640-13EEDBAA5E74}" type="slidenum">
              <a:rPr lang="en-US" altLang="en-US" smtClean="0"/>
              <a:pPr/>
              <a:t>74</a:t>
            </a:fld>
            <a:endParaRPr lang="en-US" altLang="en-US"/>
          </a:p>
        </p:txBody>
      </p:sp>
      <p:sp>
        <p:nvSpPr>
          <p:cNvPr id="3" name="Title 2"/>
          <p:cNvSpPr>
            <a:spLocks noGrp="1"/>
          </p:cNvSpPr>
          <p:nvPr>
            <p:ph type="title"/>
          </p:nvPr>
        </p:nvSpPr>
        <p:spPr>
          <a:xfrm>
            <a:off x="987425" y="533400"/>
            <a:ext cx="8153400" cy="457200"/>
          </a:xfrm>
        </p:spPr>
        <p:txBody>
          <a:bodyPr/>
          <a:lstStyle/>
          <a:p>
            <a:r>
              <a:rPr lang="en-US" sz="2000" dirty="0"/>
              <a:t>Step 7 </a:t>
            </a:r>
            <a:r>
              <a:rPr lang="en-US" sz="1800" dirty="0"/>
              <a:t>(cont.)</a:t>
            </a:r>
            <a:r>
              <a:rPr lang="en-US" sz="2000" dirty="0"/>
              <a:t/>
            </a:r>
            <a:br>
              <a:rPr lang="en-US" sz="2000" dirty="0"/>
            </a:br>
            <a:r>
              <a:rPr lang="en-US" sz="2400" dirty="0"/>
              <a:t>Example 7-9: FY04 SEIB Needs Assessment </a:t>
            </a:r>
            <a:r>
              <a:rPr lang="en-US" sz="2400" dirty="0" smtClean="0"/>
              <a:t>Survey</a:t>
            </a:r>
            <a:endParaRPr lang="en-US" dirty="0"/>
          </a:p>
        </p:txBody>
      </p:sp>
      <p:sp>
        <p:nvSpPr>
          <p:cNvPr id="1771528" name="Rectangle 8"/>
          <p:cNvSpPr>
            <a:spLocks noChangeArrowheads="1"/>
          </p:cNvSpPr>
          <p:nvPr/>
        </p:nvSpPr>
        <p:spPr bwMode="auto">
          <a:xfrm>
            <a:off x="1143000" y="1066800"/>
            <a:ext cx="81534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0000"/>
              </a:lnSpc>
            </a:pPr>
            <a:r>
              <a:rPr lang="en-US" sz="1800" b="1">
                <a:cs typeface="Times New Roman" pitchFamily="18" charset="0"/>
              </a:rPr>
              <a:t>Product/Service Use by Service Provider</a:t>
            </a:r>
          </a:p>
          <a:p>
            <a:pPr>
              <a:lnSpc>
                <a:spcPct val="100000"/>
              </a:lnSpc>
            </a:pPr>
            <a:r>
              <a:rPr lang="en-US" sz="1400">
                <a:cs typeface="Times New Roman" pitchFamily="18" charset="0"/>
              </a:rPr>
              <a:t>Respondents were asked to indicate their service providers for Instrument Modification</a:t>
            </a:r>
          </a:p>
        </p:txBody>
      </p:sp>
      <p:graphicFrame>
        <p:nvGraphicFramePr>
          <p:cNvPr id="1771523" name="Object 3" descr="Histogram of product/service use by service provider" title="Needs Assessment"/>
          <p:cNvGraphicFramePr>
            <a:graphicFrameLocks noChangeAspect="1"/>
          </p:cNvGraphicFramePr>
          <p:nvPr>
            <p:extLst>
              <p:ext uri="{D42A27DB-BD31-4B8C-83A1-F6EECF244321}">
                <p14:modId xmlns:p14="http://schemas.microsoft.com/office/powerpoint/2010/main" val="3863520161"/>
              </p:ext>
            </p:extLst>
          </p:nvPr>
        </p:nvGraphicFramePr>
        <p:xfrm>
          <a:off x="990600" y="1295400"/>
          <a:ext cx="8237538" cy="5257800"/>
        </p:xfrm>
        <a:graphic>
          <a:graphicData uri="http://schemas.openxmlformats.org/presentationml/2006/ole">
            <mc:AlternateContent xmlns:mc="http://schemas.openxmlformats.org/markup-compatibility/2006">
              <mc:Choice xmlns:v="urn:schemas-microsoft-com:vml" Requires="v">
                <p:oleObj spid="_x0000_s1771556" name="Chart" r:id="rId3" imgW="7772400" imgH="4648200" progId="MSGraph.Chart.8">
                  <p:embed followColorScheme="full"/>
                </p:oleObj>
              </mc:Choice>
              <mc:Fallback>
                <p:oleObj name="Chart" r:id="rId3" imgW="7772400" imgH="4648200"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295400"/>
                        <a:ext cx="823753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71524" name="Text Box 4"/>
          <p:cNvSpPr txBox="1">
            <a:spLocks noChangeArrowheads="1"/>
          </p:cNvSpPr>
          <p:nvPr/>
        </p:nvSpPr>
        <p:spPr bwMode="auto">
          <a:xfrm rot="-5342946">
            <a:off x="-266700" y="3030538"/>
            <a:ext cx="2667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400" b="1">
                <a:latin typeface="Arial Unicode MS" pitchFamily="34" charset="-128"/>
              </a:rPr>
              <a:t>Number of Respondents</a:t>
            </a:r>
          </a:p>
        </p:txBody>
      </p:sp>
      <p:sp>
        <p:nvSpPr>
          <p:cNvPr id="1771525" name="Text Box 5"/>
          <p:cNvSpPr txBox="1">
            <a:spLocks noChangeArrowheads="1"/>
          </p:cNvSpPr>
          <p:nvPr/>
        </p:nvSpPr>
        <p:spPr bwMode="auto">
          <a:xfrm>
            <a:off x="1279525" y="6477000"/>
            <a:ext cx="725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latin typeface="Arial Unicode MS" pitchFamily="34" charset="-128"/>
              </a:rPr>
              <a:t>Note:  Only Service Providers with responses are shown.  Multiple responses possible.</a:t>
            </a:r>
          </a:p>
          <a:p>
            <a:pPr algn="l" eaLnBrk="0" hangingPunct="0">
              <a:lnSpc>
                <a:spcPct val="100000"/>
              </a:lnSpc>
            </a:pPr>
            <a:endParaRPr lang="en-US">
              <a:latin typeface="Arial Unicode MS" pitchFamily="34" charset="-128"/>
            </a:endParaRPr>
          </a:p>
        </p:txBody>
      </p:sp>
      <p:sp>
        <p:nvSpPr>
          <p:cNvPr id="1771526" name="Text Box 6"/>
          <p:cNvSpPr txBox="1">
            <a:spLocks noChangeArrowheads="1"/>
          </p:cNvSpPr>
          <p:nvPr/>
        </p:nvSpPr>
        <p:spPr bwMode="auto">
          <a:xfrm>
            <a:off x="7086600" y="4191000"/>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266</a:t>
            </a:r>
            <a:r>
              <a:rPr lang="en-US" sz="2400">
                <a:latin typeface="Arial Unicode MS" pitchFamily="34" charset="-128"/>
              </a:rPr>
              <a:t> </a:t>
            </a:r>
          </a:p>
        </p:txBody>
      </p:sp>
      <p:sp>
        <p:nvSpPr>
          <p:cNvPr id="1771527" name="Text Box 7"/>
          <p:cNvSpPr txBox="1">
            <a:spLocks noChangeArrowheads="1"/>
          </p:cNvSpPr>
          <p:nvPr/>
        </p:nvSpPr>
        <p:spPr bwMode="auto">
          <a:xfrm>
            <a:off x="3048000" y="2255838"/>
            <a:ext cx="53340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Aft>
                <a:spcPct val="60000"/>
              </a:spcAft>
            </a:pPr>
            <a:r>
              <a:rPr lang="en-US" sz="2000" b="1"/>
              <a:t>28% used ORS SEIB</a:t>
            </a:r>
          </a:p>
          <a:p>
            <a:pPr algn="l" eaLnBrk="0" hangingPunct="0">
              <a:lnSpc>
                <a:spcPct val="100000"/>
              </a:lnSpc>
            </a:pPr>
            <a:r>
              <a:rPr lang="en-US" sz="2000" b="1"/>
              <a:t>27% used Outside Sources</a:t>
            </a:r>
            <a:r>
              <a:rPr lang="en-US" sz="2000"/>
              <a:t> (</a:t>
            </a:r>
            <a:r>
              <a:rPr lang="en-US" sz="2000" b="1"/>
              <a:t>Commercial Job Shops or Other</a:t>
            </a:r>
            <a:r>
              <a:rPr lang="en-US" sz="2400" b="1">
                <a:latin typeface="Arial Unicode MS" pitchFamily="34" charset="-128"/>
              </a:rPr>
              <a:t> </a:t>
            </a:r>
            <a:r>
              <a:rPr lang="en-US" sz="2000" b="1"/>
              <a:t>Source)</a:t>
            </a:r>
          </a:p>
          <a:p>
            <a:pPr algn="l" eaLnBrk="0" hangingPunct="0">
              <a:lnSpc>
                <a:spcPct val="100000"/>
              </a:lnSpc>
            </a:pPr>
            <a:endParaRPr lang="en-US" sz="20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762000"/>
            <a:ext cx="8153400" cy="457200"/>
          </a:xfrm>
        </p:spPr>
        <p:txBody>
          <a:bodyPr/>
          <a:lstStyle/>
          <a:p>
            <a:r>
              <a:rPr lang="en-US" sz="2400" dirty="0"/>
              <a:t>Step 7 </a:t>
            </a:r>
            <a:r>
              <a:rPr lang="en-US" sz="2000" dirty="0"/>
              <a:t>(cont.)</a:t>
            </a:r>
            <a:r>
              <a:rPr lang="en-US" sz="2400" dirty="0"/>
              <a:t/>
            </a:r>
            <a:br>
              <a:rPr lang="en-US" sz="2400" dirty="0"/>
            </a:br>
            <a:r>
              <a:rPr lang="en-US" sz="2800" dirty="0"/>
              <a:t>Survey Questions: Needs </a:t>
            </a:r>
            <a:r>
              <a:rPr lang="en-US" sz="2800" dirty="0" smtClean="0"/>
              <a:t>Assessment</a:t>
            </a:r>
            <a:endParaRPr lang="en-US" sz="2800" dirty="0"/>
          </a:p>
        </p:txBody>
      </p:sp>
      <p:sp>
        <p:nvSpPr>
          <p:cNvPr id="1772547" name="Rectangle 3"/>
          <p:cNvSpPr>
            <a:spLocks noGrp="1" noChangeArrowheads="1"/>
          </p:cNvSpPr>
          <p:nvPr>
            <p:ph type="body" idx="1"/>
          </p:nvPr>
        </p:nvSpPr>
        <p:spPr>
          <a:xfrm>
            <a:off x="987424" y="1444625"/>
            <a:ext cx="7775575" cy="4648200"/>
          </a:xfrm>
        </p:spPr>
        <p:txBody>
          <a:bodyPr/>
          <a:lstStyle/>
          <a:p>
            <a:r>
              <a:rPr lang="en-US" sz="2400" dirty="0" smtClean="0"/>
              <a:t>Determination of Additional Products or Services Needed</a:t>
            </a:r>
          </a:p>
          <a:p>
            <a:pPr lvl="1"/>
            <a:r>
              <a:rPr lang="en-US" sz="2000" dirty="0" smtClean="0"/>
              <a:t>Helps determine what additional services or products are in demand</a:t>
            </a:r>
          </a:p>
          <a:p>
            <a:pPr lvl="1"/>
            <a:r>
              <a:rPr lang="en-US" sz="2000" dirty="0" smtClean="0"/>
              <a:t>Example 7-10</a:t>
            </a:r>
          </a:p>
          <a:p>
            <a:pPr lvl="2"/>
            <a:r>
              <a:rPr lang="en-US" sz="1800" dirty="0" smtClean="0"/>
              <a:t>FY05 Information Technology Branch (ITB) Needs Assessment survey:  Importance and Criticality Ratings</a:t>
            </a:r>
          </a:p>
          <a:p>
            <a:pPr lvl="1"/>
            <a:r>
              <a:rPr lang="en-US" sz="2000" dirty="0" smtClean="0"/>
              <a:t>Example 7-11</a:t>
            </a:r>
          </a:p>
          <a:p>
            <a:pPr lvl="2"/>
            <a:r>
              <a:rPr lang="en-US" sz="1800" dirty="0" smtClean="0"/>
              <a:t>FY05 Information Technology Branch (ITB) Needs Assessment survey:  Importance and Criticality Classification</a:t>
            </a:r>
          </a:p>
          <a:p>
            <a:pPr lvl="1"/>
            <a:r>
              <a:rPr lang="en-US" sz="2000" dirty="0" smtClean="0"/>
              <a:t>Example 7-12</a:t>
            </a:r>
          </a:p>
          <a:p>
            <a:pPr lvl="2"/>
            <a:r>
              <a:rPr lang="en-US" sz="1800" dirty="0" smtClean="0"/>
              <a:t>FY05 Information Technology Branch (ITB) Needs Assessment survey:  After Hours Support Use</a:t>
            </a:r>
          </a:p>
          <a:p>
            <a:endParaRPr lang="en-US" sz="2400" dirty="0"/>
          </a:p>
        </p:txBody>
      </p:sp>
      <p:sp>
        <p:nvSpPr>
          <p:cNvPr id="4" name="Slide Number Placeholder 4"/>
          <p:cNvSpPr>
            <a:spLocks noGrp="1"/>
          </p:cNvSpPr>
          <p:nvPr>
            <p:ph type="sldNum" sz="quarter" idx="10"/>
          </p:nvPr>
        </p:nvSpPr>
        <p:spPr/>
        <p:txBody>
          <a:bodyPr/>
          <a:lstStyle/>
          <a:p>
            <a:fld id="{BFBB6668-693A-483C-B18C-00245EA5DDE5}" type="slidenum">
              <a:rPr lang="en-US" altLang="en-US" smtClean="0"/>
              <a:pPr/>
              <a:t>75</a:t>
            </a:fld>
            <a:endParaRPr lang="en-US"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fld id="{FFD5F759-CDB1-4BE9-89BD-B8A876DE3E43}" type="slidenum">
              <a:rPr lang="en-US" altLang="en-US" smtClean="0"/>
              <a:pPr/>
              <a:t>76</a:t>
            </a:fld>
            <a:endParaRPr lang="en-US" altLang="en-US"/>
          </a:p>
        </p:txBody>
      </p:sp>
      <p:sp>
        <p:nvSpPr>
          <p:cNvPr id="3" name="Title 2"/>
          <p:cNvSpPr>
            <a:spLocks noGrp="1"/>
          </p:cNvSpPr>
          <p:nvPr>
            <p:ph type="title"/>
          </p:nvPr>
        </p:nvSpPr>
        <p:spPr>
          <a:xfrm>
            <a:off x="987425" y="225424"/>
            <a:ext cx="8153400" cy="917575"/>
          </a:xfrm>
        </p:spPr>
        <p:txBody>
          <a:bodyPr/>
          <a:lstStyle/>
          <a:p>
            <a:r>
              <a:rPr lang="en-US" sz="2000" dirty="0"/>
              <a:t>Step 7 </a:t>
            </a:r>
            <a:r>
              <a:rPr lang="en-US" sz="1800" dirty="0"/>
              <a:t>(cont.)</a:t>
            </a:r>
            <a:r>
              <a:rPr lang="en-US" sz="2000" dirty="0"/>
              <a:t/>
            </a:r>
            <a:br>
              <a:rPr lang="en-US" sz="2000" dirty="0"/>
            </a:br>
            <a:r>
              <a:rPr lang="en-US" sz="2400" dirty="0"/>
              <a:t>Example 7-10: FY05 ITB Needs Assessment Importance and Criticality </a:t>
            </a:r>
            <a:r>
              <a:rPr lang="en-US" sz="2400" dirty="0" smtClean="0"/>
              <a:t>Ratings</a:t>
            </a:r>
            <a:endParaRPr lang="en-US" dirty="0"/>
          </a:p>
        </p:txBody>
      </p:sp>
      <p:sp>
        <p:nvSpPr>
          <p:cNvPr id="1773571" name="Rectangle 3"/>
          <p:cNvSpPr>
            <a:spLocks noChangeArrowheads="1"/>
          </p:cNvSpPr>
          <p:nvPr/>
        </p:nvSpPr>
        <p:spPr bwMode="auto">
          <a:xfrm>
            <a:off x="1295400" y="1358900"/>
            <a:ext cx="7315200" cy="563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eaLnBrk="0" hangingPunct="0">
              <a:lnSpc>
                <a:spcPct val="100000"/>
              </a:lnSpc>
              <a:spcBef>
                <a:spcPct val="50000"/>
              </a:spcBef>
            </a:pPr>
            <a:r>
              <a:rPr kumimoji="1" lang="en-US" sz="2400"/>
              <a:t>Importance Ratings</a:t>
            </a:r>
          </a:p>
          <a:p>
            <a:pPr marL="635000" lvl="1" indent="-177800" algn="l" eaLnBrk="0" hangingPunct="0">
              <a:lnSpc>
                <a:spcPct val="100000"/>
              </a:lnSpc>
              <a:spcBef>
                <a:spcPct val="50000"/>
              </a:spcBef>
              <a:buFontTx/>
              <a:buChar char="•"/>
            </a:pPr>
            <a:r>
              <a:rPr lang="en-US" sz="2000"/>
              <a:t>For each application used by an Office/Division, respondents were asked to rate the importance of having after hours support for the IT application.  </a:t>
            </a:r>
          </a:p>
          <a:p>
            <a:pPr marL="635000" lvl="1" indent="-177800" algn="l" eaLnBrk="0" hangingPunct="0">
              <a:lnSpc>
                <a:spcPct val="100000"/>
              </a:lnSpc>
              <a:spcBef>
                <a:spcPct val="50000"/>
              </a:spcBef>
              <a:buFontTx/>
              <a:buChar char="•"/>
            </a:pPr>
            <a:r>
              <a:rPr lang="en-US" sz="2000"/>
              <a:t>The scale ranged from (1) Not Important to (10) Very Important.</a:t>
            </a:r>
          </a:p>
          <a:p>
            <a:pPr algn="l" eaLnBrk="0" hangingPunct="0">
              <a:lnSpc>
                <a:spcPct val="100000"/>
              </a:lnSpc>
              <a:spcBef>
                <a:spcPct val="50000"/>
              </a:spcBef>
            </a:pPr>
            <a:r>
              <a:rPr kumimoji="1" lang="en-US" sz="2400"/>
              <a:t>Criticality Ratings</a:t>
            </a:r>
          </a:p>
          <a:p>
            <a:pPr marL="635000" lvl="1" indent="-177800" algn="l" eaLnBrk="0" hangingPunct="0">
              <a:lnSpc>
                <a:spcPct val="100000"/>
              </a:lnSpc>
              <a:spcBef>
                <a:spcPct val="50000"/>
              </a:spcBef>
              <a:buFontTx/>
              <a:buChar char="•"/>
            </a:pPr>
            <a:r>
              <a:rPr lang="en-US" sz="2000"/>
              <a:t>For each application used by an Office/Division, respondents were asked to rate the amount of time that their business operation could tolerate (i.e., operate effectively) when the application is not fully functional.</a:t>
            </a:r>
          </a:p>
          <a:p>
            <a:pPr marL="635000" lvl="1" indent="-177800" algn="l" eaLnBrk="0" hangingPunct="0">
              <a:lnSpc>
                <a:spcPct val="90000"/>
              </a:lnSpc>
              <a:spcBef>
                <a:spcPct val="50000"/>
              </a:spcBef>
              <a:buFontTx/>
              <a:buChar char="•"/>
            </a:pPr>
            <a:r>
              <a:rPr lang="en-US" sz="2000"/>
              <a:t>The scale included 5 choices;  (1) 1 hours or less, (2) 2 – 4 hours,  (3) 4 – 8 hours, (4) 8 – 12 hours, and (5) 12 hours or more.</a:t>
            </a:r>
          </a:p>
          <a:p>
            <a:pPr marL="635000" lvl="1" indent="-177800" algn="l" eaLnBrk="0" hangingPunct="0">
              <a:lnSpc>
                <a:spcPct val="100000"/>
              </a:lnSpc>
              <a:spcBef>
                <a:spcPct val="50000"/>
              </a:spcBef>
              <a:buFontTx/>
              <a:buChar char="•"/>
            </a:pPr>
            <a:endParaRPr lang="en-US" sz="20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4"/>
          <p:cNvSpPr>
            <a:spLocks noGrp="1"/>
          </p:cNvSpPr>
          <p:nvPr>
            <p:ph type="sldNum" sz="quarter" idx="10"/>
          </p:nvPr>
        </p:nvSpPr>
        <p:spPr/>
        <p:txBody>
          <a:bodyPr/>
          <a:lstStyle/>
          <a:p>
            <a:fld id="{C2E80675-AB5A-433F-A4A9-EADAC52687B1}" type="slidenum">
              <a:rPr lang="en-US" altLang="en-US" smtClean="0"/>
              <a:pPr/>
              <a:t>77</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7 </a:t>
            </a:r>
            <a:r>
              <a:rPr lang="en-US" sz="1800" dirty="0"/>
              <a:t>(cont.)</a:t>
            </a:r>
            <a:r>
              <a:rPr lang="en-US" sz="2000" dirty="0"/>
              <a:t/>
            </a:r>
            <a:br>
              <a:rPr lang="en-US" sz="2000" dirty="0"/>
            </a:br>
            <a:r>
              <a:rPr lang="en-US" sz="2400" dirty="0"/>
              <a:t>Example 7-11: FY05 ITB Needs Assessment Importance and Criticality </a:t>
            </a:r>
            <a:r>
              <a:rPr lang="en-US" sz="2400" dirty="0" smtClean="0"/>
              <a:t>Classification</a:t>
            </a:r>
            <a:endParaRPr lang="en-US" dirty="0"/>
          </a:p>
        </p:txBody>
      </p:sp>
      <p:sp>
        <p:nvSpPr>
          <p:cNvPr id="1774601" name="Text Box 9"/>
          <p:cNvSpPr txBox="1">
            <a:spLocks noChangeArrowheads="1"/>
          </p:cNvSpPr>
          <p:nvPr/>
        </p:nvSpPr>
        <p:spPr bwMode="auto">
          <a:xfrm>
            <a:off x="4800600" y="1173162"/>
            <a:ext cx="1452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2000" dirty="0">
                <a:latin typeface="Arial Unicode MS" pitchFamily="34" charset="-128"/>
              </a:rPr>
              <a:t>Importance</a:t>
            </a:r>
          </a:p>
        </p:txBody>
      </p:sp>
      <p:sp>
        <p:nvSpPr>
          <p:cNvPr id="1774602" name="Text Box 10"/>
          <p:cNvSpPr txBox="1">
            <a:spLocks noChangeArrowheads="1"/>
          </p:cNvSpPr>
          <p:nvPr/>
        </p:nvSpPr>
        <p:spPr bwMode="auto">
          <a:xfrm rot="16200000">
            <a:off x="561975" y="3684588"/>
            <a:ext cx="1216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2000">
                <a:latin typeface="Arial Unicode MS" pitchFamily="34" charset="-128"/>
              </a:rPr>
              <a:t>Criticality</a:t>
            </a:r>
          </a:p>
        </p:txBody>
      </p:sp>
      <p:graphicFrame>
        <p:nvGraphicFramePr>
          <p:cNvPr id="2" name="Table 1" title="Importance and Criticality Table"/>
          <p:cNvGraphicFramePr>
            <a:graphicFrameLocks noGrp="1"/>
          </p:cNvGraphicFramePr>
          <p:nvPr>
            <p:extLst>
              <p:ext uri="{D42A27DB-BD31-4B8C-83A1-F6EECF244321}">
                <p14:modId xmlns:p14="http://schemas.microsoft.com/office/powerpoint/2010/main" val="995177944"/>
              </p:ext>
            </p:extLst>
          </p:nvPr>
        </p:nvGraphicFramePr>
        <p:xfrm>
          <a:off x="1404143" y="1593595"/>
          <a:ext cx="7626352" cy="4578859"/>
        </p:xfrm>
        <a:graphic>
          <a:graphicData uri="http://schemas.openxmlformats.org/drawingml/2006/table">
            <a:tbl>
              <a:tblPr firstRow="1" bandRow="1">
                <a:tableStyleId>{5C22544A-7EE6-4342-B048-85BDC9FD1C3A}</a:tableStyleId>
              </a:tblPr>
              <a:tblGrid>
                <a:gridCol w="841376"/>
                <a:gridCol w="2286000"/>
                <a:gridCol w="2133600"/>
                <a:gridCol w="2365376"/>
              </a:tblGrid>
              <a:tr h="412369">
                <a:tc>
                  <a:txBody>
                    <a:bodyPr/>
                    <a:lstStyle/>
                    <a:p>
                      <a:pPr>
                        <a:spcBef>
                          <a:spcPts val="0"/>
                        </a:spcBef>
                      </a:pPr>
                      <a:endParaRPr lang="en-US" sz="1100" dirty="0"/>
                    </a:p>
                  </a:txBody>
                  <a:tcPr/>
                </a:tc>
                <a:tc>
                  <a:txBody>
                    <a:bodyPr/>
                    <a:lstStyle/>
                    <a:p>
                      <a:pPr algn="ctr">
                        <a:spcBef>
                          <a:spcPts val="0"/>
                        </a:spcBef>
                      </a:pPr>
                      <a:r>
                        <a:rPr lang="en-US" sz="1100" dirty="0" smtClean="0"/>
                        <a:t>High</a:t>
                      </a:r>
                      <a:endParaRPr lang="en-US" sz="11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Medium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Low</a:t>
                      </a:r>
                    </a:p>
                  </a:txBody>
                  <a:tcPr anchor="ctr"/>
                </a:tc>
              </a:tr>
              <a:tr h="1366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High</a:t>
                      </a:r>
                    </a:p>
                    <a:p>
                      <a:pPr algn="ctr">
                        <a:spcBef>
                          <a:spcPts val="0"/>
                        </a:spcBef>
                      </a:pPr>
                      <a:endParaRPr lang="en-US" sz="1100" dirty="0"/>
                    </a:p>
                  </a:txBody>
                  <a:tcPr anchor="ctr"/>
                </a:tc>
                <a:tc>
                  <a:txBody>
                    <a:bodyPr/>
                    <a:lstStyle/>
                    <a:p>
                      <a:pPr algn="l" eaLnBrk="0" hangingPunct="0">
                        <a:lnSpc>
                          <a:spcPct val="100000"/>
                        </a:lnSpc>
                        <a:spcBef>
                          <a:spcPts val="0"/>
                        </a:spcBef>
                      </a:pPr>
                      <a:r>
                        <a:rPr lang="en-US" sz="1100" dirty="0" smtClean="0"/>
                        <a:t>CPR Training – Online Registration</a:t>
                      </a:r>
                    </a:p>
                    <a:p>
                      <a:pPr algn="l" eaLnBrk="0" hangingPunct="0">
                        <a:lnSpc>
                          <a:spcPct val="100000"/>
                        </a:lnSpc>
                        <a:spcBef>
                          <a:spcPts val="0"/>
                        </a:spcBef>
                      </a:pPr>
                      <a:r>
                        <a:rPr lang="en-US" sz="1100" dirty="0" err="1" smtClean="0"/>
                        <a:t>Filemaker</a:t>
                      </a:r>
                      <a:r>
                        <a:rPr lang="en-US" sz="1100" dirty="0" smtClean="0"/>
                        <a:t> Pro 5.5</a:t>
                      </a:r>
                    </a:p>
                    <a:p>
                      <a:pPr algn="l" eaLnBrk="0" hangingPunct="0">
                        <a:lnSpc>
                          <a:spcPct val="100000"/>
                        </a:lnSpc>
                        <a:spcBef>
                          <a:spcPts val="0"/>
                        </a:spcBef>
                      </a:pPr>
                      <a:r>
                        <a:rPr lang="en-US" sz="1100" dirty="0" smtClean="0"/>
                        <a:t>Laboratory Safety</a:t>
                      </a:r>
                    </a:p>
                    <a:p>
                      <a:pPr algn="l" eaLnBrk="0" hangingPunct="0">
                        <a:lnSpc>
                          <a:spcPct val="100000"/>
                        </a:lnSpc>
                        <a:spcBef>
                          <a:spcPts val="0"/>
                        </a:spcBef>
                      </a:pPr>
                      <a:r>
                        <a:rPr lang="en-US" sz="1100" dirty="0" smtClean="0"/>
                        <a:t>NIH Shuttle</a:t>
                      </a:r>
                    </a:p>
                    <a:p>
                      <a:pPr algn="l" eaLnBrk="0" hangingPunct="0">
                        <a:lnSpc>
                          <a:spcPct val="100000"/>
                        </a:lnSpc>
                        <a:spcBef>
                          <a:spcPts val="0"/>
                        </a:spcBef>
                      </a:pPr>
                      <a:r>
                        <a:rPr lang="en-US" sz="1100" dirty="0" smtClean="0"/>
                        <a:t>Online Interpretive</a:t>
                      </a:r>
                    </a:p>
                    <a:p>
                      <a:pPr algn="l" eaLnBrk="0" hangingPunct="0">
                        <a:lnSpc>
                          <a:spcPct val="100000"/>
                        </a:lnSpc>
                        <a:spcBef>
                          <a:spcPts val="0"/>
                        </a:spcBef>
                      </a:pPr>
                      <a:r>
                        <a:rPr lang="en-US" sz="1100" dirty="0" smtClean="0"/>
                        <a:t>DOES Automated Inspections</a:t>
                      </a:r>
                    </a:p>
                    <a:p>
                      <a:pPr algn="l" eaLnBrk="0" hangingPunct="0">
                        <a:lnSpc>
                          <a:spcPct val="100000"/>
                        </a:lnSpc>
                        <a:spcBef>
                          <a:spcPts val="0"/>
                        </a:spcBef>
                      </a:pPr>
                      <a:r>
                        <a:rPr lang="en-US" sz="1100" dirty="0" smtClean="0"/>
                        <a:t>Parking and </a:t>
                      </a:r>
                      <a:r>
                        <a:rPr lang="en-US" sz="1100" dirty="0" err="1" smtClean="0"/>
                        <a:t>Transhare</a:t>
                      </a:r>
                      <a:endParaRPr lang="en-US" sz="1100" dirty="0" smtClean="0"/>
                    </a:p>
                  </a:txBody>
                  <a:tcPr/>
                </a:tc>
                <a:tc>
                  <a:txBody>
                    <a:bodyPr/>
                    <a:lstStyle/>
                    <a:p>
                      <a:pPr algn="l" eaLnBrk="0" hangingPunct="0">
                        <a:lnSpc>
                          <a:spcPct val="100000"/>
                        </a:lnSpc>
                        <a:spcBef>
                          <a:spcPts val="0"/>
                        </a:spcBef>
                      </a:pPr>
                      <a:r>
                        <a:rPr lang="en-US" sz="1100" dirty="0" smtClean="0"/>
                        <a:t>Andover Continuum</a:t>
                      </a:r>
                    </a:p>
                    <a:p>
                      <a:pPr algn="l" eaLnBrk="0" hangingPunct="0">
                        <a:lnSpc>
                          <a:spcPct val="100000"/>
                        </a:lnSpc>
                        <a:spcBef>
                          <a:spcPts val="0"/>
                        </a:spcBef>
                      </a:pPr>
                      <a:r>
                        <a:rPr lang="en-US" sz="1100" dirty="0" smtClean="0"/>
                        <a:t>DIS Training System</a:t>
                      </a:r>
                    </a:p>
                    <a:p>
                      <a:pPr algn="l" eaLnBrk="0" hangingPunct="0">
                        <a:lnSpc>
                          <a:spcPct val="100000"/>
                        </a:lnSpc>
                        <a:spcBef>
                          <a:spcPts val="0"/>
                        </a:spcBef>
                      </a:pPr>
                      <a:r>
                        <a:rPr lang="en-US" sz="1100" dirty="0" smtClean="0"/>
                        <a:t>AO Services System</a:t>
                      </a:r>
                    </a:p>
                    <a:p>
                      <a:pPr>
                        <a:spcBef>
                          <a:spcPts val="0"/>
                        </a:spcBef>
                      </a:pPr>
                      <a:endParaRPr lang="en-US" sz="1100" dirty="0"/>
                    </a:p>
                  </a:txBody>
                  <a:tcPr/>
                </a:tc>
                <a:tc>
                  <a:txBody>
                    <a:bodyPr/>
                    <a:lstStyle/>
                    <a:p>
                      <a:pPr algn="l" eaLnBrk="0" hangingPunct="0">
                        <a:lnSpc>
                          <a:spcPct val="80000"/>
                        </a:lnSpc>
                        <a:spcBef>
                          <a:spcPts val="0"/>
                        </a:spcBef>
                      </a:pPr>
                      <a:r>
                        <a:rPr lang="en-US" sz="1100" dirty="0" smtClean="0"/>
                        <a:t>Dynamic Survey</a:t>
                      </a:r>
                    </a:p>
                    <a:p>
                      <a:pPr algn="l" eaLnBrk="0" hangingPunct="0">
                        <a:lnSpc>
                          <a:spcPct val="80000"/>
                        </a:lnSpc>
                        <a:spcBef>
                          <a:spcPts val="0"/>
                        </a:spcBef>
                      </a:pPr>
                      <a:r>
                        <a:rPr lang="en-US" sz="1100" dirty="0" smtClean="0"/>
                        <a:t>SPSS and Survey Development</a:t>
                      </a:r>
                    </a:p>
                    <a:p>
                      <a:pPr algn="l" eaLnBrk="0" hangingPunct="0">
                        <a:lnSpc>
                          <a:spcPct val="80000"/>
                        </a:lnSpc>
                        <a:spcBef>
                          <a:spcPts val="0"/>
                        </a:spcBef>
                      </a:pPr>
                      <a:r>
                        <a:rPr lang="en-US" sz="1100" dirty="0" smtClean="0">
                          <a:solidFill>
                            <a:srgbClr val="FF3300"/>
                          </a:solidFill>
                        </a:rPr>
                        <a:t>Bldg 10 Revitalization</a:t>
                      </a:r>
                    </a:p>
                    <a:p>
                      <a:pPr algn="l" eaLnBrk="0" hangingPunct="0">
                        <a:lnSpc>
                          <a:spcPct val="80000"/>
                        </a:lnSpc>
                        <a:spcBef>
                          <a:spcPts val="0"/>
                        </a:spcBef>
                      </a:pPr>
                      <a:r>
                        <a:rPr lang="en-US" sz="1100" dirty="0" smtClean="0">
                          <a:solidFill>
                            <a:srgbClr val="FF3300"/>
                          </a:solidFill>
                        </a:rPr>
                        <a:t>DPPA Survey</a:t>
                      </a:r>
                    </a:p>
                    <a:p>
                      <a:pPr algn="l" eaLnBrk="0" hangingPunct="0">
                        <a:lnSpc>
                          <a:spcPct val="80000"/>
                        </a:lnSpc>
                        <a:spcBef>
                          <a:spcPts val="0"/>
                        </a:spcBef>
                      </a:pPr>
                      <a:r>
                        <a:rPr lang="en-US" sz="1100" dirty="0" smtClean="0">
                          <a:solidFill>
                            <a:srgbClr val="FF3300"/>
                          </a:solidFill>
                        </a:rPr>
                        <a:t>JJ Keller Revitalization</a:t>
                      </a:r>
                    </a:p>
                    <a:p>
                      <a:pPr algn="l" eaLnBrk="0" hangingPunct="0">
                        <a:lnSpc>
                          <a:spcPct val="80000"/>
                        </a:lnSpc>
                        <a:spcBef>
                          <a:spcPts val="0"/>
                        </a:spcBef>
                      </a:pPr>
                      <a:r>
                        <a:rPr lang="en-US" sz="1100" dirty="0" smtClean="0">
                          <a:solidFill>
                            <a:srgbClr val="FF3300"/>
                          </a:solidFill>
                        </a:rPr>
                        <a:t>Leased Property</a:t>
                      </a:r>
                    </a:p>
                    <a:p>
                      <a:pPr algn="l" eaLnBrk="0" hangingPunct="0">
                        <a:lnSpc>
                          <a:spcPct val="80000"/>
                        </a:lnSpc>
                        <a:spcBef>
                          <a:spcPts val="0"/>
                        </a:spcBef>
                      </a:pPr>
                      <a:r>
                        <a:rPr lang="en-US" sz="1100" dirty="0" smtClean="0">
                          <a:solidFill>
                            <a:srgbClr val="FF3300"/>
                          </a:solidFill>
                        </a:rPr>
                        <a:t>ORF – IBC Training Registration</a:t>
                      </a:r>
                    </a:p>
                    <a:p>
                      <a:pPr algn="l" eaLnBrk="0" hangingPunct="0">
                        <a:lnSpc>
                          <a:spcPct val="80000"/>
                        </a:lnSpc>
                        <a:spcBef>
                          <a:spcPts val="0"/>
                        </a:spcBef>
                      </a:pPr>
                      <a:r>
                        <a:rPr lang="en-US" sz="1100" dirty="0" smtClean="0">
                          <a:solidFill>
                            <a:srgbClr val="FF3300"/>
                          </a:solidFill>
                        </a:rPr>
                        <a:t>ORF Training Registration</a:t>
                      </a:r>
                    </a:p>
                    <a:p>
                      <a:pPr>
                        <a:spcBef>
                          <a:spcPts val="0"/>
                        </a:spcBef>
                      </a:pPr>
                      <a:endParaRPr lang="en-US" sz="1100" dirty="0"/>
                    </a:p>
                  </a:txBody>
                  <a:tcPr/>
                </a:tc>
              </a:tr>
              <a:tr h="1366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Medium</a:t>
                      </a:r>
                    </a:p>
                    <a:p>
                      <a:pPr algn="ctr">
                        <a:spcBef>
                          <a:spcPts val="0"/>
                        </a:spcBef>
                      </a:pPr>
                      <a:endParaRPr lang="en-US" sz="1100" dirty="0"/>
                    </a:p>
                  </a:txBody>
                  <a:tcPr anchor="ctr"/>
                </a:tc>
                <a:tc>
                  <a:txBody>
                    <a:bodyPr/>
                    <a:lstStyle/>
                    <a:p>
                      <a:pPr algn="l" eaLnBrk="0" hangingPunct="0">
                        <a:lnSpc>
                          <a:spcPct val="100000"/>
                        </a:lnSpc>
                        <a:spcBef>
                          <a:spcPts val="0"/>
                        </a:spcBef>
                      </a:pPr>
                      <a:r>
                        <a:rPr lang="en-US" sz="1100" dirty="0" smtClean="0"/>
                        <a:t>Remedy ITB Help Desk</a:t>
                      </a:r>
                    </a:p>
                  </a:txBody>
                  <a:tcPr/>
                </a:tc>
                <a:tc>
                  <a:txBody>
                    <a:bodyPr/>
                    <a:lstStyle/>
                    <a:p>
                      <a:pPr algn="l" eaLnBrk="0" hangingPunct="0">
                        <a:lnSpc>
                          <a:spcPct val="80000"/>
                        </a:lnSpc>
                        <a:spcBef>
                          <a:spcPts val="0"/>
                        </a:spcBef>
                      </a:pPr>
                      <a:r>
                        <a:rPr lang="en-US" sz="1100" dirty="0" smtClean="0"/>
                        <a:t>Remedy Change Management</a:t>
                      </a:r>
                    </a:p>
                    <a:p>
                      <a:pPr algn="l" eaLnBrk="0" hangingPunct="0">
                        <a:lnSpc>
                          <a:spcPct val="80000"/>
                        </a:lnSpc>
                        <a:spcBef>
                          <a:spcPts val="0"/>
                        </a:spcBef>
                      </a:pPr>
                      <a:r>
                        <a:rPr lang="en-US" sz="1100" dirty="0" smtClean="0"/>
                        <a:t>CRIS</a:t>
                      </a:r>
                    </a:p>
                    <a:p>
                      <a:pPr algn="l" eaLnBrk="0" hangingPunct="0">
                        <a:lnSpc>
                          <a:spcPct val="80000"/>
                        </a:lnSpc>
                        <a:spcBef>
                          <a:spcPts val="0"/>
                        </a:spcBef>
                      </a:pPr>
                      <a:r>
                        <a:rPr lang="en-US" sz="1100" dirty="0" smtClean="0"/>
                        <a:t>BITS</a:t>
                      </a:r>
                    </a:p>
                    <a:p>
                      <a:pPr algn="l" eaLnBrk="0" hangingPunct="0">
                        <a:lnSpc>
                          <a:spcPct val="80000"/>
                        </a:lnSpc>
                        <a:spcBef>
                          <a:spcPts val="0"/>
                        </a:spcBef>
                      </a:pPr>
                      <a:r>
                        <a:rPr lang="en-US" sz="1100" dirty="0" smtClean="0"/>
                        <a:t>Remedy Knowledgebase</a:t>
                      </a:r>
                    </a:p>
                    <a:p>
                      <a:pPr algn="l" eaLnBrk="0" hangingPunct="0">
                        <a:lnSpc>
                          <a:spcPct val="80000"/>
                        </a:lnSpc>
                        <a:spcBef>
                          <a:spcPts val="0"/>
                        </a:spcBef>
                      </a:pPr>
                      <a:r>
                        <a:rPr lang="en-US" sz="1100" dirty="0" smtClean="0">
                          <a:solidFill>
                            <a:srgbClr val="FF3300"/>
                          </a:solidFill>
                        </a:rPr>
                        <a:t>NIH Census</a:t>
                      </a:r>
                    </a:p>
                    <a:p>
                      <a:pPr algn="l" eaLnBrk="0" hangingPunct="0">
                        <a:lnSpc>
                          <a:spcPct val="80000"/>
                        </a:lnSpc>
                        <a:spcBef>
                          <a:spcPts val="0"/>
                        </a:spcBef>
                      </a:pPr>
                      <a:r>
                        <a:rPr lang="en-US" sz="1100" dirty="0" smtClean="0">
                          <a:solidFill>
                            <a:srgbClr val="FF3300"/>
                          </a:solidFill>
                        </a:rPr>
                        <a:t>OSIS</a:t>
                      </a:r>
                    </a:p>
                    <a:p>
                      <a:pPr algn="l" eaLnBrk="0" hangingPunct="0">
                        <a:lnSpc>
                          <a:spcPct val="80000"/>
                        </a:lnSpc>
                        <a:spcBef>
                          <a:spcPts val="0"/>
                        </a:spcBef>
                      </a:pPr>
                      <a:r>
                        <a:rPr lang="en-US" sz="1100" dirty="0" smtClean="0">
                          <a:solidFill>
                            <a:srgbClr val="FF3300"/>
                          </a:solidFill>
                        </a:rPr>
                        <a:t>Posted Space Application</a:t>
                      </a:r>
                    </a:p>
                    <a:p>
                      <a:pPr algn="l" eaLnBrk="0" hangingPunct="0">
                        <a:lnSpc>
                          <a:spcPct val="80000"/>
                        </a:lnSpc>
                        <a:spcBef>
                          <a:spcPts val="0"/>
                        </a:spcBef>
                      </a:pPr>
                      <a:r>
                        <a:rPr lang="en-US" sz="1100" dirty="0" smtClean="0">
                          <a:solidFill>
                            <a:srgbClr val="FF3300"/>
                          </a:solidFill>
                        </a:rPr>
                        <a:t>Space Justification Log</a:t>
                      </a:r>
                      <a:endParaRPr lang="en-US" sz="1100" dirty="0" smtClean="0"/>
                    </a:p>
                    <a:p>
                      <a:pPr>
                        <a:spcBef>
                          <a:spcPts val="0"/>
                        </a:spcBef>
                      </a:pPr>
                      <a:endParaRPr lang="en-US" sz="1100" dirty="0"/>
                    </a:p>
                  </a:txBody>
                  <a:tcPr/>
                </a:tc>
                <a:tc>
                  <a:txBody>
                    <a:bodyPr/>
                    <a:lstStyle/>
                    <a:p>
                      <a:pPr algn="l" eaLnBrk="0" hangingPunct="0">
                        <a:lnSpc>
                          <a:spcPct val="80000"/>
                        </a:lnSpc>
                        <a:spcBef>
                          <a:spcPts val="0"/>
                        </a:spcBef>
                      </a:pPr>
                      <a:r>
                        <a:rPr lang="en-US" sz="1100" dirty="0" smtClean="0"/>
                        <a:t>Project Server 2003</a:t>
                      </a:r>
                    </a:p>
                    <a:p>
                      <a:pPr algn="l" eaLnBrk="0" hangingPunct="0">
                        <a:lnSpc>
                          <a:spcPct val="80000"/>
                        </a:lnSpc>
                        <a:spcBef>
                          <a:spcPts val="0"/>
                        </a:spcBef>
                      </a:pPr>
                      <a:r>
                        <a:rPr lang="en-US" sz="1100" dirty="0" smtClean="0"/>
                        <a:t>ORS Services Administration</a:t>
                      </a:r>
                    </a:p>
                    <a:p>
                      <a:pPr algn="l" eaLnBrk="0" hangingPunct="0">
                        <a:lnSpc>
                          <a:spcPct val="80000"/>
                        </a:lnSpc>
                        <a:spcBef>
                          <a:spcPts val="0"/>
                        </a:spcBef>
                      </a:pPr>
                      <a:r>
                        <a:rPr lang="en-US" sz="1100" dirty="0" smtClean="0"/>
                        <a:t>Remedy DPS Training App</a:t>
                      </a:r>
                    </a:p>
                    <a:p>
                      <a:pPr algn="l" eaLnBrk="0" hangingPunct="0">
                        <a:lnSpc>
                          <a:spcPct val="80000"/>
                        </a:lnSpc>
                        <a:spcBef>
                          <a:spcPts val="0"/>
                        </a:spcBef>
                      </a:pPr>
                      <a:r>
                        <a:rPr lang="en-US" sz="1100" dirty="0" smtClean="0"/>
                        <a:t>Remedy Facility Risk</a:t>
                      </a:r>
                    </a:p>
                    <a:p>
                      <a:pPr algn="l" eaLnBrk="0" hangingPunct="0">
                        <a:lnSpc>
                          <a:spcPct val="80000"/>
                        </a:lnSpc>
                        <a:spcBef>
                          <a:spcPts val="0"/>
                        </a:spcBef>
                      </a:pPr>
                      <a:r>
                        <a:rPr lang="en-US" sz="1100" dirty="0" smtClean="0"/>
                        <a:t>Weapons Inventory</a:t>
                      </a:r>
                    </a:p>
                    <a:p>
                      <a:pPr algn="l" eaLnBrk="0" hangingPunct="0">
                        <a:lnSpc>
                          <a:spcPct val="80000"/>
                        </a:lnSpc>
                        <a:spcBef>
                          <a:spcPts val="0"/>
                        </a:spcBef>
                      </a:pPr>
                      <a:r>
                        <a:rPr lang="en-US" sz="1100" dirty="0" smtClean="0"/>
                        <a:t>VRP Billing System</a:t>
                      </a:r>
                    </a:p>
                    <a:p>
                      <a:pPr algn="l" eaLnBrk="0" hangingPunct="0">
                        <a:lnSpc>
                          <a:spcPct val="80000"/>
                        </a:lnSpc>
                        <a:spcBef>
                          <a:spcPts val="0"/>
                        </a:spcBef>
                      </a:pPr>
                      <a:r>
                        <a:rPr lang="en-US" sz="1100" dirty="0" smtClean="0">
                          <a:solidFill>
                            <a:srgbClr val="FF3300"/>
                          </a:solidFill>
                        </a:rPr>
                        <a:t>ARCHIBUS</a:t>
                      </a:r>
                    </a:p>
                    <a:p>
                      <a:pPr algn="l" eaLnBrk="0" hangingPunct="0">
                        <a:lnSpc>
                          <a:spcPct val="80000"/>
                        </a:lnSpc>
                        <a:spcBef>
                          <a:spcPts val="0"/>
                        </a:spcBef>
                      </a:pPr>
                      <a:r>
                        <a:rPr lang="en-US" sz="1100" dirty="0" smtClean="0">
                          <a:solidFill>
                            <a:srgbClr val="FF3300"/>
                          </a:solidFill>
                        </a:rPr>
                        <a:t>Calendar Module</a:t>
                      </a:r>
                    </a:p>
                  </a:txBody>
                  <a:tcPr/>
                </a:tc>
              </a:tr>
              <a:tr h="1366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t>Low</a:t>
                      </a:r>
                    </a:p>
                    <a:p>
                      <a:pPr algn="ctr">
                        <a:spcBef>
                          <a:spcPts val="0"/>
                        </a:spcBef>
                      </a:pPr>
                      <a:endParaRPr lang="en-US" sz="1100" dirty="0"/>
                    </a:p>
                  </a:txBody>
                  <a:tcPr anchor="ctr"/>
                </a:tc>
                <a:tc>
                  <a:txBody>
                    <a:bodyPr/>
                    <a:lstStyle/>
                    <a:p>
                      <a:pPr algn="l" eaLnBrk="0" hangingPunct="0">
                        <a:lnSpc>
                          <a:spcPct val="100000"/>
                        </a:lnSpc>
                        <a:spcBef>
                          <a:spcPts val="0"/>
                        </a:spcBef>
                      </a:pPr>
                      <a:r>
                        <a:rPr lang="en-US" sz="1100" dirty="0" smtClean="0">
                          <a:solidFill>
                            <a:srgbClr val="FF3300"/>
                          </a:solidFill>
                        </a:rPr>
                        <a:t>DPPA Time Management</a:t>
                      </a:r>
                    </a:p>
                    <a:p>
                      <a:pPr algn="l" eaLnBrk="0" hangingPunct="0">
                        <a:lnSpc>
                          <a:spcPct val="100000"/>
                        </a:lnSpc>
                        <a:spcBef>
                          <a:spcPts val="0"/>
                        </a:spcBef>
                      </a:pPr>
                      <a:r>
                        <a:rPr lang="en-US" sz="1100" dirty="0" err="1" smtClean="0">
                          <a:solidFill>
                            <a:srgbClr val="FF3300"/>
                          </a:solidFill>
                        </a:rPr>
                        <a:t>Qualtrax</a:t>
                      </a:r>
                      <a:endParaRPr lang="en-US" sz="1100" dirty="0" smtClean="0">
                        <a:solidFill>
                          <a:srgbClr val="FF3300"/>
                        </a:solidFill>
                      </a:endParaRPr>
                    </a:p>
                    <a:p>
                      <a:pPr algn="l" eaLnBrk="0" hangingPunct="0">
                        <a:lnSpc>
                          <a:spcPct val="100000"/>
                        </a:lnSpc>
                        <a:spcBef>
                          <a:spcPts val="0"/>
                        </a:spcBef>
                      </a:pPr>
                      <a:r>
                        <a:rPr lang="en-US" sz="1100" dirty="0" smtClean="0">
                          <a:solidFill>
                            <a:srgbClr val="FF3300"/>
                          </a:solidFill>
                        </a:rPr>
                        <a:t>ORF Reference Library</a:t>
                      </a:r>
                    </a:p>
                  </a:txBody>
                  <a:tcPr/>
                </a:tc>
                <a:tc>
                  <a:txBody>
                    <a:bodyPr/>
                    <a:lstStyle/>
                    <a:p>
                      <a:pPr algn="l" eaLnBrk="0" hangingPunct="0">
                        <a:lnSpc>
                          <a:spcPct val="100000"/>
                        </a:lnSpc>
                        <a:spcBef>
                          <a:spcPts val="0"/>
                        </a:spcBef>
                      </a:pPr>
                      <a:r>
                        <a:rPr lang="en-US" sz="1100" dirty="0" smtClean="0"/>
                        <a:t>Capacity Management</a:t>
                      </a:r>
                    </a:p>
                    <a:p>
                      <a:pPr algn="l" eaLnBrk="0" hangingPunct="0">
                        <a:lnSpc>
                          <a:spcPct val="100000"/>
                        </a:lnSpc>
                        <a:spcBef>
                          <a:spcPts val="0"/>
                        </a:spcBef>
                      </a:pPr>
                      <a:r>
                        <a:rPr lang="en-US" sz="1100" dirty="0" smtClean="0"/>
                        <a:t>Rational</a:t>
                      </a:r>
                    </a:p>
                    <a:p>
                      <a:pPr algn="l" eaLnBrk="0" hangingPunct="0">
                        <a:lnSpc>
                          <a:spcPct val="100000"/>
                        </a:lnSpc>
                        <a:spcBef>
                          <a:spcPts val="0"/>
                        </a:spcBef>
                      </a:pPr>
                      <a:r>
                        <a:rPr lang="en-US" sz="1100" dirty="0" smtClean="0"/>
                        <a:t>Radiation Safety Irradiator</a:t>
                      </a:r>
                    </a:p>
                    <a:p>
                      <a:pPr>
                        <a:spcBef>
                          <a:spcPts val="0"/>
                        </a:spcBef>
                      </a:pPr>
                      <a:endParaRPr lang="en-US" sz="1100" dirty="0"/>
                    </a:p>
                  </a:txBody>
                  <a:tcPr/>
                </a:tc>
                <a:tc>
                  <a:txBody>
                    <a:bodyPr/>
                    <a:lstStyle/>
                    <a:p>
                      <a:pPr algn="l" eaLnBrk="0" hangingPunct="0">
                        <a:lnSpc>
                          <a:spcPct val="100000"/>
                        </a:lnSpc>
                        <a:spcBef>
                          <a:spcPts val="0"/>
                        </a:spcBef>
                      </a:pPr>
                      <a:r>
                        <a:rPr lang="en-US" sz="1100" dirty="0" smtClean="0"/>
                        <a:t>Remedy Web Client</a:t>
                      </a:r>
                    </a:p>
                    <a:p>
                      <a:pPr algn="l" eaLnBrk="0" hangingPunct="0">
                        <a:lnSpc>
                          <a:spcPct val="100000"/>
                        </a:lnSpc>
                        <a:spcBef>
                          <a:spcPts val="0"/>
                        </a:spcBef>
                      </a:pPr>
                      <a:r>
                        <a:rPr lang="en-US" sz="1100" dirty="0" err="1" smtClean="0"/>
                        <a:t>CATWeb</a:t>
                      </a:r>
                      <a:endParaRPr lang="en-US" sz="1100" dirty="0" smtClean="0"/>
                    </a:p>
                    <a:p>
                      <a:pPr algn="l" eaLnBrk="0" hangingPunct="0">
                        <a:lnSpc>
                          <a:spcPct val="100000"/>
                        </a:lnSpc>
                        <a:spcBef>
                          <a:spcPts val="0"/>
                        </a:spcBef>
                      </a:pPr>
                      <a:r>
                        <a:rPr lang="en-US" sz="1100" dirty="0" smtClean="0"/>
                        <a:t>OBSF Business Tool</a:t>
                      </a:r>
                    </a:p>
                    <a:p>
                      <a:pPr algn="l" eaLnBrk="0" hangingPunct="0">
                        <a:lnSpc>
                          <a:spcPct val="100000"/>
                        </a:lnSpc>
                        <a:spcBef>
                          <a:spcPts val="0"/>
                        </a:spcBef>
                      </a:pPr>
                      <a:r>
                        <a:rPr lang="en-US" sz="1100" dirty="0" smtClean="0"/>
                        <a:t>ORS Training Registration</a:t>
                      </a:r>
                    </a:p>
                    <a:p>
                      <a:pPr algn="l" eaLnBrk="0" hangingPunct="0">
                        <a:lnSpc>
                          <a:spcPct val="100000"/>
                        </a:lnSpc>
                        <a:spcBef>
                          <a:spcPts val="0"/>
                        </a:spcBef>
                      </a:pPr>
                      <a:r>
                        <a:rPr lang="en-US" sz="1100" dirty="0" smtClean="0"/>
                        <a:t>VSOF</a:t>
                      </a:r>
                    </a:p>
                  </a:txBody>
                  <a:tcPr/>
                </a:tc>
              </a:tr>
            </a:tbl>
          </a:graphicData>
        </a:graphic>
      </p:graphicFrame>
      <p:sp>
        <p:nvSpPr>
          <p:cNvPr id="1774619" name="Text Box 27"/>
          <p:cNvSpPr txBox="1">
            <a:spLocks noChangeArrowheads="1"/>
          </p:cNvSpPr>
          <p:nvPr/>
        </p:nvSpPr>
        <p:spPr bwMode="auto">
          <a:xfrm>
            <a:off x="1066800" y="6629400"/>
            <a:ext cx="472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solidFill>
                  <a:srgbClr val="FF3300"/>
                </a:solidFill>
                <a:latin typeface="Arial Unicode MS" pitchFamily="34" charset="-128"/>
              </a:rPr>
              <a:t>Note  ORF Applications in red font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CE1C478-85C4-4C6B-9C07-3904D6875645}" type="slidenum">
              <a:rPr lang="en-US" altLang="en-US" smtClean="0"/>
              <a:pPr/>
              <a:t>78</a:t>
            </a:fld>
            <a:endParaRPr lang="en-US" altLang="en-US"/>
          </a:p>
        </p:txBody>
      </p:sp>
      <p:sp>
        <p:nvSpPr>
          <p:cNvPr id="3" name="Title 2"/>
          <p:cNvSpPr>
            <a:spLocks noGrp="1"/>
          </p:cNvSpPr>
          <p:nvPr>
            <p:ph type="title"/>
          </p:nvPr>
        </p:nvSpPr>
        <p:spPr>
          <a:xfrm>
            <a:off x="987425" y="149225"/>
            <a:ext cx="8153400" cy="917575"/>
          </a:xfrm>
        </p:spPr>
        <p:txBody>
          <a:bodyPr/>
          <a:lstStyle/>
          <a:p>
            <a:r>
              <a:rPr lang="en-US" sz="2000" dirty="0"/>
              <a:t>Step 7 </a:t>
            </a:r>
            <a:r>
              <a:rPr lang="en-US" sz="1800" dirty="0"/>
              <a:t>(cont.)</a:t>
            </a:r>
            <a:r>
              <a:rPr lang="en-US" sz="2000" dirty="0"/>
              <a:t/>
            </a:r>
            <a:br>
              <a:rPr lang="en-US" sz="2000" dirty="0"/>
            </a:br>
            <a:r>
              <a:rPr lang="en-US" sz="2400" dirty="0"/>
              <a:t>Example 7-12: FY05 ITB Needs Assessment After Hours Support </a:t>
            </a:r>
            <a:r>
              <a:rPr lang="en-US" sz="2400" dirty="0" smtClean="0"/>
              <a:t>Use</a:t>
            </a:r>
            <a:endParaRPr lang="en-US" dirty="0"/>
          </a:p>
        </p:txBody>
      </p:sp>
      <p:sp>
        <p:nvSpPr>
          <p:cNvPr id="1775620" name="Text Box 4"/>
          <p:cNvSpPr txBox="1">
            <a:spLocks noChangeArrowheads="1"/>
          </p:cNvSpPr>
          <p:nvPr/>
        </p:nvSpPr>
        <p:spPr bwMode="auto">
          <a:xfrm>
            <a:off x="1295400" y="1295400"/>
            <a:ext cx="7315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kumimoji="1" lang="en-US" sz="1400" b="1"/>
              <a:t>Respondents were asked to estimate how many times they would have called ITB for support during the past 6 months had they been available during specific time frames.  Results are ordered by frequency from heaviest use to lowest use.</a:t>
            </a:r>
          </a:p>
        </p:txBody>
      </p:sp>
      <p:graphicFrame>
        <p:nvGraphicFramePr>
          <p:cNvPr id="1775619" name="Object 3" descr="Histogram showing answer to survey question" title="Needs Assessment"/>
          <p:cNvGraphicFramePr>
            <a:graphicFrameLocks noChangeAspect="1"/>
          </p:cNvGraphicFramePr>
          <p:nvPr>
            <p:extLst>
              <p:ext uri="{D42A27DB-BD31-4B8C-83A1-F6EECF244321}">
                <p14:modId xmlns:p14="http://schemas.microsoft.com/office/powerpoint/2010/main" val="3066227232"/>
              </p:ext>
            </p:extLst>
          </p:nvPr>
        </p:nvGraphicFramePr>
        <p:xfrm>
          <a:off x="838200" y="1981200"/>
          <a:ext cx="8001000" cy="4941888"/>
        </p:xfrm>
        <a:graphic>
          <a:graphicData uri="http://schemas.openxmlformats.org/presentationml/2006/ole">
            <mc:AlternateContent xmlns:mc="http://schemas.openxmlformats.org/markup-compatibility/2006">
              <mc:Choice xmlns:v="urn:schemas-microsoft-com:vml" Requires="v">
                <p:oleObj spid="_x0000_s1775660" name="Chart" r:id="rId3" imgW="7953451" imgH="4771949" progId="MSGraph.Chart.8">
                  <p:embed followColorScheme="full"/>
                </p:oleObj>
              </mc:Choice>
              <mc:Fallback>
                <p:oleObj name="Chart" r:id="rId3" imgW="7953451" imgH="4771949"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81200"/>
                        <a:ext cx="8001000" cy="4941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a:t>Survey Questions: Climate Surveys </a:t>
            </a:r>
            <a:r>
              <a:rPr lang="en-US" sz="2400" dirty="0"/>
              <a:t>(Slide 1 of 3)</a:t>
            </a:r>
          </a:p>
        </p:txBody>
      </p:sp>
      <p:sp>
        <p:nvSpPr>
          <p:cNvPr id="1776643" name="Rectangle 3"/>
          <p:cNvSpPr>
            <a:spLocks noGrp="1" noChangeArrowheads="1"/>
          </p:cNvSpPr>
          <p:nvPr>
            <p:ph type="body" idx="1"/>
          </p:nvPr>
        </p:nvSpPr>
        <p:spPr>
          <a:xfrm>
            <a:off x="987424" y="1444625"/>
            <a:ext cx="7851775" cy="4648200"/>
          </a:xfrm>
        </p:spPr>
        <p:txBody>
          <a:bodyPr/>
          <a:lstStyle/>
          <a:p>
            <a:r>
              <a:rPr lang="en-US" sz="2400" dirty="0" smtClean="0"/>
              <a:t>Climate </a:t>
            </a:r>
          </a:p>
          <a:p>
            <a:pPr lvl="1"/>
            <a:r>
              <a:rPr lang="en-US" sz="2000" dirty="0" smtClean="0"/>
              <a:t>Climate is defined as the practices and procedures in an organization that connote or signal to people what is important (Schneider, 1975) </a:t>
            </a:r>
          </a:p>
          <a:p>
            <a:pPr lvl="2"/>
            <a:r>
              <a:rPr lang="en-US" sz="1800" dirty="0" smtClean="0"/>
              <a:t>Climate has been shown to promote a variety of positive internal organizational outcomes such as employee satisfaction, employee productivity, employee turnover, and employee use of training </a:t>
            </a:r>
          </a:p>
          <a:p>
            <a:pPr lvl="2"/>
            <a:r>
              <a:rPr lang="en-US" sz="1800" dirty="0" smtClean="0"/>
              <a:t>Climate has also been shown to promote a variety of positive external organizational outcomes such as increased production and customer satisfaction</a:t>
            </a:r>
          </a:p>
          <a:p>
            <a:pPr lvl="1"/>
            <a:r>
              <a:rPr lang="en-US" sz="2000" dirty="0" smtClean="0"/>
              <a:t>Work with OQM to define climate dimensions and questions that are appropriate for your Service Group</a:t>
            </a:r>
          </a:p>
          <a:p>
            <a:endParaRPr lang="en-US" sz="2400" dirty="0" smtClean="0"/>
          </a:p>
          <a:p>
            <a:pPr lvl="1"/>
            <a:endParaRPr lang="en-US" sz="2000" dirty="0" smtClean="0"/>
          </a:p>
          <a:p>
            <a:endParaRPr lang="en-US" sz="2400" dirty="0"/>
          </a:p>
        </p:txBody>
      </p:sp>
      <p:sp>
        <p:nvSpPr>
          <p:cNvPr id="4" name="Slide Number Placeholder 4"/>
          <p:cNvSpPr>
            <a:spLocks noGrp="1"/>
          </p:cNvSpPr>
          <p:nvPr>
            <p:ph type="sldNum" sz="quarter" idx="10"/>
          </p:nvPr>
        </p:nvSpPr>
        <p:spPr/>
        <p:txBody>
          <a:bodyPr/>
          <a:lstStyle/>
          <a:p>
            <a:fld id="{D982393A-ADFB-4D33-96B5-EC76F622FA08}" type="slidenum">
              <a:rPr lang="en-US" altLang="en-US" smtClean="0"/>
              <a:pPr/>
              <a:t>79</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4294967295"/>
          </p:nvPr>
        </p:nvSpPr>
        <p:spPr>
          <a:xfrm>
            <a:off x="8364538" y="6589713"/>
            <a:ext cx="762000" cy="265112"/>
          </a:xfrm>
          <a:prstGeom prst="rect">
            <a:avLst/>
          </a:prstGeom>
        </p:spPr>
        <p:txBody>
          <a:bodyPr/>
          <a:lstStyle/>
          <a:p>
            <a:pPr algn="r"/>
            <a:fld id="{71B95922-C18C-4E1B-B127-1736D12E7393}" type="slidenum">
              <a:rPr lang="en-US" altLang="en-US" sz="1000" smtClean="0"/>
              <a:pPr algn="r"/>
              <a:t>8</a:t>
            </a:fld>
            <a:endParaRPr lang="en-US" altLang="en-US" sz="1000"/>
          </a:p>
        </p:txBody>
      </p:sp>
      <p:sp>
        <p:nvSpPr>
          <p:cNvPr id="2" name="Title 1"/>
          <p:cNvSpPr>
            <a:spLocks noGrp="1"/>
          </p:cNvSpPr>
          <p:nvPr>
            <p:ph type="ctrTitle"/>
          </p:nvPr>
        </p:nvSpPr>
        <p:spPr>
          <a:xfrm>
            <a:off x="1066800" y="228600"/>
            <a:ext cx="7772400" cy="685800"/>
          </a:xfrm>
        </p:spPr>
        <p:txBody>
          <a:bodyPr/>
          <a:lstStyle/>
          <a:p>
            <a:r>
              <a:rPr lang="en-US" sz="2800" dirty="0"/>
              <a:t>Customer Relationship Management (CRM)</a:t>
            </a:r>
          </a:p>
        </p:txBody>
      </p:sp>
      <p:sp>
        <p:nvSpPr>
          <p:cNvPr id="1432584" name="Rectangle 8"/>
          <p:cNvSpPr>
            <a:spLocks noChangeArrowheads="1"/>
          </p:cNvSpPr>
          <p:nvPr/>
        </p:nvSpPr>
        <p:spPr bwMode="auto">
          <a:xfrm>
            <a:off x="1219200" y="13716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0" hangingPunct="0">
              <a:lnSpc>
                <a:spcPct val="90000"/>
              </a:lnSpc>
              <a:spcBef>
                <a:spcPct val="20000"/>
              </a:spcBef>
              <a:buClr>
                <a:srgbClr val="000000"/>
              </a:buClr>
            </a:pPr>
            <a:r>
              <a:rPr kumimoji="1" lang="en-US" sz="2400" dirty="0"/>
              <a:t>Customer measurement a piece of CRM</a:t>
            </a:r>
          </a:p>
          <a:p>
            <a:pPr marL="682625" lvl="1" indent="-225425" algn="l" eaLnBrk="0" hangingPunct="0">
              <a:lnSpc>
                <a:spcPct val="90000"/>
              </a:lnSpc>
              <a:spcBef>
                <a:spcPct val="20000"/>
              </a:spcBef>
              <a:buClr>
                <a:srgbClr val="000000"/>
              </a:buClr>
              <a:buFontTx/>
              <a:buChar char="•"/>
            </a:pPr>
            <a:r>
              <a:rPr kumimoji="1" lang="en-US" sz="2000" dirty="0"/>
              <a:t>Describes the many activities in managing relationships with customers</a:t>
            </a:r>
          </a:p>
          <a:p>
            <a:pPr algn="l" eaLnBrk="0" hangingPunct="0">
              <a:lnSpc>
                <a:spcPct val="90000"/>
              </a:lnSpc>
              <a:spcBef>
                <a:spcPct val="20000"/>
              </a:spcBef>
              <a:buClr>
                <a:srgbClr val="000000"/>
              </a:buClr>
            </a:pPr>
            <a:r>
              <a:rPr kumimoji="1" lang="en-US" sz="2400" dirty="0"/>
              <a:t>What is a relationship?</a:t>
            </a:r>
          </a:p>
          <a:p>
            <a:pPr marL="682625" lvl="1" indent="-225425" algn="l" eaLnBrk="0" hangingPunct="0">
              <a:lnSpc>
                <a:spcPct val="90000"/>
              </a:lnSpc>
              <a:spcBef>
                <a:spcPct val="20000"/>
              </a:spcBef>
              <a:buClr>
                <a:srgbClr val="000000"/>
              </a:buClr>
              <a:buFontTx/>
              <a:buChar char="•"/>
            </a:pPr>
            <a:r>
              <a:rPr kumimoji="1" lang="en-US" sz="2000" dirty="0"/>
              <a:t>Continuing series of collaborative interactions</a:t>
            </a:r>
          </a:p>
          <a:p>
            <a:pPr marL="682625" lvl="1" indent="-225425" algn="l" eaLnBrk="0" hangingPunct="0">
              <a:lnSpc>
                <a:spcPct val="90000"/>
              </a:lnSpc>
              <a:spcBef>
                <a:spcPct val="20000"/>
              </a:spcBef>
              <a:buClr>
                <a:srgbClr val="000000"/>
              </a:buClr>
              <a:buFontTx/>
              <a:buChar char="•"/>
            </a:pPr>
            <a:r>
              <a:rPr kumimoji="1" lang="en-US" sz="2000" dirty="0"/>
              <a:t>Occurs over time</a:t>
            </a:r>
          </a:p>
          <a:p>
            <a:pPr marL="682625" lvl="1" indent="-225425" algn="l" eaLnBrk="0" hangingPunct="0">
              <a:lnSpc>
                <a:spcPct val="90000"/>
              </a:lnSpc>
              <a:spcBef>
                <a:spcPct val="20000"/>
              </a:spcBef>
              <a:buClr>
                <a:srgbClr val="000000"/>
              </a:buClr>
              <a:buFontTx/>
              <a:buChar char="•"/>
            </a:pPr>
            <a:r>
              <a:rPr kumimoji="1" lang="en-US" sz="2000" dirty="0" smtClean="0"/>
              <a:t>Develops </a:t>
            </a:r>
            <a:r>
              <a:rPr kumimoji="1" lang="en-US" sz="2000" dirty="0"/>
              <a:t>based on successive interactions</a:t>
            </a:r>
          </a:p>
          <a:p>
            <a:pPr marL="682625" lvl="1" indent="-225425" algn="l" eaLnBrk="0" hangingPunct="0">
              <a:lnSpc>
                <a:spcPct val="90000"/>
              </a:lnSpc>
              <a:spcBef>
                <a:spcPct val="20000"/>
              </a:spcBef>
              <a:buClr>
                <a:srgbClr val="000000"/>
              </a:buClr>
              <a:buFontTx/>
              <a:buChar char="•"/>
            </a:pPr>
            <a:r>
              <a:rPr kumimoji="1" lang="en-US" sz="2000" dirty="0"/>
              <a:t>Unique for each customer</a:t>
            </a:r>
          </a:p>
          <a:p>
            <a:pPr algn="l" eaLnBrk="0" hangingPunct="0">
              <a:lnSpc>
                <a:spcPct val="90000"/>
              </a:lnSpc>
              <a:spcBef>
                <a:spcPct val="20000"/>
              </a:spcBef>
              <a:buClr>
                <a:srgbClr val="000000"/>
              </a:buClr>
            </a:pPr>
            <a:r>
              <a:rPr kumimoji="1" lang="en-US" sz="2400" dirty="0"/>
              <a:t>Why management?</a:t>
            </a:r>
          </a:p>
          <a:p>
            <a:pPr marL="682625" lvl="1" indent="-225425" algn="l" eaLnBrk="0" hangingPunct="0">
              <a:lnSpc>
                <a:spcPct val="90000"/>
              </a:lnSpc>
              <a:spcBef>
                <a:spcPct val="20000"/>
              </a:spcBef>
              <a:buClr>
                <a:srgbClr val="000000"/>
              </a:buClr>
              <a:buFontTx/>
              <a:buChar char="•"/>
            </a:pPr>
            <a:r>
              <a:rPr kumimoji="1" lang="en-US" sz="2000" dirty="0"/>
              <a:t>Each interaction offers:</a:t>
            </a:r>
          </a:p>
          <a:p>
            <a:pPr marL="1089025" lvl="2" indent="-174625" algn="l" eaLnBrk="0" hangingPunct="0">
              <a:lnSpc>
                <a:spcPct val="90000"/>
              </a:lnSpc>
              <a:spcBef>
                <a:spcPct val="20000"/>
              </a:spcBef>
              <a:buClr>
                <a:srgbClr val="000000"/>
              </a:buClr>
              <a:buFontTx/>
              <a:buChar char="•"/>
            </a:pPr>
            <a:r>
              <a:rPr kumimoji="1" lang="en-US" sz="2000" dirty="0"/>
              <a:t>Ability to customize products/services to customers</a:t>
            </a:r>
          </a:p>
          <a:p>
            <a:pPr marL="1089025" lvl="2" indent="-174625" algn="l" eaLnBrk="0" hangingPunct="0">
              <a:lnSpc>
                <a:spcPct val="90000"/>
              </a:lnSpc>
              <a:spcBef>
                <a:spcPct val="20000"/>
              </a:spcBef>
              <a:buClr>
                <a:srgbClr val="000000"/>
              </a:buClr>
              <a:buFontTx/>
              <a:buChar char="•"/>
            </a:pPr>
            <a:r>
              <a:rPr kumimoji="1" lang="en-US" sz="2000" dirty="0"/>
              <a:t>Opportunity to influence customers’ perceptions</a:t>
            </a:r>
          </a:p>
          <a:p>
            <a:pPr marL="1089025" lvl="2" indent="-174625" algn="l" eaLnBrk="0" hangingPunct="0">
              <a:lnSpc>
                <a:spcPct val="90000"/>
              </a:lnSpc>
              <a:spcBef>
                <a:spcPct val="20000"/>
              </a:spcBef>
              <a:buClr>
                <a:srgbClr val="000000"/>
              </a:buClr>
              <a:buFontTx/>
              <a:buChar char="•"/>
            </a:pPr>
            <a:r>
              <a:rPr kumimoji="1" lang="en-US" sz="2000" dirty="0"/>
              <a:t>Learn more about customers for the future</a:t>
            </a:r>
          </a:p>
          <a:p>
            <a:pPr marL="682625" lvl="1" indent="-225425" algn="l" eaLnBrk="0" hangingPunct="0">
              <a:lnSpc>
                <a:spcPct val="90000"/>
              </a:lnSpc>
              <a:spcBef>
                <a:spcPct val="20000"/>
              </a:spcBef>
              <a:buClr>
                <a:srgbClr val="000000"/>
              </a:buClr>
              <a:buFontTx/>
              <a:buChar char="•"/>
            </a:pPr>
            <a:r>
              <a:rPr kumimoji="1" lang="en-US" sz="2000" dirty="0"/>
              <a:t>Management of relationship encourages loyalty</a:t>
            </a:r>
          </a:p>
          <a:p>
            <a:pPr marL="682625" lvl="1" indent="-225425" eaLnBrk="0" hangingPunct="0">
              <a:lnSpc>
                <a:spcPct val="90000"/>
              </a:lnSpc>
              <a:spcBef>
                <a:spcPct val="20000"/>
              </a:spcBef>
              <a:buClr>
                <a:srgbClr val="000000"/>
              </a:buClr>
            </a:pPr>
            <a:endParaRPr kumimoji="1" lang="en-US" sz="1800" dirty="0"/>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457200"/>
          </a:xfrm>
        </p:spPr>
        <p:txBody>
          <a:bodyPr/>
          <a:lstStyle/>
          <a:p>
            <a:r>
              <a:rPr lang="en-US" sz="2000" dirty="0"/>
              <a:t>Step 7 </a:t>
            </a:r>
            <a:r>
              <a:rPr lang="en-US" sz="1800" dirty="0"/>
              <a:t>(cont.)</a:t>
            </a:r>
            <a:r>
              <a:rPr lang="en-US" sz="2000" dirty="0"/>
              <a:t/>
            </a:r>
            <a:br>
              <a:rPr lang="en-US" sz="2000" dirty="0"/>
            </a:br>
            <a:r>
              <a:rPr lang="en-US" sz="2400" dirty="0"/>
              <a:t>Survey Questions: Climate Surveys</a:t>
            </a:r>
            <a:r>
              <a:rPr lang="en-US" sz="2000" dirty="0"/>
              <a:t> (Slide </a:t>
            </a:r>
            <a:r>
              <a:rPr lang="en-US" sz="2000" dirty="0" smtClean="0"/>
              <a:t>2 </a:t>
            </a:r>
            <a:r>
              <a:rPr lang="en-US" sz="2000" dirty="0"/>
              <a:t>of 3)</a:t>
            </a:r>
            <a:endParaRPr lang="en-US" dirty="0"/>
          </a:p>
        </p:txBody>
      </p:sp>
      <p:sp>
        <p:nvSpPr>
          <p:cNvPr id="1777667" name="Rectangle 3"/>
          <p:cNvSpPr>
            <a:spLocks noGrp="1" noChangeArrowheads="1"/>
          </p:cNvSpPr>
          <p:nvPr>
            <p:ph type="body" idx="1"/>
          </p:nvPr>
        </p:nvSpPr>
        <p:spPr>
          <a:xfrm>
            <a:off x="987424" y="1066800"/>
            <a:ext cx="7927975" cy="4648200"/>
          </a:xfrm>
        </p:spPr>
        <p:txBody>
          <a:bodyPr/>
          <a:lstStyle/>
          <a:p>
            <a:r>
              <a:rPr lang="en-US" sz="2000" dirty="0" smtClean="0"/>
              <a:t>Climate Dimensions</a:t>
            </a:r>
          </a:p>
          <a:p>
            <a:pPr lvl="1"/>
            <a:r>
              <a:rPr lang="en-US" sz="1800" dirty="0" smtClean="0"/>
              <a:t>Typical dimensions include policies, practices, and procedures related to</a:t>
            </a:r>
          </a:p>
          <a:p>
            <a:pPr lvl="2"/>
            <a:r>
              <a:rPr lang="en-US" sz="1600" dirty="0" smtClean="0"/>
              <a:t>Management </a:t>
            </a:r>
          </a:p>
          <a:p>
            <a:pPr lvl="3"/>
            <a:r>
              <a:rPr lang="en-US" sz="1400" dirty="0" smtClean="0"/>
              <a:t>Mission/vision clarity and relationship to customer</a:t>
            </a:r>
          </a:p>
          <a:p>
            <a:pPr lvl="3"/>
            <a:r>
              <a:rPr lang="en-US" sz="1400" dirty="0" smtClean="0"/>
              <a:t>Supervisory practices</a:t>
            </a:r>
          </a:p>
          <a:p>
            <a:pPr lvl="3"/>
            <a:r>
              <a:rPr lang="en-US" sz="1400" dirty="0" smtClean="0"/>
              <a:t>Performance measurement</a:t>
            </a:r>
          </a:p>
          <a:p>
            <a:pPr lvl="2"/>
            <a:r>
              <a:rPr lang="en-US" sz="1600" dirty="0" smtClean="0"/>
              <a:t>Communication </a:t>
            </a:r>
          </a:p>
          <a:p>
            <a:pPr lvl="3"/>
            <a:r>
              <a:rPr lang="en-US" sz="1400" dirty="0" smtClean="0"/>
              <a:t>Among Service Group employees</a:t>
            </a:r>
          </a:p>
          <a:p>
            <a:pPr lvl="3"/>
            <a:r>
              <a:rPr lang="en-US" sz="1400" dirty="0" smtClean="0"/>
              <a:t>Between Service Groups</a:t>
            </a:r>
          </a:p>
          <a:p>
            <a:pPr lvl="3"/>
            <a:r>
              <a:rPr lang="en-US" sz="1400" dirty="0" smtClean="0"/>
              <a:t>Between senior management and Service Groups</a:t>
            </a:r>
          </a:p>
          <a:p>
            <a:pPr lvl="2"/>
            <a:r>
              <a:rPr lang="en-US" sz="1600" dirty="0" smtClean="0"/>
              <a:t>Teamwork</a:t>
            </a:r>
          </a:p>
          <a:p>
            <a:pPr lvl="3"/>
            <a:r>
              <a:rPr lang="en-US" sz="1400" dirty="0" smtClean="0"/>
              <a:t>Among Service Group employees</a:t>
            </a:r>
          </a:p>
          <a:p>
            <a:pPr lvl="3"/>
            <a:r>
              <a:rPr lang="en-US" sz="1400" dirty="0" smtClean="0"/>
              <a:t>Between Service Groups</a:t>
            </a:r>
          </a:p>
          <a:p>
            <a:pPr lvl="2"/>
            <a:r>
              <a:rPr lang="en-US" sz="1600" dirty="0" smtClean="0"/>
              <a:t>Training</a:t>
            </a:r>
          </a:p>
          <a:p>
            <a:pPr lvl="3"/>
            <a:r>
              <a:rPr lang="en-US" sz="1400" dirty="0" smtClean="0"/>
              <a:t>Are employees trained?</a:t>
            </a:r>
          </a:p>
          <a:p>
            <a:pPr lvl="3"/>
            <a:r>
              <a:rPr lang="en-US" sz="1400" dirty="0" smtClean="0"/>
              <a:t>Do employees use the training they have received?</a:t>
            </a:r>
          </a:p>
          <a:p>
            <a:pPr lvl="2"/>
            <a:r>
              <a:rPr lang="en-US" sz="1600" dirty="0" smtClean="0"/>
              <a:t>Rewards</a:t>
            </a:r>
          </a:p>
          <a:p>
            <a:pPr lvl="3"/>
            <a:r>
              <a:rPr lang="en-US" sz="1400" dirty="0" smtClean="0"/>
              <a:t>Are employees rewarded for good performance</a:t>
            </a:r>
          </a:p>
          <a:p>
            <a:pPr lvl="3"/>
            <a:r>
              <a:rPr lang="en-US" sz="1400" dirty="0" smtClean="0"/>
              <a:t>Is good performance tied to mission, customer expectations, etc.</a:t>
            </a:r>
          </a:p>
          <a:p>
            <a:pPr lvl="2"/>
            <a:endParaRPr lang="en-US" sz="1600" dirty="0" smtClean="0"/>
          </a:p>
          <a:p>
            <a:endParaRPr lang="en-US" sz="2000" dirty="0" smtClean="0"/>
          </a:p>
          <a:p>
            <a:pPr lvl="1"/>
            <a:endParaRPr lang="en-US" sz="1800" dirty="0" smtClean="0"/>
          </a:p>
          <a:p>
            <a:endParaRPr lang="en-US" sz="2000" dirty="0"/>
          </a:p>
        </p:txBody>
      </p:sp>
      <p:sp>
        <p:nvSpPr>
          <p:cNvPr id="4" name="Slide Number Placeholder 4"/>
          <p:cNvSpPr>
            <a:spLocks noGrp="1"/>
          </p:cNvSpPr>
          <p:nvPr>
            <p:ph type="sldNum" sz="quarter" idx="10"/>
          </p:nvPr>
        </p:nvSpPr>
        <p:spPr/>
        <p:txBody>
          <a:bodyPr/>
          <a:lstStyle/>
          <a:p>
            <a:fld id="{F11E6FD1-8457-4B13-9F2B-CC2A98ED8AE6}" type="slidenum">
              <a:rPr lang="en-US" altLang="en-US" smtClean="0"/>
              <a:pPr/>
              <a:t>80</a:t>
            </a:fld>
            <a:endParaRPr lang="en-US"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a:t>Survey Questions: Climate Surveys</a:t>
            </a:r>
            <a:r>
              <a:rPr lang="en-US" sz="2400" dirty="0"/>
              <a:t> (Slide </a:t>
            </a:r>
            <a:r>
              <a:rPr lang="en-US" sz="2400" dirty="0" smtClean="0"/>
              <a:t>3 </a:t>
            </a:r>
            <a:r>
              <a:rPr lang="en-US" sz="2400" dirty="0"/>
              <a:t>of 3)</a:t>
            </a:r>
            <a:endParaRPr lang="en-US" sz="2800" dirty="0"/>
          </a:p>
        </p:txBody>
      </p:sp>
      <p:sp>
        <p:nvSpPr>
          <p:cNvPr id="1778691" name="Rectangle 3"/>
          <p:cNvSpPr>
            <a:spLocks noGrp="1" noChangeArrowheads="1"/>
          </p:cNvSpPr>
          <p:nvPr>
            <p:ph type="body" idx="1"/>
          </p:nvPr>
        </p:nvSpPr>
        <p:spPr>
          <a:xfrm>
            <a:off x="987424" y="1444625"/>
            <a:ext cx="7927975" cy="4648200"/>
          </a:xfrm>
        </p:spPr>
        <p:txBody>
          <a:bodyPr/>
          <a:lstStyle/>
          <a:p>
            <a:r>
              <a:rPr lang="en-US" sz="2400" dirty="0" smtClean="0"/>
              <a:t>Climate Examples</a:t>
            </a:r>
          </a:p>
          <a:p>
            <a:pPr lvl="1"/>
            <a:r>
              <a:rPr lang="en-US" sz="2000" dirty="0" smtClean="0"/>
              <a:t>Example 7-13</a:t>
            </a:r>
          </a:p>
          <a:p>
            <a:pPr lvl="2"/>
            <a:r>
              <a:rPr lang="en-US" sz="1800" dirty="0" smtClean="0"/>
              <a:t>FY04 Division of Events Management Climate Survey</a:t>
            </a:r>
          </a:p>
          <a:p>
            <a:pPr lvl="1"/>
            <a:r>
              <a:rPr lang="en-US" sz="2000" dirty="0" smtClean="0"/>
              <a:t>Example 7-14</a:t>
            </a:r>
          </a:p>
          <a:p>
            <a:pPr lvl="2"/>
            <a:r>
              <a:rPr lang="en-US" sz="1800" dirty="0" smtClean="0"/>
              <a:t>FY04 Division of Employee Services (DES) Worksite Enrichment Climate Survey</a:t>
            </a:r>
          </a:p>
          <a:p>
            <a:pPr lvl="1"/>
            <a:r>
              <a:rPr lang="en-US" sz="2000" dirty="0" smtClean="0"/>
              <a:t>Example 7-15</a:t>
            </a:r>
          </a:p>
          <a:p>
            <a:pPr lvl="2"/>
            <a:r>
              <a:rPr lang="en-US" sz="1800" dirty="0" smtClean="0"/>
              <a:t>FY04 Office of Quality Management (OQM) Performance Management Survey</a:t>
            </a:r>
          </a:p>
          <a:p>
            <a:pPr lvl="2"/>
            <a:endParaRPr lang="en-US" sz="1800" dirty="0" smtClean="0"/>
          </a:p>
          <a:p>
            <a:endParaRPr lang="en-US" sz="2400" dirty="0" smtClean="0"/>
          </a:p>
          <a:p>
            <a:pPr lvl="1"/>
            <a:endParaRPr lang="en-US" sz="2000" dirty="0" smtClean="0"/>
          </a:p>
          <a:p>
            <a:endParaRPr lang="en-US" sz="2400" dirty="0"/>
          </a:p>
        </p:txBody>
      </p:sp>
      <p:sp>
        <p:nvSpPr>
          <p:cNvPr id="4" name="Slide Number Placeholder 4"/>
          <p:cNvSpPr>
            <a:spLocks noGrp="1"/>
          </p:cNvSpPr>
          <p:nvPr>
            <p:ph type="sldNum" sz="quarter" idx="10"/>
          </p:nvPr>
        </p:nvSpPr>
        <p:spPr/>
        <p:txBody>
          <a:bodyPr/>
          <a:lstStyle/>
          <a:p>
            <a:fld id="{CA8D1392-B097-41C6-A73C-9BBDB0638ACD}" type="slidenum">
              <a:rPr lang="en-US" altLang="en-US" smtClean="0"/>
              <a:pPr/>
              <a:t>81</a:t>
            </a:fld>
            <a:endParaRPr lang="en-US"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0"/>
          </p:nvPr>
        </p:nvSpPr>
        <p:spPr/>
        <p:txBody>
          <a:bodyPr/>
          <a:lstStyle/>
          <a:p>
            <a:fld id="{EA154B99-0D0E-4E3D-A7A0-906560EB091F}" type="slidenum">
              <a:rPr lang="en-US" altLang="en-US" smtClean="0"/>
              <a:pPr/>
              <a:t>82</a:t>
            </a:fld>
            <a:endParaRPr lang="en-US" altLang="en-US"/>
          </a:p>
        </p:txBody>
      </p:sp>
      <p:sp>
        <p:nvSpPr>
          <p:cNvPr id="3" name="Title 2"/>
          <p:cNvSpPr>
            <a:spLocks noGrp="1"/>
          </p:cNvSpPr>
          <p:nvPr>
            <p:ph type="title"/>
          </p:nvPr>
        </p:nvSpPr>
        <p:spPr>
          <a:xfrm>
            <a:off x="987425" y="225424"/>
            <a:ext cx="8153400" cy="841375"/>
          </a:xfrm>
        </p:spPr>
        <p:txBody>
          <a:bodyPr/>
          <a:lstStyle/>
          <a:p>
            <a:r>
              <a:rPr lang="en-US" sz="2000" dirty="0"/>
              <a:t>Step 7 </a:t>
            </a:r>
            <a:r>
              <a:rPr lang="en-US" sz="1800" dirty="0"/>
              <a:t>(cont.)</a:t>
            </a:r>
            <a:r>
              <a:rPr lang="en-US" sz="2000" dirty="0"/>
              <a:t/>
            </a:r>
            <a:br>
              <a:rPr lang="en-US" sz="2000" dirty="0"/>
            </a:br>
            <a:r>
              <a:rPr lang="en-US" sz="2400" dirty="0"/>
              <a:t>Example 7-13: FY04 Division of Events Management Climate Survey </a:t>
            </a:r>
            <a:endParaRPr lang="en-US" dirty="0"/>
          </a:p>
        </p:txBody>
      </p:sp>
      <p:sp>
        <p:nvSpPr>
          <p:cNvPr id="1779716" name="Rectangle 4"/>
          <p:cNvSpPr>
            <a:spLocks noChangeArrowheads="1"/>
          </p:cNvSpPr>
          <p:nvPr/>
        </p:nvSpPr>
        <p:spPr bwMode="auto">
          <a:xfrm>
            <a:off x="990600" y="1254125"/>
            <a:ext cx="81534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0000"/>
              </a:lnSpc>
            </a:pPr>
            <a:r>
              <a:rPr lang="en-US" sz="1800" b="1" dirty="0">
                <a:cs typeface="Times New Roman" pitchFamily="18" charset="0"/>
              </a:rPr>
              <a:t>Management Dimension:  Ratings by Question and Type of Respondent</a:t>
            </a:r>
          </a:p>
          <a:p>
            <a:pPr>
              <a:spcBef>
                <a:spcPct val="50000"/>
              </a:spcBef>
            </a:pPr>
            <a:r>
              <a:rPr kumimoji="1" lang="en-US" sz="1400" dirty="0"/>
              <a:t>Respondents were asked to rate the extent of their satisfaction on the following climate aspects.</a:t>
            </a:r>
          </a:p>
        </p:txBody>
      </p:sp>
      <p:graphicFrame>
        <p:nvGraphicFramePr>
          <p:cNvPr id="1779717" name="Object 5" title="Mean Response"/>
          <p:cNvGraphicFramePr>
            <a:graphicFrameLocks noChangeAspect="1"/>
          </p:cNvGraphicFramePr>
          <p:nvPr>
            <p:extLst>
              <p:ext uri="{D42A27DB-BD31-4B8C-83A1-F6EECF244321}">
                <p14:modId xmlns:p14="http://schemas.microsoft.com/office/powerpoint/2010/main" val="1662318826"/>
              </p:ext>
            </p:extLst>
          </p:nvPr>
        </p:nvGraphicFramePr>
        <p:xfrm>
          <a:off x="914400" y="2206625"/>
          <a:ext cx="7923213" cy="4575175"/>
        </p:xfrm>
        <a:graphic>
          <a:graphicData uri="http://schemas.openxmlformats.org/presentationml/2006/ole">
            <mc:AlternateContent xmlns:mc="http://schemas.openxmlformats.org/markup-compatibility/2006">
              <mc:Choice xmlns:v="urn:schemas-microsoft-com:vml" Requires="v">
                <p:oleObj spid="_x0000_s1779769" name="Chart" r:id="rId3" imgW="8077200" imgH="4657649" progId="MSGraph.Chart.8">
                  <p:embed followColorScheme="full"/>
                </p:oleObj>
              </mc:Choice>
              <mc:Fallback>
                <p:oleObj name="Chart" r:id="rId3" imgW="8077200" imgH="4657649"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6625"/>
                        <a:ext cx="7923213" cy="457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79718" name="Text Box 6"/>
          <p:cNvSpPr txBox="1">
            <a:spLocks noChangeArrowheads="1"/>
          </p:cNvSpPr>
          <p:nvPr/>
        </p:nvSpPr>
        <p:spPr bwMode="auto">
          <a:xfrm>
            <a:off x="4800600" y="62452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a:t>Strongly Disagree</a:t>
            </a:r>
          </a:p>
        </p:txBody>
      </p:sp>
      <p:sp>
        <p:nvSpPr>
          <p:cNvPr id="1779719" name="Text Box 7"/>
          <p:cNvSpPr txBox="1">
            <a:spLocks noChangeArrowheads="1"/>
          </p:cNvSpPr>
          <p:nvPr/>
        </p:nvSpPr>
        <p:spPr bwMode="auto">
          <a:xfrm>
            <a:off x="7924800" y="6245225"/>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lnSpc>
                <a:spcPct val="100000"/>
              </a:lnSpc>
            </a:pPr>
            <a:r>
              <a:rPr lang="en-US"/>
              <a:t>Strongly Agree</a:t>
            </a:r>
          </a:p>
        </p:txBody>
      </p:sp>
      <p:sp>
        <p:nvSpPr>
          <p:cNvPr id="1779720" name="Text Box 8"/>
          <p:cNvSpPr txBox="1">
            <a:spLocks noChangeArrowheads="1"/>
          </p:cNvSpPr>
          <p:nvPr/>
        </p:nvSpPr>
        <p:spPr bwMode="auto">
          <a:xfrm>
            <a:off x="3581400" y="2041525"/>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2000" b="1">
                <a:latin typeface="Arial Unicode MS" pitchFamily="34" charset="-128"/>
              </a:rPr>
              <a:t>Mean Response</a:t>
            </a:r>
          </a:p>
        </p:txBody>
      </p:sp>
      <p:sp>
        <p:nvSpPr>
          <p:cNvPr id="1779721" name="Text Box 9"/>
          <p:cNvSpPr txBox="1">
            <a:spLocks noChangeArrowheads="1"/>
          </p:cNvSpPr>
          <p:nvPr/>
        </p:nvSpPr>
        <p:spPr bwMode="auto">
          <a:xfrm>
            <a:off x="5029200" y="2587625"/>
            <a:ext cx="612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7</a:t>
            </a:r>
          </a:p>
        </p:txBody>
      </p:sp>
      <p:sp>
        <p:nvSpPr>
          <p:cNvPr id="1779722" name="Text Box 10"/>
          <p:cNvSpPr txBox="1">
            <a:spLocks noChangeArrowheads="1"/>
          </p:cNvSpPr>
          <p:nvPr/>
        </p:nvSpPr>
        <p:spPr bwMode="auto">
          <a:xfrm>
            <a:off x="5029200" y="2816225"/>
            <a:ext cx="76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400" b="1"/>
              <a:t>N = 23</a:t>
            </a:r>
          </a:p>
        </p:txBody>
      </p:sp>
      <p:sp>
        <p:nvSpPr>
          <p:cNvPr id="1779723" name="Text Box 11"/>
          <p:cNvSpPr txBox="1">
            <a:spLocks noChangeArrowheads="1"/>
          </p:cNvSpPr>
          <p:nvPr/>
        </p:nvSpPr>
        <p:spPr bwMode="auto">
          <a:xfrm>
            <a:off x="5029200" y="3438525"/>
            <a:ext cx="612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7</a:t>
            </a:r>
          </a:p>
        </p:txBody>
      </p:sp>
      <p:sp>
        <p:nvSpPr>
          <p:cNvPr id="1779724" name="Text Box 12"/>
          <p:cNvSpPr txBox="1">
            <a:spLocks noChangeArrowheads="1"/>
          </p:cNvSpPr>
          <p:nvPr/>
        </p:nvSpPr>
        <p:spPr bwMode="auto">
          <a:xfrm>
            <a:off x="5029200" y="3667125"/>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23</a:t>
            </a:r>
          </a:p>
        </p:txBody>
      </p:sp>
      <p:sp>
        <p:nvSpPr>
          <p:cNvPr id="1779725" name="Text Box 13"/>
          <p:cNvSpPr txBox="1">
            <a:spLocks noChangeArrowheads="1"/>
          </p:cNvSpPr>
          <p:nvPr/>
        </p:nvSpPr>
        <p:spPr bwMode="auto">
          <a:xfrm>
            <a:off x="5029200" y="4267200"/>
            <a:ext cx="612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6</a:t>
            </a:r>
          </a:p>
        </p:txBody>
      </p:sp>
      <p:sp>
        <p:nvSpPr>
          <p:cNvPr id="1779726" name="Text Box 14"/>
          <p:cNvSpPr txBox="1">
            <a:spLocks noChangeArrowheads="1"/>
          </p:cNvSpPr>
          <p:nvPr/>
        </p:nvSpPr>
        <p:spPr bwMode="auto">
          <a:xfrm>
            <a:off x="5029200" y="4505325"/>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23</a:t>
            </a:r>
          </a:p>
        </p:txBody>
      </p:sp>
      <p:sp>
        <p:nvSpPr>
          <p:cNvPr id="1779727" name="Text Box 15"/>
          <p:cNvSpPr txBox="1">
            <a:spLocks noChangeArrowheads="1"/>
          </p:cNvSpPr>
          <p:nvPr/>
        </p:nvSpPr>
        <p:spPr bwMode="auto">
          <a:xfrm>
            <a:off x="5029200" y="5105400"/>
            <a:ext cx="612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7</a:t>
            </a:r>
          </a:p>
        </p:txBody>
      </p:sp>
      <p:sp>
        <p:nvSpPr>
          <p:cNvPr id="1779728" name="Text Box 16"/>
          <p:cNvSpPr txBox="1">
            <a:spLocks noChangeArrowheads="1"/>
          </p:cNvSpPr>
          <p:nvPr/>
        </p:nvSpPr>
        <p:spPr bwMode="auto">
          <a:xfrm>
            <a:off x="5029200" y="5410200"/>
            <a:ext cx="71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sz="1400" b="1"/>
              <a:t>N = 23</a:t>
            </a:r>
          </a:p>
        </p:txBody>
      </p:sp>
      <p:sp>
        <p:nvSpPr>
          <p:cNvPr id="1779729" name="Text Box 17"/>
          <p:cNvSpPr txBox="1">
            <a:spLocks noChangeArrowheads="1"/>
          </p:cNvSpPr>
          <p:nvPr/>
        </p:nvSpPr>
        <p:spPr bwMode="auto">
          <a:xfrm rot="-5342946">
            <a:off x="-824707" y="3869532"/>
            <a:ext cx="2900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sz="1600" b="1"/>
              <a:t>Management Questions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0"/>
          </p:nvPr>
        </p:nvSpPr>
        <p:spPr/>
        <p:txBody>
          <a:bodyPr/>
          <a:lstStyle/>
          <a:p>
            <a:fld id="{CDBFC47E-9DC3-4021-B9D0-D6E9EBE993D6}" type="slidenum">
              <a:rPr lang="en-US" altLang="en-US" smtClean="0"/>
              <a:pPr/>
              <a:t>83</a:t>
            </a:fld>
            <a:endParaRPr lang="en-US" altLang="en-US"/>
          </a:p>
        </p:txBody>
      </p:sp>
      <p:sp>
        <p:nvSpPr>
          <p:cNvPr id="3" name="Title 2"/>
          <p:cNvSpPr>
            <a:spLocks noGrp="1"/>
          </p:cNvSpPr>
          <p:nvPr>
            <p:ph type="title"/>
          </p:nvPr>
        </p:nvSpPr>
        <p:spPr>
          <a:xfrm>
            <a:off x="987425" y="609600"/>
            <a:ext cx="8153400" cy="457200"/>
          </a:xfrm>
        </p:spPr>
        <p:txBody>
          <a:bodyPr/>
          <a:lstStyle/>
          <a:p>
            <a:r>
              <a:rPr lang="en-US" sz="2000" dirty="0"/>
              <a:t>Step 7 </a:t>
            </a:r>
            <a:r>
              <a:rPr lang="en-US" sz="1800" dirty="0"/>
              <a:t>(cont.)</a:t>
            </a:r>
            <a:r>
              <a:rPr lang="en-US" sz="2000" dirty="0"/>
              <a:t/>
            </a:r>
            <a:br>
              <a:rPr lang="en-US" sz="2000" dirty="0"/>
            </a:br>
            <a:r>
              <a:rPr lang="en-US" sz="2400" dirty="0"/>
              <a:t>Example 7-14: FY04 DES Worksite Enrichment Climate Survey </a:t>
            </a:r>
            <a:endParaRPr lang="en-US" dirty="0"/>
          </a:p>
        </p:txBody>
      </p:sp>
      <p:sp>
        <p:nvSpPr>
          <p:cNvPr id="1780741" name="Text Box 5"/>
          <p:cNvSpPr txBox="1">
            <a:spLocks noChangeArrowheads="1"/>
          </p:cNvSpPr>
          <p:nvPr/>
        </p:nvSpPr>
        <p:spPr bwMode="auto">
          <a:xfrm>
            <a:off x="1371600" y="1377950"/>
            <a:ext cx="73152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kumimoji="1" lang="en-US" sz="1400" b="1"/>
              <a:t>Respondents were asked to rate the extent of their satisfaction on the following climate aspects.</a:t>
            </a:r>
          </a:p>
        </p:txBody>
      </p:sp>
      <p:sp>
        <p:nvSpPr>
          <p:cNvPr id="1780739" name="Text Box 3"/>
          <p:cNvSpPr txBox="1">
            <a:spLocks noChangeArrowheads="1"/>
          </p:cNvSpPr>
          <p:nvPr/>
        </p:nvSpPr>
        <p:spPr bwMode="auto">
          <a:xfrm rot="16200000">
            <a:off x="783432" y="3590131"/>
            <a:ext cx="1206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b="1">
                <a:latin typeface="Arial Unicode MS" pitchFamily="34" charset="-128"/>
              </a:rPr>
              <a:t>Climate Aspect</a:t>
            </a:r>
          </a:p>
        </p:txBody>
      </p:sp>
      <p:graphicFrame>
        <p:nvGraphicFramePr>
          <p:cNvPr id="1780742" name="Object 6" title="Satisfaction Ratings"/>
          <p:cNvGraphicFramePr>
            <a:graphicFrameLocks noChangeAspect="1"/>
          </p:cNvGraphicFramePr>
          <p:nvPr>
            <p:extLst>
              <p:ext uri="{D42A27DB-BD31-4B8C-83A1-F6EECF244321}">
                <p14:modId xmlns:p14="http://schemas.microsoft.com/office/powerpoint/2010/main" val="3780177126"/>
              </p:ext>
            </p:extLst>
          </p:nvPr>
        </p:nvGraphicFramePr>
        <p:xfrm>
          <a:off x="1524000" y="1504950"/>
          <a:ext cx="7766050" cy="5048250"/>
        </p:xfrm>
        <a:graphic>
          <a:graphicData uri="http://schemas.openxmlformats.org/presentationml/2006/ole">
            <mc:AlternateContent xmlns:mc="http://schemas.openxmlformats.org/markup-compatibility/2006">
              <mc:Choice xmlns:v="urn:schemas-microsoft-com:vml" Requires="v">
                <p:oleObj spid="_x0000_s1780793" name="Chart" r:id="rId3" imgW="7781849" imgH="5057851" progId="MSGraph.Chart.8">
                  <p:embed followColorScheme="full"/>
                </p:oleObj>
              </mc:Choice>
              <mc:Fallback>
                <p:oleObj name="Chart" r:id="rId3" imgW="7781849" imgH="5057851" progId="MSGraph.Chart.8">
                  <p:embed followColorScheme="full"/>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04950"/>
                        <a:ext cx="77660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80744" name="Text Box 8"/>
          <p:cNvSpPr txBox="1">
            <a:spLocks noChangeArrowheads="1"/>
          </p:cNvSpPr>
          <p:nvPr/>
        </p:nvSpPr>
        <p:spPr bwMode="auto">
          <a:xfrm>
            <a:off x="5105400" y="6461125"/>
            <a:ext cx="1371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Unsatisfactory </a:t>
            </a:r>
          </a:p>
        </p:txBody>
      </p:sp>
      <p:sp>
        <p:nvSpPr>
          <p:cNvPr id="1780745" name="Text Box 9"/>
          <p:cNvSpPr txBox="1">
            <a:spLocks noChangeArrowheads="1"/>
          </p:cNvSpPr>
          <p:nvPr/>
        </p:nvSpPr>
        <p:spPr bwMode="auto">
          <a:xfrm>
            <a:off x="7620000" y="6461125"/>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pPr>
            <a:r>
              <a:rPr lang="en-US" sz="1000" b="1">
                <a:latin typeface="Arial Unicode MS" pitchFamily="34" charset="-128"/>
              </a:rPr>
              <a:t>Outstanding</a:t>
            </a:r>
          </a:p>
        </p:txBody>
      </p:sp>
      <p:sp>
        <p:nvSpPr>
          <p:cNvPr id="1780743" name="Text Box 7"/>
          <p:cNvSpPr txBox="1">
            <a:spLocks noChangeArrowheads="1"/>
          </p:cNvSpPr>
          <p:nvPr/>
        </p:nvSpPr>
        <p:spPr bwMode="auto">
          <a:xfrm>
            <a:off x="5181600" y="22860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46" name="Text Box 10"/>
          <p:cNvSpPr txBox="1">
            <a:spLocks noChangeArrowheads="1"/>
          </p:cNvSpPr>
          <p:nvPr/>
        </p:nvSpPr>
        <p:spPr bwMode="auto">
          <a:xfrm>
            <a:off x="5181600" y="27432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47" name="Text Box 11"/>
          <p:cNvSpPr txBox="1">
            <a:spLocks noChangeArrowheads="1"/>
          </p:cNvSpPr>
          <p:nvPr/>
        </p:nvSpPr>
        <p:spPr bwMode="auto">
          <a:xfrm>
            <a:off x="5181600" y="3184525"/>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48" name="Text Box 12"/>
          <p:cNvSpPr txBox="1">
            <a:spLocks noChangeArrowheads="1"/>
          </p:cNvSpPr>
          <p:nvPr/>
        </p:nvSpPr>
        <p:spPr bwMode="auto">
          <a:xfrm>
            <a:off x="5181600" y="35814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49" name="Text Box 13"/>
          <p:cNvSpPr txBox="1">
            <a:spLocks noChangeArrowheads="1"/>
          </p:cNvSpPr>
          <p:nvPr/>
        </p:nvSpPr>
        <p:spPr bwMode="auto">
          <a:xfrm>
            <a:off x="5181600" y="40386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50" name="Text Box 14"/>
          <p:cNvSpPr txBox="1">
            <a:spLocks noChangeArrowheads="1"/>
          </p:cNvSpPr>
          <p:nvPr/>
        </p:nvSpPr>
        <p:spPr bwMode="auto">
          <a:xfrm>
            <a:off x="5181600" y="4479925"/>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51" name="Text Box 15"/>
          <p:cNvSpPr txBox="1">
            <a:spLocks noChangeArrowheads="1"/>
          </p:cNvSpPr>
          <p:nvPr/>
        </p:nvSpPr>
        <p:spPr bwMode="auto">
          <a:xfrm>
            <a:off x="5181600" y="4937125"/>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52" name="Text Box 16"/>
          <p:cNvSpPr txBox="1">
            <a:spLocks noChangeArrowheads="1"/>
          </p:cNvSpPr>
          <p:nvPr/>
        </p:nvSpPr>
        <p:spPr bwMode="auto">
          <a:xfrm>
            <a:off x="5181600" y="5334000"/>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
        <p:nvSpPr>
          <p:cNvPr id="1780753" name="Text Box 17"/>
          <p:cNvSpPr txBox="1">
            <a:spLocks noChangeArrowheads="1"/>
          </p:cNvSpPr>
          <p:nvPr/>
        </p:nvSpPr>
        <p:spPr bwMode="auto">
          <a:xfrm>
            <a:off x="5181600" y="5775325"/>
            <a:ext cx="990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N = 9</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0"/>
          </p:nvPr>
        </p:nvSpPr>
        <p:spPr/>
        <p:txBody>
          <a:bodyPr/>
          <a:lstStyle/>
          <a:p>
            <a:fld id="{BBD202A7-303A-48C8-9D3B-FCFC16A22B8A}" type="slidenum">
              <a:rPr lang="en-US" altLang="en-US" smtClean="0"/>
              <a:pPr/>
              <a:t>84</a:t>
            </a:fld>
            <a:endParaRPr lang="en-US" altLang="en-US"/>
          </a:p>
        </p:txBody>
      </p:sp>
      <p:sp>
        <p:nvSpPr>
          <p:cNvPr id="3" name="Title 2"/>
          <p:cNvSpPr>
            <a:spLocks noGrp="1"/>
          </p:cNvSpPr>
          <p:nvPr>
            <p:ph type="title"/>
          </p:nvPr>
        </p:nvSpPr>
        <p:spPr>
          <a:xfrm>
            <a:off x="987425" y="225424"/>
            <a:ext cx="8153400" cy="917575"/>
          </a:xfrm>
        </p:spPr>
        <p:txBody>
          <a:bodyPr/>
          <a:lstStyle/>
          <a:p>
            <a:r>
              <a:rPr lang="en-US" sz="2000" dirty="0"/>
              <a:t>Step 7 </a:t>
            </a:r>
            <a:r>
              <a:rPr lang="en-US" sz="1800" dirty="0"/>
              <a:t>(cont.)</a:t>
            </a:r>
            <a:r>
              <a:rPr lang="en-US" sz="2000" dirty="0"/>
              <a:t/>
            </a:r>
            <a:br>
              <a:rPr lang="en-US" sz="2000" dirty="0"/>
            </a:br>
            <a:r>
              <a:rPr lang="en-US" sz="2400" dirty="0"/>
              <a:t>Example 7-15: FY04 OQM Performance Management Survey </a:t>
            </a:r>
            <a:endParaRPr lang="en-US" dirty="0"/>
          </a:p>
        </p:txBody>
      </p:sp>
      <p:sp>
        <p:nvSpPr>
          <p:cNvPr id="1781777" name="Text Box 17"/>
          <p:cNvSpPr txBox="1">
            <a:spLocks noChangeArrowheads="1"/>
          </p:cNvSpPr>
          <p:nvPr/>
        </p:nvSpPr>
        <p:spPr bwMode="auto">
          <a:xfrm>
            <a:off x="1371600" y="1225550"/>
            <a:ext cx="73152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kumimoji="1" lang="en-US" sz="1400" b="1"/>
              <a:t>Respondents were asked to rate the extent of their agreement with the following statements</a:t>
            </a:r>
          </a:p>
        </p:txBody>
      </p:sp>
      <p:graphicFrame>
        <p:nvGraphicFramePr>
          <p:cNvPr id="1781764" name="Object 4" title="Extent to which respondants agree or disagree"/>
          <p:cNvGraphicFramePr>
            <a:graphicFrameLocks noChangeAspect="1"/>
          </p:cNvGraphicFramePr>
          <p:nvPr>
            <p:extLst>
              <p:ext uri="{D42A27DB-BD31-4B8C-83A1-F6EECF244321}">
                <p14:modId xmlns:p14="http://schemas.microsoft.com/office/powerpoint/2010/main" val="2837896894"/>
              </p:ext>
            </p:extLst>
          </p:nvPr>
        </p:nvGraphicFramePr>
        <p:xfrm>
          <a:off x="1905000" y="990600"/>
          <a:ext cx="8153400" cy="5238750"/>
        </p:xfrm>
        <a:graphic>
          <a:graphicData uri="http://schemas.openxmlformats.org/presentationml/2006/ole">
            <mc:AlternateContent xmlns:mc="http://schemas.openxmlformats.org/markup-compatibility/2006">
              <mc:Choice xmlns:v="urn:schemas-microsoft-com:vml" Requires="v">
                <p:oleObj spid="_x0000_s1781817" name="Chart" r:id="rId3" imgW="7886700" imgH="5067300" progId="MSGraph.Chart.8">
                  <p:embed followColorScheme="full"/>
                </p:oleObj>
              </mc:Choice>
              <mc:Fallback>
                <p:oleObj name="Chart" r:id="rId3" imgW="7886700" imgH="506730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0600"/>
                        <a:ext cx="81534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81763" name="Text Box 3"/>
          <p:cNvSpPr txBox="1">
            <a:spLocks noChangeArrowheads="1"/>
          </p:cNvSpPr>
          <p:nvPr/>
        </p:nvSpPr>
        <p:spPr bwMode="auto">
          <a:xfrm rot="16200000">
            <a:off x="908844" y="3590131"/>
            <a:ext cx="1206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lnSpc>
                <a:spcPct val="100000"/>
              </a:lnSpc>
            </a:pPr>
            <a:r>
              <a:rPr lang="en-US" b="1">
                <a:latin typeface="Arial Unicode MS" pitchFamily="34" charset="-128"/>
              </a:rPr>
              <a:t>Climate Aspect</a:t>
            </a:r>
          </a:p>
        </p:txBody>
      </p:sp>
      <p:sp>
        <p:nvSpPr>
          <p:cNvPr id="1781765" name="Text Box 5"/>
          <p:cNvSpPr txBox="1">
            <a:spLocks noChangeArrowheads="1"/>
          </p:cNvSpPr>
          <p:nvPr/>
        </p:nvSpPr>
        <p:spPr bwMode="auto">
          <a:xfrm>
            <a:off x="3733800" y="6172200"/>
            <a:ext cx="1371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p>
            <a:pPr algn="l" eaLnBrk="0" hangingPunct="0">
              <a:lnSpc>
                <a:spcPct val="100000"/>
              </a:lnSpc>
            </a:pPr>
            <a:r>
              <a:rPr lang="en-US"/>
              <a:t>Strongly Disagree</a:t>
            </a:r>
          </a:p>
        </p:txBody>
      </p:sp>
      <p:sp>
        <p:nvSpPr>
          <p:cNvPr id="1781776" name="Text Box 16"/>
          <p:cNvSpPr txBox="1">
            <a:spLocks noChangeArrowheads="1"/>
          </p:cNvSpPr>
          <p:nvPr/>
        </p:nvSpPr>
        <p:spPr bwMode="auto">
          <a:xfrm>
            <a:off x="5715000" y="61722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a:t>Neither Agree nor Disagree</a:t>
            </a:r>
          </a:p>
        </p:txBody>
      </p:sp>
      <p:sp>
        <p:nvSpPr>
          <p:cNvPr id="1781766" name="Text Box 6"/>
          <p:cNvSpPr txBox="1">
            <a:spLocks noChangeArrowheads="1"/>
          </p:cNvSpPr>
          <p:nvPr/>
        </p:nvSpPr>
        <p:spPr bwMode="auto">
          <a:xfrm>
            <a:off x="7924800" y="61722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a:lstStyle/>
          <a:p>
            <a:pPr algn="r" eaLnBrk="0" hangingPunct="0">
              <a:lnSpc>
                <a:spcPct val="100000"/>
              </a:lnSpc>
            </a:pPr>
            <a:r>
              <a:rPr lang="en-US"/>
              <a:t>Strongly Agree</a:t>
            </a:r>
          </a:p>
        </p:txBody>
      </p:sp>
      <p:sp>
        <p:nvSpPr>
          <p:cNvPr id="1781768" name="Text Box 8"/>
          <p:cNvSpPr txBox="1">
            <a:spLocks noChangeArrowheads="1"/>
          </p:cNvSpPr>
          <p:nvPr/>
        </p:nvSpPr>
        <p:spPr bwMode="auto">
          <a:xfrm>
            <a:off x="3905250" y="1906588"/>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40</a:t>
            </a:r>
          </a:p>
        </p:txBody>
      </p:sp>
      <p:sp>
        <p:nvSpPr>
          <p:cNvPr id="1781769" name="Text Box 9"/>
          <p:cNvSpPr txBox="1">
            <a:spLocks noChangeArrowheads="1"/>
          </p:cNvSpPr>
          <p:nvPr/>
        </p:nvSpPr>
        <p:spPr bwMode="auto">
          <a:xfrm>
            <a:off x="3905250" y="239712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39</a:t>
            </a:r>
          </a:p>
        </p:txBody>
      </p:sp>
      <p:sp>
        <p:nvSpPr>
          <p:cNvPr id="1781770" name="Text Box 10"/>
          <p:cNvSpPr txBox="1">
            <a:spLocks noChangeArrowheads="1"/>
          </p:cNvSpPr>
          <p:nvPr/>
        </p:nvSpPr>
        <p:spPr bwMode="auto">
          <a:xfrm>
            <a:off x="3905250" y="293052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40</a:t>
            </a:r>
          </a:p>
        </p:txBody>
      </p:sp>
      <p:sp>
        <p:nvSpPr>
          <p:cNvPr id="1781771" name="Text Box 11"/>
          <p:cNvSpPr txBox="1">
            <a:spLocks noChangeArrowheads="1"/>
          </p:cNvSpPr>
          <p:nvPr/>
        </p:nvSpPr>
        <p:spPr bwMode="auto">
          <a:xfrm>
            <a:off x="3905250" y="3417888"/>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40</a:t>
            </a:r>
          </a:p>
        </p:txBody>
      </p:sp>
      <p:sp>
        <p:nvSpPr>
          <p:cNvPr id="1781772" name="Text Box 12"/>
          <p:cNvSpPr txBox="1">
            <a:spLocks noChangeArrowheads="1"/>
          </p:cNvSpPr>
          <p:nvPr/>
        </p:nvSpPr>
        <p:spPr bwMode="auto">
          <a:xfrm>
            <a:off x="3905250" y="392112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39</a:t>
            </a:r>
          </a:p>
        </p:txBody>
      </p:sp>
      <p:sp>
        <p:nvSpPr>
          <p:cNvPr id="1781773" name="Text Box 13"/>
          <p:cNvSpPr txBox="1">
            <a:spLocks noChangeArrowheads="1"/>
          </p:cNvSpPr>
          <p:nvPr/>
        </p:nvSpPr>
        <p:spPr bwMode="auto">
          <a:xfrm>
            <a:off x="3900488" y="4422775"/>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40</a:t>
            </a:r>
          </a:p>
        </p:txBody>
      </p:sp>
      <p:sp>
        <p:nvSpPr>
          <p:cNvPr id="1781774" name="Text Box 14"/>
          <p:cNvSpPr txBox="1">
            <a:spLocks noChangeArrowheads="1"/>
          </p:cNvSpPr>
          <p:nvPr/>
        </p:nvSpPr>
        <p:spPr bwMode="auto">
          <a:xfrm>
            <a:off x="3886200" y="4940300"/>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40</a:t>
            </a:r>
          </a:p>
        </p:txBody>
      </p:sp>
      <p:sp>
        <p:nvSpPr>
          <p:cNvPr id="1781775" name="Text Box 15"/>
          <p:cNvSpPr txBox="1">
            <a:spLocks noChangeArrowheads="1"/>
          </p:cNvSpPr>
          <p:nvPr/>
        </p:nvSpPr>
        <p:spPr bwMode="auto">
          <a:xfrm>
            <a:off x="3900488" y="5440363"/>
            <a:ext cx="685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pPr>
            <a:r>
              <a:rPr lang="en-US" b="1">
                <a:latin typeface="Arial Unicode MS" pitchFamily="34" charset="-128"/>
              </a:rPr>
              <a:t>N = 40</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612775"/>
          </a:xfrm>
        </p:spPr>
        <p:txBody>
          <a:bodyPr/>
          <a:lstStyle/>
          <a:p>
            <a:r>
              <a:rPr lang="en-US" sz="2000" dirty="0"/>
              <a:t>Step 7 </a:t>
            </a:r>
            <a:r>
              <a:rPr lang="en-US" sz="1800" dirty="0"/>
              <a:t>(cont.)</a:t>
            </a:r>
            <a:r>
              <a:rPr lang="en-US" sz="2000" dirty="0"/>
              <a:t/>
            </a:r>
            <a:br>
              <a:rPr lang="en-US" sz="2000" dirty="0"/>
            </a:br>
            <a:r>
              <a:rPr lang="en-US" sz="2400" dirty="0"/>
              <a:t>Types of Survey </a:t>
            </a:r>
            <a:r>
              <a:rPr lang="en-US" sz="2400" dirty="0" smtClean="0"/>
              <a:t>Questions</a:t>
            </a:r>
            <a:endParaRPr lang="en-US" dirty="0"/>
          </a:p>
        </p:txBody>
      </p:sp>
      <p:sp>
        <p:nvSpPr>
          <p:cNvPr id="1782787" name="Rectangle 3"/>
          <p:cNvSpPr>
            <a:spLocks noGrp="1" noChangeArrowheads="1"/>
          </p:cNvSpPr>
          <p:nvPr>
            <p:ph type="body" idx="1"/>
          </p:nvPr>
        </p:nvSpPr>
        <p:spPr>
          <a:xfrm>
            <a:off x="987424" y="1444625"/>
            <a:ext cx="7851775" cy="4648200"/>
          </a:xfrm>
        </p:spPr>
        <p:txBody>
          <a:bodyPr/>
          <a:lstStyle/>
          <a:p>
            <a:r>
              <a:rPr lang="en-US" sz="2400" dirty="0" smtClean="0"/>
              <a:t>Demographic questions</a:t>
            </a:r>
          </a:p>
          <a:p>
            <a:pPr lvl="1"/>
            <a:r>
              <a:rPr lang="en-US" sz="2000" dirty="0" smtClean="0"/>
              <a:t>Example 7-16</a:t>
            </a:r>
          </a:p>
          <a:p>
            <a:pPr lvl="2"/>
            <a:r>
              <a:rPr lang="en-US" sz="1800" dirty="0" smtClean="0"/>
              <a:t>FY04 Division of Events Management Climate Survey</a:t>
            </a:r>
          </a:p>
          <a:p>
            <a:r>
              <a:rPr lang="en-US" sz="2400" dirty="0" smtClean="0"/>
              <a:t>Yes/No questions</a:t>
            </a:r>
          </a:p>
          <a:p>
            <a:pPr lvl="1"/>
            <a:r>
              <a:rPr lang="en-US" sz="2000" dirty="0" smtClean="0"/>
              <a:t>Example 7-17</a:t>
            </a:r>
          </a:p>
          <a:p>
            <a:pPr lvl="2"/>
            <a:r>
              <a:rPr lang="en-US" sz="1800" dirty="0" smtClean="0"/>
              <a:t>FY04 Division of Employee Services (DES) Worksite Enrichment Customer Survey</a:t>
            </a:r>
          </a:p>
          <a:p>
            <a:r>
              <a:rPr lang="en-US" sz="2400" dirty="0" smtClean="0"/>
              <a:t>Check all that apply questions</a:t>
            </a:r>
          </a:p>
          <a:p>
            <a:pPr lvl="1"/>
            <a:r>
              <a:rPr lang="en-US" sz="2000" dirty="0" smtClean="0"/>
              <a:t>Example 7-18</a:t>
            </a:r>
          </a:p>
          <a:p>
            <a:pPr lvl="2"/>
            <a:r>
              <a:rPr lang="en-US" sz="1800" dirty="0" smtClean="0"/>
              <a:t>FY04 Division of Employee Services (DES) Worksite Enrichment Customer Survey</a:t>
            </a:r>
          </a:p>
          <a:p>
            <a:endParaRPr lang="en-US" sz="2400" dirty="0" smtClean="0"/>
          </a:p>
          <a:p>
            <a:endParaRPr lang="en-US" sz="2400" dirty="0" smtClean="0"/>
          </a:p>
          <a:p>
            <a:endParaRPr lang="en-US" sz="2400" dirty="0"/>
          </a:p>
        </p:txBody>
      </p:sp>
      <p:sp>
        <p:nvSpPr>
          <p:cNvPr id="4" name="Slide Number Placeholder 4"/>
          <p:cNvSpPr>
            <a:spLocks noGrp="1"/>
          </p:cNvSpPr>
          <p:nvPr>
            <p:ph type="sldNum" sz="quarter" idx="10"/>
          </p:nvPr>
        </p:nvSpPr>
        <p:spPr/>
        <p:txBody>
          <a:bodyPr/>
          <a:lstStyle/>
          <a:p>
            <a:fld id="{D0BF6A55-36B3-4343-9E70-AF94EF59601D}" type="slidenum">
              <a:rPr lang="en-US" altLang="en-US" smtClean="0"/>
              <a:pPr/>
              <a:t>85</a:t>
            </a:fld>
            <a:endParaRPr lang="en-US"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43C46ACE-6C70-4AE7-9D28-069288A38EAC}" type="slidenum">
              <a:rPr lang="en-US" altLang="en-US" smtClean="0"/>
              <a:pPr/>
              <a:t>86</a:t>
            </a:fld>
            <a:endParaRPr lang="en-US" altLang="en-US"/>
          </a:p>
        </p:txBody>
      </p:sp>
      <p:sp>
        <p:nvSpPr>
          <p:cNvPr id="3" name="Title 2"/>
          <p:cNvSpPr>
            <a:spLocks noGrp="1"/>
          </p:cNvSpPr>
          <p:nvPr>
            <p:ph type="title"/>
          </p:nvPr>
        </p:nvSpPr>
        <p:spPr>
          <a:xfrm>
            <a:off x="987425" y="225424"/>
            <a:ext cx="8153400" cy="841376"/>
          </a:xfrm>
        </p:spPr>
        <p:txBody>
          <a:bodyPr/>
          <a:lstStyle/>
          <a:p>
            <a:r>
              <a:rPr lang="en-US" sz="2000" dirty="0"/>
              <a:t>Step 7 </a:t>
            </a:r>
            <a:r>
              <a:rPr lang="en-US" sz="1800" dirty="0"/>
              <a:t>(cont.)</a:t>
            </a:r>
            <a:r>
              <a:rPr lang="en-US" sz="2000" dirty="0"/>
              <a:t/>
            </a:r>
            <a:br>
              <a:rPr lang="en-US" sz="2000" dirty="0"/>
            </a:br>
            <a:r>
              <a:rPr lang="en-US" sz="2400" dirty="0"/>
              <a:t>Example 7-16: FY04 Division of Events Management Climate </a:t>
            </a:r>
            <a:r>
              <a:rPr lang="en-US" sz="2400" dirty="0" smtClean="0"/>
              <a:t>Survey</a:t>
            </a:r>
            <a:endParaRPr lang="en-US" dirty="0"/>
          </a:p>
        </p:txBody>
      </p:sp>
      <p:sp>
        <p:nvSpPr>
          <p:cNvPr id="1783811" name="Rectangle 3"/>
          <p:cNvSpPr>
            <a:spLocks noChangeArrowheads="1"/>
          </p:cNvSpPr>
          <p:nvPr/>
        </p:nvSpPr>
        <p:spPr bwMode="auto">
          <a:xfrm>
            <a:off x="990600" y="1066800"/>
            <a:ext cx="81534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0000"/>
              </a:lnSpc>
            </a:pPr>
            <a:r>
              <a:rPr lang="en-US" sz="2400" b="1">
                <a:cs typeface="Times New Roman" pitchFamily="18" charset="0"/>
              </a:rPr>
              <a:t>Demographic Questions</a:t>
            </a:r>
          </a:p>
        </p:txBody>
      </p:sp>
      <p:pic>
        <p:nvPicPr>
          <p:cNvPr id="1783812" name="Picture 4" title="Demographic ques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676400"/>
            <a:ext cx="5486400" cy="508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3813" name="Text Box 5"/>
          <p:cNvSpPr txBox="1">
            <a:spLocks noChangeArrowheads="1"/>
          </p:cNvSpPr>
          <p:nvPr/>
        </p:nvSpPr>
        <p:spPr bwMode="auto">
          <a:xfrm>
            <a:off x="5334000" y="4057650"/>
            <a:ext cx="3048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000" b="1"/>
              <a:t>demographic questions allow you to</a:t>
            </a:r>
            <a:r>
              <a:rPr lang="en-US" sz="2000" b="1" i="1"/>
              <a:t> </a:t>
            </a:r>
            <a:r>
              <a:rPr lang="en-US" sz="2000" b="1" i="1">
                <a:solidFill>
                  <a:schemeClr val="bg1"/>
                </a:solidFill>
              </a:rPr>
              <a:t>view results by type of respondent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DF986236-49DE-4489-90AA-BC14E49063CA}" type="slidenum">
              <a:rPr lang="en-US" altLang="en-US" smtClean="0"/>
              <a:pPr/>
              <a:t>87</a:t>
            </a:fld>
            <a:endParaRPr lang="en-US" altLang="en-US"/>
          </a:p>
        </p:txBody>
      </p:sp>
      <p:sp>
        <p:nvSpPr>
          <p:cNvPr id="3" name="Title 2"/>
          <p:cNvSpPr>
            <a:spLocks noGrp="1"/>
          </p:cNvSpPr>
          <p:nvPr>
            <p:ph type="title"/>
          </p:nvPr>
        </p:nvSpPr>
        <p:spPr>
          <a:xfrm>
            <a:off x="987425" y="762000"/>
            <a:ext cx="8153400" cy="457200"/>
          </a:xfrm>
        </p:spPr>
        <p:txBody>
          <a:bodyPr/>
          <a:lstStyle/>
          <a:p>
            <a:r>
              <a:rPr lang="en-US" sz="2400" dirty="0"/>
              <a:t>Step 7 </a:t>
            </a:r>
            <a:r>
              <a:rPr lang="en-US" sz="2000" dirty="0"/>
              <a:t>(cont.)</a:t>
            </a:r>
            <a:r>
              <a:rPr lang="en-US" sz="2400" dirty="0"/>
              <a:t/>
            </a:r>
            <a:br>
              <a:rPr lang="en-US" sz="2400" dirty="0"/>
            </a:br>
            <a:r>
              <a:rPr lang="en-US" sz="2800" dirty="0"/>
              <a:t>Example 7-17: FY04 DES Worksite Enrichment </a:t>
            </a:r>
            <a:r>
              <a:rPr lang="en-US" sz="2800" dirty="0" smtClean="0"/>
              <a:t>Survey</a:t>
            </a:r>
            <a:endParaRPr lang="en-US" sz="2800" dirty="0"/>
          </a:p>
        </p:txBody>
      </p:sp>
      <p:sp>
        <p:nvSpPr>
          <p:cNvPr id="1784835" name="Rectangle 3"/>
          <p:cNvSpPr>
            <a:spLocks noChangeArrowheads="1"/>
          </p:cNvSpPr>
          <p:nvPr/>
        </p:nvSpPr>
        <p:spPr bwMode="auto">
          <a:xfrm>
            <a:off x="838200" y="1298575"/>
            <a:ext cx="81534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0000"/>
              </a:lnSpc>
            </a:pPr>
            <a:r>
              <a:rPr lang="en-US" sz="2400" b="1">
                <a:cs typeface="Times New Roman" pitchFamily="18" charset="0"/>
              </a:rPr>
              <a:t>Yes/No Questions</a:t>
            </a:r>
          </a:p>
        </p:txBody>
      </p:sp>
      <p:pic>
        <p:nvPicPr>
          <p:cNvPr id="1784836" name="Picture 4" title="Yes/No Ques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2057400"/>
            <a:ext cx="5486400"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4837" name="Text Box 5"/>
          <p:cNvSpPr txBox="1">
            <a:spLocks noChangeArrowheads="1"/>
          </p:cNvSpPr>
          <p:nvPr/>
        </p:nvSpPr>
        <p:spPr bwMode="auto">
          <a:xfrm>
            <a:off x="1981200" y="4343400"/>
            <a:ext cx="617220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000" b="1"/>
              <a:t>In general, </a:t>
            </a:r>
            <a:r>
              <a:rPr lang="en-US" sz="2000" b="1" i="1">
                <a:solidFill>
                  <a:schemeClr val="bg1"/>
                </a:solidFill>
              </a:rPr>
              <a:t>yes/no questions should be avoided </a:t>
            </a:r>
            <a:r>
              <a:rPr lang="en-US" sz="2000" b="1"/>
              <a:t>unless you use them to stratify responses (e.g., exclude those respondents who answer “no”, or view results by whether respondents chose “yes” or “no” to certain qualifying question)</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fld id="{233215A2-9519-45C3-91B8-A1A98247DC7F}" type="slidenum">
              <a:rPr lang="en-US" altLang="en-US" smtClean="0"/>
              <a:pPr/>
              <a:t>88</a:t>
            </a:fld>
            <a:endParaRPr lang="en-US" altLang="en-US"/>
          </a:p>
        </p:txBody>
      </p:sp>
      <p:sp>
        <p:nvSpPr>
          <p:cNvPr id="3" name="Title 2"/>
          <p:cNvSpPr>
            <a:spLocks noGrp="1"/>
          </p:cNvSpPr>
          <p:nvPr>
            <p:ph type="title"/>
          </p:nvPr>
        </p:nvSpPr>
        <p:spPr>
          <a:xfrm>
            <a:off x="987425" y="454025"/>
            <a:ext cx="8153400" cy="765175"/>
          </a:xfrm>
        </p:spPr>
        <p:txBody>
          <a:bodyPr/>
          <a:lstStyle/>
          <a:p>
            <a:r>
              <a:rPr lang="en-US" sz="2400" dirty="0"/>
              <a:t>Step 7 </a:t>
            </a:r>
            <a:r>
              <a:rPr lang="en-US" sz="2000" dirty="0"/>
              <a:t>(cont.)</a:t>
            </a:r>
            <a:r>
              <a:rPr lang="en-US" sz="2400" dirty="0"/>
              <a:t/>
            </a:r>
            <a:br>
              <a:rPr lang="en-US" sz="2400" dirty="0"/>
            </a:br>
            <a:r>
              <a:rPr lang="en-US" sz="2800" dirty="0"/>
              <a:t>Example 7-18: FY04 DES Worksite Enrichment </a:t>
            </a:r>
            <a:r>
              <a:rPr lang="en-US" sz="2800" dirty="0" smtClean="0"/>
              <a:t>Survey</a:t>
            </a:r>
            <a:endParaRPr lang="en-US" sz="2800" dirty="0"/>
          </a:p>
        </p:txBody>
      </p:sp>
      <p:sp>
        <p:nvSpPr>
          <p:cNvPr id="1785859" name="Rectangle 3"/>
          <p:cNvSpPr>
            <a:spLocks noChangeArrowheads="1"/>
          </p:cNvSpPr>
          <p:nvPr/>
        </p:nvSpPr>
        <p:spPr bwMode="auto">
          <a:xfrm>
            <a:off x="685800" y="1371600"/>
            <a:ext cx="81534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100000"/>
              </a:lnSpc>
            </a:pPr>
            <a:r>
              <a:rPr lang="en-US" sz="2400" b="1">
                <a:cs typeface="Times New Roman" pitchFamily="18" charset="0"/>
              </a:rPr>
              <a:t>Check All That Apply Questions</a:t>
            </a:r>
          </a:p>
        </p:txBody>
      </p:sp>
      <p:pic>
        <p:nvPicPr>
          <p:cNvPr id="1785860" name="Picture 4" title="Check all that apply ques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133600"/>
            <a:ext cx="54864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5861" name="Text Box 5"/>
          <p:cNvSpPr txBox="1">
            <a:spLocks noChangeArrowheads="1"/>
          </p:cNvSpPr>
          <p:nvPr/>
        </p:nvSpPr>
        <p:spPr bwMode="auto">
          <a:xfrm>
            <a:off x="1981200" y="4637088"/>
            <a:ext cx="61722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000" b="1"/>
              <a:t>In general, </a:t>
            </a:r>
            <a:r>
              <a:rPr lang="en-US" sz="2000" b="1" i="1">
                <a:solidFill>
                  <a:schemeClr val="bg1"/>
                </a:solidFill>
              </a:rPr>
              <a:t>check all that apply questions should be avoided </a:t>
            </a:r>
            <a:r>
              <a:rPr lang="en-US" sz="2000" b="1"/>
              <a:t>unless you’d like to examine responses collectively irrespective of the number of respondents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smtClean="0"/>
              <a:t>Comments</a:t>
            </a:r>
            <a:endParaRPr lang="en-US" sz="2800" dirty="0"/>
          </a:p>
        </p:txBody>
      </p:sp>
      <p:sp>
        <p:nvSpPr>
          <p:cNvPr id="1786883" name="Rectangle 3"/>
          <p:cNvSpPr>
            <a:spLocks noGrp="1" noChangeArrowheads="1"/>
          </p:cNvSpPr>
          <p:nvPr>
            <p:ph type="body" idx="1"/>
          </p:nvPr>
        </p:nvSpPr>
        <p:spPr>
          <a:xfrm>
            <a:off x="987424" y="1444625"/>
            <a:ext cx="7851775" cy="4648200"/>
          </a:xfrm>
        </p:spPr>
        <p:txBody>
          <a:bodyPr/>
          <a:lstStyle/>
          <a:p>
            <a:r>
              <a:rPr lang="en-US" sz="2400" dirty="0" smtClean="0"/>
              <a:t>Comments</a:t>
            </a:r>
          </a:p>
          <a:p>
            <a:pPr lvl="1"/>
            <a:r>
              <a:rPr lang="en-US" sz="2000" dirty="0" smtClean="0"/>
              <a:t>Are examples of open-ended questions</a:t>
            </a:r>
          </a:p>
          <a:p>
            <a:pPr lvl="1"/>
            <a:r>
              <a:rPr lang="en-US" sz="2000" dirty="0" smtClean="0"/>
              <a:t>Always provide an opportunity for respondents to comment</a:t>
            </a:r>
          </a:p>
          <a:p>
            <a:pPr lvl="1"/>
            <a:r>
              <a:rPr lang="en-US" sz="2000" dirty="0" smtClean="0"/>
              <a:t>Providing a structured way for respondents to comment is helpful to focus comments on important areas</a:t>
            </a:r>
          </a:p>
          <a:p>
            <a:pPr lvl="1"/>
            <a:r>
              <a:rPr lang="en-US" sz="2000" dirty="0" smtClean="0"/>
              <a:t>Example 7-19</a:t>
            </a:r>
          </a:p>
          <a:p>
            <a:pPr lvl="2"/>
            <a:r>
              <a:rPr lang="en-US" sz="1800" dirty="0" smtClean="0"/>
              <a:t>ORS Customer Scorecard</a:t>
            </a:r>
          </a:p>
          <a:p>
            <a:pPr lvl="2"/>
            <a:r>
              <a:rPr lang="en-US" sz="1800" dirty="0" smtClean="0"/>
              <a:t>Other open-ended questions</a:t>
            </a:r>
            <a:endParaRPr lang="en-US" sz="1800" dirty="0"/>
          </a:p>
        </p:txBody>
      </p:sp>
      <p:sp>
        <p:nvSpPr>
          <p:cNvPr id="4" name="Slide Number Placeholder 4"/>
          <p:cNvSpPr>
            <a:spLocks noGrp="1"/>
          </p:cNvSpPr>
          <p:nvPr>
            <p:ph type="sldNum" sz="quarter" idx="10"/>
          </p:nvPr>
        </p:nvSpPr>
        <p:spPr/>
        <p:txBody>
          <a:bodyPr/>
          <a:lstStyle/>
          <a:p>
            <a:fld id="{234E6E87-556B-4E05-A81A-3B66D5F38605}" type="slidenum">
              <a:rPr lang="en-US" altLang="en-US" smtClean="0"/>
              <a:pPr/>
              <a:t>89</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1B95922-C18C-4E1B-B127-1736D12E7393}" type="slidenum">
              <a:rPr lang="en-US" altLang="en-US" smtClean="0"/>
              <a:pPr/>
              <a:t>9</a:t>
            </a:fld>
            <a:endParaRPr lang="en-US" altLang="en-US"/>
          </a:p>
        </p:txBody>
      </p:sp>
      <p:pic>
        <p:nvPicPr>
          <p:cNvPr id="4" name="Picture 22" descr="17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6980238" cy="6043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6248400"/>
            <a:ext cx="7467600" cy="457200"/>
          </a:xfrm>
        </p:spPr>
        <p:txBody>
          <a:bodyPr/>
          <a:lstStyle/>
          <a:p>
            <a:r>
              <a:rPr lang="en-US" sz="1400" dirty="0">
                <a:cs typeface="Arial" charset="0"/>
              </a:rPr>
              <a:t>© </a:t>
            </a:r>
            <a:r>
              <a:rPr lang="en-US" sz="1400" dirty="0"/>
              <a:t>2001 The New Yorker Collection from cartoonbank.com.  All Rights Reserved</a:t>
            </a:r>
          </a:p>
        </p:txBody>
      </p:sp>
    </p:spTree>
    <p:extLst>
      <p:ext uri="{BB962C8B-B14F-4D97-AF65-F5344CB8AC3E}">
        <p14:creationId xmlns:p14="http://schemas.microsoft.com/office/powerpoint/2010/main" val="3846275889"/>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11E0DD9-ACFE-4DA7-98D5-D9494B232025}" type="slidenum">
              <a:rPr lang="en-US" altLang="en-US" smtClean="0"/>
              <a:pPr/>
              <a:t>90</a:t>
            </a:fld>
            <a:endParaRPr lang="en-US" altLang="en-US"/>
          </a:p>
        </p:txBody>
      </p:sp>
      <p:sp>
        <p:nvSpPr>
          <p:cNvPr id="4" name="Title 3"/>
          <p:cNvSpPr>
            <a:spLocks noGrp="1"/>
          </p:cNvSpPr>
          <p:nvPr>
            <p:ph type="title"/>
          </p:nvPr>
        </p:nvSpPr>
        <p:spPr>
          <a:xfrm>
            <a:off x="987425" y="225424"/>
            <a:ext cx="8153400" cy="841376"/>
          </a:xfrm>
        </p:spPr>
        <p:txBody>
          <a:bodyPr/>
          <a:lstStyle/>
          <a:p>
            <a:r>
              <a:rPr lang="en-US" sz="2000" dirty="0"/>
              <a:t>Step 7 </a:t>
            </a:r>
            <a:r>
              <a:rPr lang="en-US" sz="1800" dirty="0"/>
              <a:t>(cont.)</a:t>
            </a:r>
            <a:r>
              <a:rPr lang="en-US" sz="2000" dirty="0"/>
              <a:t/>
            </a:r>
            <a:br>
              <a:rPr lang="en-US" sz="2000" dirty="0"/>
            </a:br>
            <a:r>
              <a:rPr lang="en-US" sz="2400" dirty="0"/>
              <a:t>Example 7-19: ORS Customer Scorecard and Other Open-Ended </a:t>
            </a:r>
            <a:r>
              <a:rPr lang="en-US" sz="2400" dirty="0" smtClean="0"/>
              <a:t>Questions</a:t>
            </a:r>
            <a:endParaRPr lang="en-US" dirty="0"/>
          </a:p>
        </p:txBody>
      </p:sp>
      <p:sp>
        <p:nvSpPr>
          <p:cNvPr id="1787907" name="Rectangle 3"/>
          <p:cNvSpPr>
            <a:spLocks noGrp="1" noChangeArrowheads="1"/>
          </p:cNvSpPr>
          <p:nvPr>
            <p:ph type="body" idx="1"/>
          </p:nvPr>
        </p:nvSpPr>
        <p:spPr>
          <a:xfrm>
            <a:off x="987424" y="1444625"/>
            <a:ext cx="7851775" cy="4648200"/>
          </a:xfrm>
        </p:spPr>
        <p:txBody>
          <a:bodyPr/>
          <a:lstStyle/>
          <a:p>
            <a:r>
              <a:rPr lang="en-US" sz="2000" dirty="0" smtClean="0"/>
              <a:t>ORS Customer Scorecard Questions</a:t>
            </a:r>
          </a:p>
          <a:p>
            <a:pPr lvl="1"/>
            <a:r>
              <a:rPr lang="en-US" sz="1800" dirty="0" smtClean="0"/>
              <a:t>What was done particularly well?</a:t>
            </a:r>
          </a:p>
          <a:p>
            <a:pPr lvl="1"/>
            <a:r>
              <a:rPr lang="en-US" sz="1800" dirty="0" smtClean="0"/>
              <a:t>What needs to be improved?</a:t>
            </a:r>
          </a:p>
          <a:p>
            <a:pPr lvl="1"/>
            <a:r>
              <a:rPr lang="en-US" sz="1800" dirty="0" smtClean="0"/>
              <a:t>Other comments?</a:t>
            </a:r>
          </a:p>
          <a:p>
            <a:endParaRPr lang="en-US" sz="2000" dirty="0" smtClean="0"/>
          </a:p>
          <a:p>
            <a:r>
              <a:rPr lang="en-US" sz="2000" dirty="0" smtClean="0"/>
              <a:t>Other Open-Ended Questions</a:t>
            </a:r>
          </a:p>
          <a:p>
            <a:pPr lvl="1"/>
            <a:r>
              <a:rPr lang="en-US" sz="1800" dirty="0" smtClean="0"/>
              <a:t>Are there any additional services or amenities would you like to see added? </a:t>
            </a:r>
          </a:p>
          <a:p>
            <a:pPr lvl="1"/>
            <a:r>
              <a:rPr lang="en-US" sz="1800" dirty="0" smtClean="0"/>
              <a:t>If the Division of Employee Services could do one thing to improve the quality of your work life, what would it be?</a:t>
            </a:r>
          </a:p>
          <a:p>
            <a:pPr lvl="1"/>
            <a:r>
              <a:rPr lang="en-US" sz="1800" dirty="0" smtClean="0"/>
              <a:t>Is there any additional training that you would find beneficial?</a:t>
            </a:r>
          </a:p>
          <a:p>
            <a:pPr lvl="1"/>
            <a:r>
              <a:rPr lang="en-US" sz="1800" dirty="0" smtClean="0"/>
              <a:t>Do you have any comments on how we can improve our business planning process? </a:t>
            </a:r>
          </a:p>
          <a:p>
            <a:pPr lvl="1"/>
            <a:endParaRPr lang="en-US" sz="1800" dirty="0"/>
          </a:p>
        </p:txBody>
      </p:sp>
      <p:sp>
        <p:nvSpPr>
          <p:cNvPr id="1787908" name="Text Box 4"/>
          <p:cNvSpPr txBox="1">
            <a:spLocks noChangeArrowheads="1"/>
          </p:cNvSpPr>
          <p:nvPr/>
        </p:nvSpPr>
        <p:spPr bwMode="auto">
          <a:xfrm>
            <a:off x="5943600" y="1847850"/>
            <a:ext cx="2514600" cy="13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sz="2000" b="1" i="1">
                <a:solidFill>
                  <a:schemeClr val="bg1"/>
                </a:solidFill>
              </a:rPr>
              <a:t>Open-ended questions provide a good source of ideas on how to improve</a:t>
            </a:r>
            <a:endParaRPr lang="en-US" sz="2000" b="1"/>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765176"/>
          </a:xfrm>
        </p:spPr>
        <p:txBody>
          <a:bodyPr/>
          <a:lstStyle/>
          <a:p>
            <a:r>
              <a:rPr lang="en-US" sz="2400" dirty="0"/>
              <a:t>Step 7 </a:t>
            </a:r>
            <a:r>
              <a:rPr lang="en-US" sz="2000" dirty="0"/>
              <a:t>(cont.)</a:t>
            </a:r>
            <a:r>
              <a:rPr lang="en-US" sz="2400" dirty="0"/>
              <a:t/>
            </a:r>
            <a:br>
              <a:rPr lang="en-US" sz="2400" dirty="0"/>
            </a:br>
            <a:r>
              <a:rPr lang="en-US" sz="2800" dirty="0" smtClean="0"/>
              <a:t>Closing</a:t>
            </a:r>
            <a:endParaRPr lang="en-US" sz="2800" dirty="0"/>
          </a:p>
        </p:txBody>
      </p:sp>
      <p:sp>
        <p:nvSpPr>
          <p:cNvPr id="1788931" name="Rectangle 3"/>
          <p:cNvSpPr>
            <a:spLocks noGrp="1" noChangeArrowheads="1"/>
          </p:cNvSpPr>
          <p:nvPr>
            <p:ph type="body" idx="1"/>
          </p:nvPr>
        </p:nvSpPr>
        <p:spPr>
          <a:xfrm>
            <a:off x="987424" y="1444625"/>
            <a:ext cx="7851775" cy="4648200"/>
          </a:xfrm>
        </p:spPr>
        <p:txBody>
          <a:bodyPr/>
          <a:lstStyle/>
          <a:p>
            <a:r>
              <a:rPr lang="en-US" sz="2400" dirty="0" smtClean="0"/>
              <a:t>Closing</a:t>
            </a:r>
          </a:p>
          <a:p>
            <a:pPr lvl="1"/>
            <a:r>
              <a:rPr lang="en-US" sz="2000" dirty="0" smtClean="0"/>
              <a:t>Thank you</a:t>
            </a:r>
          </a:p>
          <a:p>
            <a:pPr lvl="1"/>
            <a:r>
              <a:rPr lang="en-US" sz="2000" dirty="0" smtClean="0"/>
              <a:t>Assurance that results will be made available</a:t>
            </a:r>
          </a:p>
          <a:p>
            <a:pPr lvl="1"/>
            <a:r>
              <a:rPr lang="en-US" sz="2000" dirty="0" smtClean="0"/>
              <a:t>Examples</a:t>
            </a:r>
          </a:p>
          <a:p>
            <a:pPr lvl="2"/>
            <a:r>
              <a:rPr lang="en-US" sz="1800" dirty="0" smtClean="0"/>
              <a:t>Thank you for your time.  We will post survey results on our website &lt;website location&gt; and notify you when the results are available.</a:t>
            </a:r>
          </a:p>
          <a:p>
            <a:pPr lvl="2"/>
            <a:r>
              <a:rPr lang="en-US" sz="1800" dirty="0" smtClean="0"/>
              <a:t>Thank you for your feedback.</a:t>
            </a:r>
          </a:p>
          <a:p>
            <a:pPr lvl="2"/>
            <a:endParaRPr lang="en-US" sz="1800" dirty="0"/>
          </a:p>
        </p:txBody>
      </p:sp>
      <p:sp>
        <p:nvSpPr>
          <p:cNvPr id="4" name="Slide Number Placeholder 4"/>
          <p:cNvSpPr>
            <a:spLocks noGrp="1"/>
          </p:cNvSpPr>
          <p:nvPr>
            <p:ph type="sldNum" sz="quarter" idx="10"/>
          </p:nvPr>
        </p:nvSpPr>
        <p:spPr/>
        <p:txBody>
          <a:bodyPr/>
          <a:lstStyle/>
          <a:p>
            <a:fld id="{91D46A6A-A521-404A-894D-1CE2A76263FC}" type="slidenum">
              <a:rPr lang="en-US" altLang="en-US" smtClean="0"/>
              <a:pPr/>
              <a:t>91</a:t>
            </a:fld>
            <a:endParaRPr lang="en-US"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7425" y="381000"/>
            <a:ext cx="8153400" cy="457200"/>
          </a:xfrm>
        </p:spPr>
        <p:txBody>
          <a:bodyPr/>
          <a:lstStyle/>
          <a:p>
            <a:r>
              <a:rPr lang="en-US" sz="2400" dirty="0"/>
              <a:t>Step 7 </a:t>
            </a:r>
            <a:r>
              <a:rPr lang="en-US" sz="2000" dirty="0"/>
              <a:t>(cont.)</a:t>
            </a:r>
            <a:r>
              <a:rPr lang="en-US" sz="2400" dirty="0"/>
              <a:t/>
            </a:r>
            <a:br>
              <a:rPr lang="en-US" sz="2400" dirty="0"/>
            </a:br>
            <a:r>
              <a:rPr lang="en-US" sz="2800" dirty="0"/>
              <a:t>Survey Sampling and </a:t>
            </a:r>
            <a:r>
              <a:rPr lang="en-US" sz="2800" dirty="0" smtClean="0"/>
              <a:t>Administration</a:t>
            </a:r>
            <a:endParaRPr lang="en-US" sz="2800" dirty="0"/>
          </a:p>
        </p:txBody>
      </p:sp>
      <p:sp>
        <p:nvSpPr>
          <p:cNvPr id="1789955" name="Rectangle 3"/>
          <p:cNvSpPr>
            <a:spLocks noGrp="1" noChangeArrowheads="1"/>
          </p:cNvSpPr>
          <p:nvPr>
            <p:ph type="body" idx="1"/>
          </p:nvPr>
        </p:nvSpPr>
        <p:spPr>
          <a:xfrm>
            <a:off x="987424" y="1143000"/>
            <a:ext cx="7851775" cy="4648200"/>
          </a:xfrm>
        </p:spPr>
        <p:txBody>
          <a:bodyPr/>
          <a:lstStyle/>
          <a:p>
            <a:r>
              <a:rPr lang="en-US" sz="2400" dirty="0" smtClean="0"/>
              <a:t>Sampling is for statisticians</a:t>
            </a:r>
          </a:p>
          <a:p>
            <a:pPr lvl="1"/>
            <a:r>
              <a:rPr lang="en-US" sz="2000" dirty="0" smtClean="0"/>
              <a:t>Define population/sampling frame/actual sample</a:t>
            </a:r>
          </a:p>
          <a:p>
            <a:pPr lvl="1"/>
            <a:r>
              <a:rPr lang="en-US" sz="2000" dirty="0" smtClean="0"/>
              <a:t>Plan for post-stratification weighting procedures</a:t>
            </a:r>
          </a:p>
          <a:p>
            <a:r>
              <a:rPr lang="en-US" sz="2400" dirty="0" smtClean="0"/>
              <a:t>Administration</a:t>
            </a:r>
          </a:p>
          <a:p>
            <a:pPr lvl="1"/>
            <a:r>
              <a:rPr lang="en-US" sz="2000" dirty="0" smtClean="0"/>
              <a:t>Web surveys are the way to go</a:t>
            </a:r>
          </a:p>
          <a:p>
            <a:pPr lvl="2"/>
            <a:r>
              <a:rPr lang="en-US" sz="1800" dirty="0" smtClean="0"/>
              <a:t>Authentication</a:t>
            </a:r>
          </a:p>
          <a:p>
            <a:pPr lvl="2"/>
            <a:r>
              <a:rPr lang="en-US" sz="1800" dirty="0" smtClean="0"/>
              <a:t>Respondent control</a:t>
            </a:r>
          </a:p>
          <a:p>
            <a:pPr lvl="2"/>
            <a:r>
              <a:rPr lang="en-US" sz="1800" dirty="0" smtClean="0"/>
              <a:t>Branching</a:t>
            </a:r>
          </a:p>
          <a:p>
            <a:pPr lvl="2"/>
            <a:r>
              <a:rPr lang="en-US" sz="1800" dirty="0" smtClean="0"/>
              <a:t>Data validation</a:t>
            </a:r>
          </a:p>
          <a:p>
            <a:pPr lvl="1"/>
            <a:r>
              <a:rPr lang="en-US" sz="2000" dirty="0" smtClean="0"/>
              <a:t>Point of sale surveys</a:t>
            </a:r>
          </a:p>
          <a:p>
            <a:pPr lvl="2"/>
            <a:r>
              <a:rPr lang="en-US" sz="1800" dirty="0" smtClean="0"/>
              <a:t>Don’t necessarily generalize to the larger population</a:t>
            </a:r>
          </a:p>
          <a:p>
            <a:pPr lvl="2"/>
            <a:r>
              <a:rPr lang="en-US" sz="1800" dirty="0" smtClean="0"/>
              <a:t>Good for tapping current customers</a:t>
            </a:r>
          </a:p>
          <a:p>
            <a:pPr lvl="2"/>
            <a:r>
              <a:rPr lang="en-US" sz="1800" dirty="0" smtClean="0"/>
              <a:t>Effective method to solicit improvement ideas</a:t>
            </a:r>
          </a:p>
          <a:p>
            <a:pPr lvl="1"/>
            <a:r>
              <a:rPr lang="en-US" sz="2000" dirty="0" smtClean="0"/>
              <a:t>Mail surveys</a:t>
            </a:r>
          </a:p>
          <a:p>
            <a:r>
              <a:rPr lang="en-US" sz="2400" dirty="0" smtClean="0"/>
              <a:t>Response rates and incentives</a:t>
            </a:r>
            <a:endParaRPr lang="en-US" sz="2400" dirty="0"/>
          </a:p>
        </p:txBody>
      </p:sp>
      <p:sp>
        <p:nvSpPr>
          <p:cNvPr id="4" name="Slide Number Placeholder 4"/>
          <p:cNvSpPr>
            <a:spLocks noGrp="1"/>
          </p:cNvSpPr>
          <p:nvPr>
            <p:ph type="sldNum" sz="quarter" idx="10"/>
          </p:nvPr>
        </p:nvSpPr>
        <p:spPr/>
        <p:txBody>
          <a:bodyPr/>
          <a:lstStyle/>
          <a:p>
            <a:fld id="{3F7DD2FA-C1CF-4461-873E-7098486815DA}" type="slidenum">
              <a:rPr lang="en-US" altLang="en-US" smtClean="0"/>
              <a:pPr/>
              <a:t>92</a:t>
            </a:fld>
            <a:endParaRPr lang="en-US"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457200"/>
            <a:ext cx="8153400" cy="457200"/>
          </a:xfrm>
        </p:spPr>
        <p:txBody>
          <a:bodyPr/>
          <a:lstStyle/>
          <a:p>
            <a:r>
              <a:rPr lang="en-US" sz="2400" dirty="0"/>
              <a:t>Step 7 </a:t>
            </a:r>
            <a:r>
              <a:rPr lang="en-US" sz="2000" dirty="0"/>
              <a:t>(cont.)</a:t>
            </a:r>
            <a:r>
              <a:rPr lang="en-US" sz="2400" dirty="0"/>
              <a:t/>
            </a:r>
            <a:br>
              <a:rPr lang="en-US" sz="2400" dirty="0"/>
            </a:br>
            <a:r>
              <a:rPr lang="en-US" sz="2800" dirty="0"/>
              <a:t>Survey Tips </a:t>
            </a:r>
            <a:r>
              <a:rPr lang="en-US" sz="2400" dirty="0"/>
              <a:t>(Slide 1 of </a:t>
            </a:r>
            <a:r>
              <a:rPr lang="en-US" sz="2400" dirty="0" smtClean="0"/>
              <a:t>6)</a:t>
            </a:r>
            <a:endParaRPr lang="en-US" sz="2800" dirty="0"/>
          </a:p>
        </p:txBody>
      </p:sp>
      <p:sp>
        <p:nvSpPr>
          <p:cNvPr id="1790979" name="Rectangle 3"/>
          <p:cNvSpPr>
            <a:spLocks noGrp="1" noChangeArrowheads="1"/>
          </p:cNvSpPr>
          <p:nvPr>
            <p:ph type="body" idx="1"/>
          </p:nvPr>
        </p:nvSpPr>
        <p:spPr>
          <a:xfrm>
            <a:off x="987424" y="1143000"/>
            <a:ext cx="7851775" cy="4648200"/>
          </a:xfrm>
        </p:spPr>
        <p:txBody>
          <a:bodyPr/>
          <a:lstStyle/>
          <a:p>
            <a:r>
              <a:rPr lang="en-US" sz="2400" dirty="0" smtClean="0"/>
              <a:t>Rating Scales</a:t>
            </a:r>
          </a:p>
          <a:p>
            <a:pPr lvl="1"/>
            <a:r>
              <a:rPr lang="en-US" sz="2000" dirty="0" smtClean="0"/>
              <a:t>Typical rating scales vary from 5 to 10 rating choices</a:t>
            </a:r>
          </a:p>
          <a:p>
            <a:pPr lvl="1"/>
            <a:r>
              <a:rPr lang="en-US" sz="2000" dirty="0" smtClean="0"/>
              <a:t>There is no one “correct” or “best” rating scale</a:t>
            </a:r>
          </a:p>
          <a:p>
            <a:pPr lvl="1"/>
            <a:r>
              <a:rPr lang="en-US" sz="2000" dirty="0" smtClean="0"/>
              <a:t>Even numbers of rating choices discourage “fence sitters” (e.g., neither agree nor disagree)</a:t>
            </a:r>
          </a:p>
          <a:p>
            <a:pPr lvl="1"/>
            <a:r>
              <a:rPr lang="en-US" sz="2000" dirty="0" smtClean="0"/>
              <a:t>There is no need to label each and every rating point on a scale.  It is often sufficient to label only the low end and high end of a scale</a:t>
            </a:r>
          </a:p>
          <a:p>
            <a:pPr lvl="1"/>
            <a:r>
              <a:rPr lang="en-US" sz="2000" dirty="0" smtClean="0"/>
              <a:t>The ORS Customer Scorecard uses a 10-point rating scale</a:t>
            </a:r>
          </a:p>
          <a:p>
            <a:pPr lvl="2"/>
            <a:r>
              <a:rPr lang="en-US" sz="1800" dirty="0" smtClean="0"/>
              <a:t>The larger number of points are useful to ensure a greater amount of variation among responses</a:t>
            </a:r>
          </a:p>
          <a:p>
            <a:pPr lvl="2"/>
            <a:r>
              <a:rPr lang="en-US" sz="1800" dirty="0" smtClean="0"/>
              <a:t>Useful when respondents are closely bunched on one end of the scale or the other</a:t>
            </a:r>
          </a:p>
          <a:p>
            <a:pPr lvl="2"/>
            <a:r>
              <a:rPr lang="en-US" sz="1800" dirty="0" smtClean="0"/>
              <a:t>A greater amount of variation is useful when making comparisons (e.g., among types of respondents, over time, etc.)</a:t>
            </a:r>
          </a:p>
          <a:p>
            <a:pPr lvl="1"/>
            <a:r>
              <a:rPr lang="en-US" sz="2000" dirty="0" smtClean="0"/>
              <a:t>In general, use a 10-point scale when possible</a:t>
            </a:r>
            <a:endParaRPr lang="en-US" sz="2000" dirty="0"/>
          </a:p>
        </p:txBody>
      </p:sp>
      <p:sp>
        <p:nvSpPr>
          <p:cNvPr id="4" name="Slide Number Placeholder 4"/>
          <p:cNvSpPr>
            <a:spLocks noGrp="1"/>
          </p:cNvSpPr>
          <p:nvPr>
            <p:ph type="sldNum" sz="quarter" idx="10"/>
          </p:nvPr>
        </p:nvSpPr>
        <p:spPr/>
        <p:txBody>
          <a:bodyPr/>
          <a:lstStyle/>
          <a:p>
            <a:fld id="{0E4B2B88-B0AE-442E-A056-322ACB9B4037}" type="slidenum">
              <a:rPr lang="en-US" altLang="en-US" smtClean="0"/>
              <a:pPr/>
              <a:t>93</a:t>
            </a:fld>
            <a:endParaRPr lang="en-US" alt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01625"/>
            <a:ext cx="8153400" cy="765175"/>
          </a:xfrm>
        </p:spPr>
        <p:txBody>
          <a:bodyPr/>
          <a:lstStyle/>
          <a:p>
            <a:r>
              <a:rPr lang="en-US" sz="2800" dirty="0"/>
              <a:t>Step 7 </a:t>
            </a:r>
            <a:r>
              <a:rPr lang="en-US" sz="2400" dirty="0"/>
              <a:t>(cont.)</a:t>
            </a:r>
            <a:r>
              <a:rPr lang="en-US" sz="2800" dirty="0"/>
              <a:t/>
            </a:r>
            <a:br>
              <a:rPr lang="en-US" sz="2800" dirty="0"/>
            </a:br>
            <a:r>
              <a:rPr lang="en-US" sz="3200" dirty="0"/>
              <a:t>Survey Tips </a:t>
            </a:r>
            <a:r>
              <a:rPr lang="en-US" sz="2400" dirty="0"/>
              <a:t>(Slide </a:t>
            </a:r>
            <a:r>
              <a:rPr lang="en-US" sz="2400" dirty="0" smtClean="0"/>
              <a:t>2 </a:t>
            </a:r>
            <a:r>
              <a:rPr lang="en-US" sz="2400" dirty="0"/>
              <a:t>of </a:t>
            </a:r>
            <a:r>
              <a:rPr lang="en-US" sz="2400" dirty="0" smtClean="0"/>
              <a:t>6)</a:t>
            </a:r>
            <a:endParaRPr lang="en-US" sz="2400" dirty="0"/>
          </a:p>
        </p:txBody>
      </p:sp>
      <p:sp>
        <p:nvSpPr>
          <p:cNvPr id="1792003" name="Rectangle 3"/>
          <p:cNvSpPr>
            <a:spLocks noGrp="1" noChangeArrowheads="1"/>
          </p:cNvSpPr>
          <p:nvPr>
            <p:ph type="body" idx="1"/>
          </p:nvPr>
        </p:nvSpPr>
        <p:spPr>
          <a:xfrm>
            <a:off x="987424" y="1444625"/>
            <a:ext cx="7775575" cy="4648200"/>
          </a:xfrm>
        </p:spPr>
        <p:txBody>
          <a:bodyPr/>
          <a:lstStyle/>
          <a:p>
            <a:r>
              <a:rPr lang="en-US" sz="2400" dirty="0" smtClean="0"/>
              <a:t>Don’t Know and Not Applicable</a:t>
            </a:r>
          </a:p>
          <a:p>
            <a:pPr lvl="1"/>
            <a:r>
              <a:rPr lang="en-US" sz="2000" dirty="0" smtClean="0"/>
              <a:t>Typical rating scales allow respondents to choose “Don’t Know” or “Not Applicable”</a:t>
            </a:r>
          </a:p>
          <a:p>
            <a:pPr lvl="1"/>
            <a:r>
              <a:rPr lang="en-US" sz="2000" dirty="0" smtClean="0"/>
              <a:t>Include these choices unless you are absolutely sure that respondents have no reason to choose one or the other</a:t>
            </a:r>
          </a:p>
          <a:p>
            <a:pPr lvl="1"/>
            <a:r>
              <a:rPr lang="en-US" sz="2000" dirty="0" smtClean="0"/>
              <a:t>When these choices are not available on a survey you may find an inordinate number of questions are not answered.  You’ll have no idea why.</a:t>
            </a:r>
            <a:endParaRPr lang="en-US" sz="2000" dirty="0"/>
          </a:p>
        </p:txBody>
      </p:sp>
      <p:sp>
        <p:nvSpPr>
          <p:cNvPr id="4" name="Slide Number Placeholder 4"/>
          <p:cNvSpPr>
            <a:spLocks noGrp="1"/>
          </p:cNvSpPr>
          <p:nvPr>
            <p:ph type="sldNum" sz="quarter" idx="10"/>
          </p:nvPr>
        </p:nvSpPr>
        <p:spPr/>
        <p:txBody>
          <a:bodyPr/>
          <a:lstStyle/>
          <a:p>
            <a:fld id="{2033D369-31AA-4513-9F3B-837E017204ED}" type="slidenum">
              <a:rPr lang="en-US" altLang="en-US" smtClean="0"/>
              <a:pPr/>
              <a:t>94</a:t>
            </a:fld>
            <a:endParaRPr lang="en-US" alt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765176"/>
          </a:xfrm>
        </p:spPr>
        <p:txBody>
          <a:bodyPr/>
          <a:lstStyle/>
          <a:p>
            <a:r>
              <a:rPr lang="en-US" sz="2800" dirty="0"/>
              <a:t>Step 7 </a:t>
            </a:r>
            <a:r>
              <a:rPr lang="en-US" sz="2400" dirty="0"/>
              <a:t>(cont.)</a:t>
            </a:r>
            <a:r>
              <a:rPr lang="en-US" sz="2800" dirty="0"/>
              <a:t/>
            </a:r>
            <a:br>
              <a:rPr lang="en-US" sz="2800" dirty="0"/>
            </a:br>
            <a:r>
              <a:rPr lang="en-US" sz="3200" dirty="0"/>
              <a:t>Survey Tips </a:t>
            </a:r>
            <a:r>
              <a:rPr lang="en-US" sz="2400" dirty="0"/>
              <a:t>(Slide </a:t>
            </a:r>
            <a:r>
              <a:rPr lang="en-US" sz="2400" dirty="0" smtClean="0"/>
              <a:t>3 </a:t>
            </a:r>
            <a:r>
              <a:rPr lang="en-US" sz="2400" dirty="0"/>
              <a:t>of </a:t>
            </a:r>
            <a:r>
              <a:rPr lang="en-US" sz="2400" dirty="0" smtClean="0"/>
              <a:t>6)</a:t>
            </a:r>
            <a:endParaRPr lang="en-US" dirty="0"/>
          </a:p>
        </p:txBody>
      </p:sp>
      <p:sp>
        <p:nvSpPr>
          <p:cNvPr id="1793027" name="Rectangle 3"/>
          <p:cNvSpPr>
            <a:spLocks noGrp="1" noChangeArrowheads="1"/>
          </p:cNvSpPr>
          <p:nvPr>
            <p:ph type="body" idx="1"/>
          </p:nvPr>
        </p:nvSpPr>
        <p:spPr>
          <a:xfrm>
            <a:off x="987424" y="1444625"/>
            <a:ext cx="7851775" cy="4648200"/>
          </a:xfrm>
        </p:spPr>
        <p:txBody>
          <a:bodyPr/>
          <a:lstStyle/>
          <a:p>
            <a:r>
              <a:rPr lang="en-US" sz="2000" dirty="0" smtClean="0"/>
              <a:t>Pitfalls of Yes/No Questions</a:t>
            </a:r>
          </a:p>
          <a:p>
            <a:pPr lvl="1"/>
            <a:r>
              <a:rPr lang="en-US" sz="1800" dirty="0" smtClean="0"/>
              <a:t>Avoid using Yes/No questions</a:t>
            </a:r>
          </a:p>
          <a:p>
            <a:pPr lvl="1"/>
            <a:r>
              <a:rPr lang="en-US" sz="1800" dirty="0" smtClean="0"/>
              <a:t>Use Yes/No questions only when the answer is used for the purpose of stratifying responses or branching.</a:t>
            </a:r>
          </a:p>
          <a:p>
            <a:pPr lvl="2"/>
            <a:r>
              <a:rPr lang="en-US" sz="1600" dirty="0" smtClean="0"/>
              <a:t>Answer will be used to compare answers of respondents who chose “yes” to those who chose ”no” on some other dimension</a:t>
            </a:r>
          </a:p>
          <a:p>
            <a:pPr lvl="2"/>
            <a:r>
              <a:rPr lang="en-US" sz="1600" dirty="0" smtClean="0"/>
              <a:t>Answer leads to different path on survey.</a:t>
            </a:r>
          </a:p>
          <a:p>
            <a:pPr lvl="1"/>
            <a:r>
              <a:rPr lang="en-US" sz="1800" dirty="0" smtClean="0"/>
              <a:t>Inappropriate</a:t>
            </a:r>
          </a:p>
          <a:p>
            <a:pPr lvl="2"/>
            <a:r>
              <a:rPr lang="en-US" sz="1600" dirty="0" smtClean="0"/>
              <a:t>Reviews are timely   ___Yes	___No</a:t>
            </a:r>
          </a:p>
          <a:p>
            <a:pPr lvl="2"/>
            <a:r>
              <a:rPr lang="en-US" sz="1600" dirty="0" smtClean="0"/>
              <a:t>Your Area Health Physicist was helpful ___Yes	___No</a:t>
            </a:r>
          </a:p>
          <a:p>
            <a:pPr lvl="1"/>
            <a:r>
              <a:rPr lang="en-US" sz="1800" dirty="0" smtClean="0"/>
              <a:t>Better</a:t>
            </a:r>
          </a:p>
          <a:p>
            <a:pPr lvl="2"/>
            <a:r>
              <a:rPr lang="en-US" sz="1600" dirty="0" smtClean="0"/>
              <a:t>How timely were our reviews?  Use a rating scale from (1) Not at all Timely to (10) Extremely Timely.  Include “Don’t Know” and “Not Applicable”.</a:t>
            </a:r>
          </a:p>
          <a:p>
            <a:pPr lvl="2"/>
            <a:r>
              <a:rPr lang="en-US" sz="1600" dirty="0" smtClean="0"/>
              <a:t>How helpful was the assistance you received from your Area Health Physicist? Use a rating scale from (1) Not at all Helpful to (10) Extremely Helpful. Include “Not Applicable”.</a:t>
            </a:r>
          </a:p>
          <a:p>
            <a:pPr lvl="2"/>
            <a:endParaRPr lang="en-US" sz="1600" dirty="0" smtClean="0"/>
          </a:p>
          <a:p>
            <a:pPr lvl="2"/>
            <a:endParaRPr lang="en-US" sz="1600" dirty="0" smtClean="0"/>
          </a:p>
          <a:p>
            <a:pPr lvl="2"/>
            <a:endParaRPr lang="en-US" sz="1600" dirty="0" smtClean="0"/>
          </a:p>
          <a:p>
            <a:pPr lvl="2"/>
            <a:endParaRPr lang="en-US" sz="1600" dirty="0" smtClean="0"/>
          </a:p>
          <a:p>
            <a:pPr lvl="1"/>
            <a:endParaRPr lang="en-US" sz="1800" dirty="0"/>
          </a:p>
        </p:txBody>
      </p:sp>
      <p:sp>
        <p:nvSpPr>
          <p:cNvPr id="4" name="Slide Number Placeholder 4"/>
          <p:cNvSpPr>
            <a:spLocks noGrp="1"/>
          </p:cNvSpPr>
          <p:nvPr>
            <p:ph type="sldNum" sz="quarter" idx="10"/>
          </p:nvPr>
        </p:nvSpPr>
        <p:spPr/>
        <p:txBody>
          <a:bodyPr/>
          <a:lstStyle/>
          <a:p>
            <a:fld id="{43CEADFE-B971-4C62-8D86-D0F520782254}" type="slidenum">
              <a:rPr lang="en-US" altLang="en-US" smtClean="0"/>
              <a:pPr/>
              <a:t>95</a:t>
            </a:fld>
            <a:endParaRPr lang="en-US"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917575"/>
          </a:xfrm>
        </p:spPr>
        <p:txBody>
          <a:bodyPr/>
          <a:lstStyle/>
          <a:p>
            <a:r>
              <a:rPr lang="en-US" sz="2400" dirty="0"/>
              <a:t>Step 7 </a:t>
            </a:r>
            <a:r>
              <a:rPr lang="en-US" sz="2000" dirty="0"/>
              <a:t>(cont.)</a:t>
            </a:r>
            <a:r>
              <a:rPr lang="en-US" sz="2400" dirty="0"/>
              <a:t/>
            </a:r>
            <a:br>
              <a:rPr lang="en-US" sz="2400" dirty="0"/>
            </a:br>
            <a:r>
              <a:rPr lang="en-US" sz="2800" dirty="0"/>
              <a:t>Survey Tips </a:t>
            </a:r>
            <a:r>
              <a:rPr lang="en-US" sz="2400" dirty="0"/>
              <a:t>(Slide </a:t>
            </a:r>
            <a:r>
              <a:rPr lang="en-US" sz="2400" dirty="0" smtClean="0"/>
              <a:t>4 </a:t>
            </a:r>
            <a:r>
              <a:rPr lang="en-US" sz="2400" dirty="0"/>
              <a:t>of </a:t>
            </a:r>
            <a:r>
              <a:rPr lang="en-US" sz="2400" dirty="0" smtClean="0"/>
              <a:t>6)</a:t>
            </a:r>
            <a:endParaRPr lang="en-US" sz="2400" dirty="0"/>
          </a:p>
        </p:txBody>
      </p:sp>
      <p:sp>
        <p:nvSpPr>
          <p:cNvPr id="1794051" name="Rectangle 3"/>
          <p:cNvSpPr>
            <a:spLocks noGrp="1" noChangeArrowheads="1"/>
          </p:cNvSpPr>
          <p:nvPr>
            <p:ph type="body" idx="1"/>
          </p:nvPr>
        </p:nvSpPr>
        <p:spPr>
          <a:xfrm>
            <a:off x="987424" y="1444625"/>
            <a:ext cx="7851775" cy="4648200"/>
          </a:xfrm>
        </p:spPr>
        <p:txBody>
          <a:bodyPr/>
          <a:lstStyle/>
          <a:p>
            <a:r>
              <a:rPr lang="en-US" sz="2400" dirty="0" smtClean="0"/>
              <a:t>Soliciting Respondents Name/Email address</a:t>
            </a:r>
          </a:p>
          <a:p>
            <a:pPr lvl="1"/>
            <a:r>
              <a:rPr lang="en-US" sz="2000" dirty="0" smtClean="0"/>
              <a:t>Always make this optional</a:t>
            </a:r>
          </a:p>
          <a:p>
            <a:pPr lvl="1"/>
            <a:r>
              <a:rPr lang="en-US" sz="2000" dirty="0" smtClean="0"/>
              <a:t>Can be useful depending on purpose of survey</a:t>
            </a:r>
          </a:p>
          <a:p>
            <a:pPr lvl="2"/>
            <a:r>
              <a:rPr lang="en-US" sz="1800" dirty="0" smtClean="0"/>
              <a:t>Needs assessment surveys </a:t>
            </a:r>
          </a:p>
          <a:p>
            <a:pPr lvl="2"/>
            <a:r>
              <a:rPr lang="en-US" sz="1800" dirty="0" smtClean="0"/>
              <a:t>Allows you to get back to respondent with specific information at his/her request</a:t>
            </a:r>
          </a:p>
          <a:p>
            <a:pPr lvl="1"/>
            <a:r>
              <a:rPr lang="en-US" sz="2000" dirty="0" smtClean="0"/>
              <a:t>In general, avoid asking for this information</a:t>
            </a:r>
          </a:p>
          <a:p>
            <a:pPr lvl="2"/>
            <a:r>
              <a:rPr lang="en-US" sz="1800" dirty="0" smtClean="0"/>
              <a:t>Most respondents uncomfortable</a:t>
            </a:r>
          </a:p>
          <a:p>
            <a:pPr lvl="2"/>
            <a:r>
              <a:rPr lang="en-US" sz="1800" dirty="0" smtClean="0"/>
              <a:t>Results no longer anonymous</a:t>
            </a:r>
          </a:p>
          <a:p>
            <a:pPr lvl="2"/>
            <a:endParaRPr lang="en-US" sz="1800" dirty="0" smtClean="0"/>
          </a:p>
          <a:p>
            <a:pPr lvl="2"/>
            <a:endParaRPr lang="en-US" sz="1800" dirty="0" smtClean="0"/>
          </a:p>
          <a:p>
            <a:pPr lvl="2"/>
            <a:endParaRPr lang="en-US" sz="1800" dirty="0" smtClean="0"/>
          </a:p>
          <a:p>
            <a:pPr lvl="2"/>
            <a:endParaRPr lang="en-US" sz="1800" dirty="0" smtClean="0"/>
          </a:p>
          <a:p>
            <a:pPr lvl="1"/>
            <a:endParaRPr lang="en-US" sz="2000" dirty="0"/>
          </a:p>
        </p:txBody>
      </p:sp>
      <p:sp>
        <p:nvSpPr>
          <p:cNvPr id="4" name="Slide Number Placeholder 4"/>
          <p:cNvSpPr>
            <a:spLocks noGrp="1"/>
          </p:cNvSpPr>
          <p:nvPr>
            <p:ph type="sldNum" sz="quarter" idx="10"/>
          </p:nvPr>
        </p:nvSpPr>
        <p:spPr/>
        <p:txBody>
          <a:bodyPr/>
          <a:lstStyle/>
          <a:p>
            <a:fld id="{07A7BF63-F395-4D23-9316-66A18C92B80F}" type="slidenum">
              <a:rPr lang="en-US" altLang="en-US" smtClean="0"/>
              <a:pPr/>
              <a:t>96</a:t>
            </a:fld>
            <a:endParaRPr lang="en-US"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765176"/>
          </a:xfrm>
        </p:spPr>
        <p:txBody>
          <a:bodyPr/>
          <a:lstStyle/>
          <a:p>
            <a:r>
              <a:rPr lang="en-US" sz="2400" dirty="0"/>
              <a:t>Step 7 </a:t>
            </a:r>
            <a:r>
              <a:rPr lang="en-US" sz="2000" dirty="0"/>
              <a:t>(cont.)</a:t>
            </a:r>
            <a:r>
              <a:rPr lang="en-US" sz="2400" dirty="0"/>
              <a:t/>
            </a:r>
            <a:br>
              <a:rPr lang="en-US" sz="2400" dirty="0"/>
            </a:br>
            <a:r>
              <a:rPr lang="en-US" sz="2800" dirty="0"/>
              <a:t>Survey Tips </a:t>
            </a:r>
            <a:r>
              <a:rPr lang="en-US" sz="2400" dirty="0"/>
              <a:t>(Slide </a:t>
            </a:r>
            <a:r>
              <a:rPr lang="en-US" sz="2400" dirty="0" smtClean="0"/>
              <a:t>5 </a:t>
            </a:r>
            <a:r>
              <a:rPr lang="en-US" sz="2400" dirty="0"/>
              <a:t>of </a:t>
            </a:r>
            <a:r>
              <a:rPr lang="en-US" sz="2400" dirty="0" smtClean="0"/>
              <a:t>6)</a:t>
            </a:r>
            <a:endParaRPr lang="en-US" sz="2400" dirty="0"/>
          </a:p>
        </p:txBody>
      </p:sp>
      <p:sp>
        <p:nvSpPr>
          <p:cNvPr id="1795075" name="Rectangle 3"/>
          <p:cNvSpPr>
            <a:spLocks noGrp="1" noChangeArrowheads="1"/>
          </p:cNvSpPr>
          <p:nvPr>
            <p:ph type="body" idx="1"/>
          </p:nvPr>
        </p:nvSpPr>
        <p:spPr>
          <a:xfrm>
            <a:off x="987424" y="1371600"/>
            <a:ext cx="7775575" cy="4648200"/>
          </a:xfrm>
        </p:spPr>
        <p:txBody>
          <a:bodyPr/>
          <a:lstStyle/>
          <a:p>
            <a:r>
              <a:rPr lang="en-US" sz="2400" dirty="0" smtClean="0"/>
              <a:t>Survey Frequency</a:t>
            </a:r>
          </a:p>
          <a:p>
            <a:pPr lvl="1"/>
            <a:r>
              <a:rPr lang="en-US" sz="2000" dirty="0" smtClean="0"/>
              <a:t>Needs assessment surveys</a:t>
            </a:r>
          </a:p>
          <a:p>
            <a:pPr lvl="2"/>
            <a:r>
              <a:rPr lang="en-US" sz="1800" dirty="0" smtClean="0"/>
              <a:t>A one-time survey</a:t>
            </a:r>
          </a:p>
          <a:p>
            <a:pPr lvl="1"/>
            <a:r>
              <a:rPr lang="en-US" sz="2000" dirty="0" smtClean="0"/>
              <a:t>Customer satisfaction and climate surveys</a:t>
            </a:r>
          </a:p>
          <a:p>
            <a:pPr lvl="2"/>
            <a:r>
              <a:rPr lang="en-US" sz="1800" dirty="0" smtClean="0"/>
              <a:t>Dependent on size of customer pool, results, etc.</a:t>
            </a:r>
          </a:p>
          <a:p>
            <a:pPr lvl="2"/>
            <a:r>
              <a:rPr lang="en-US" sz="1800" dirty="0" smtClean="0"/>
              <a:t>Do not want to over-survey</a:t>
            </a:r>
          </a:p>
          <a:p>
            <a:pPr lvl="2"/>
            <a:r>
              <a:rPr lang="en-US" sz="1800" dirty="0" smtClean="0"/>
              <a:t>In general, every 2 years may be just about right</a:t>
            </a:r>
          </a:p>
          <a:p>
            <a:pPr lvl="2"/>
            <a:r>
              <a:rPr lang="en-US" sz="1800" dirty="0" smtClean="0"/>
              <a:t>Point-of-sale or contact surveys</a:t>
            </a:r>
          </a:p>
          <a:p>
            <a:pPr lvl="3"/>
            <a:r>
              <a:rPr lang="en-US" sz="1600" dirty="0" smtClean="0"/>
              <a:t>Survey all customers for a short period of time, several times per quarter</a:t>
            </a:r>
          </a:p>
          <a:p>
            <a:pPr lvl="3"/>
            <a:r>
              <a:rPr lang="en-US" sz="1600" dirty="0" smtClean="0"/>
              <a:t>Survey every nth customer on an on-going basis</a:t>
            </a:r>
          </a:p>
          <a:p>
            <a:pPr lvl="2"/>
            <a:endParaRPr lang="en-US" sz="1800" dirty="0" smtClean="0"/>
          </a:p>
          <a:p>
            <a:pPr lvl="2"/>
            <a:endParaRPr lang="en-US" sz="1800" dirty="0" smtClean="0"/>
          </a:p>
          <a:p>
            <a:pPr lvl="2"/>
            <a:endParaRPr lang="en-US" sz="1800" dirty="0" smtClean="0"/>
          </a:p>
          <a:p>
            <a:pPr lvl="2"/>
            <a:endParaRPr lang="en-US" sz="1800" dirty="0" smtClean="0"/>
          </a:p>
          <a:p>
            <a:pPr lvl="2"/>
            <a:endParaRPr lang="en-US" sz="1800" dirty="0" smtClean="0"/>
          </a:p>
          <a:p>
            <a:pPr lvl="1"/>
            <a:endParaRPr lang="en-US" sz="2000" dirty="0"/>
          </a:p>
        </p:txBody>
      </p:sp>
      <p:sp>
        <p:nvSpPr>
          <p:cNvPr id="4" name="Slide Number Placeholder 4"/>
          <p:cNvSpPr>
            <a:spLocks noGrp="1"/>
          </p:cNvSpPr>
          <p:nvPr>
            <p:ph type="sldNum" sz="quarter" idx="10"/>
          </p:nvPr>
        </p:nvSpPr>
        <p:spPr/>
        <p:txBody>
          <a:bodyPr/>
          <a:lstStyle/>
          <a:p>
            <a:fld id="{E52D17EE-B1EF-4832-AAC3-5F47CE313F78}" type="slidenum">
              <a:rPr lang="en-US" altLang="en-US" smtClean="0"/>
              <a:pPr/>
              <a:t>97</a:t>
            </a:fld>
            <a:endParaRPr lang="en-US"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225424"/>
            <a:ext cx="8153400" cy="765176"/>
          </a:xfrm>
        </p:spPr>
        <p:txBody>
          <a:bodyPr/>
          <a:lstStyle/>
          <a:p>
            <a:r>
              <a:rPr lang="en-US" sz="2400" dirty="0"/>
              <a:t>Step 7 </a:t>
            </a:r>
            <a:r>
              <a:rPr lang="en-US" sz="2000" dirty="0"/>
              <a:t>(cont.)</a:t>
            </a:r>
            <a:r>
              <a:rPr lang="en-US" sz="2400" dirty="0"/>
              <a:t/>
            </a:r>
            <a:br>
              <a:rPr lang="en-US" sz="2400" dirty="0"/>
            </a:br>
            <a:r>
              <a:rPr lang="en-US" sz="2800" dirty="0"/>
              <a:t>Survey Tips </a:t>
            </a:r>
            <a:r>
              <a:rPr lang="en-US" sz="2400" dirty="0"/>
              <a:t>(Slide </a:t>
            </a:r>
            <a:r>
              <a:rPr lang="en-US" sz="2400" dirty="0" smtClean="0"/>
              <a:t>6 </a:t>
            </a:r>
            <a:r>
              <a:rPr lang="en-US" sz="2400" dirty="0"/>
              <a:t>of </a:t>
            </a:r>
            <a:r>
              <a:rPr lang="en-US" sz="2400" dirty="0" smtClean="0"/>
              <a:t>6)</a:t>
            </a:r>
            <a:endParaRPr lang="en-US" sz="2400" dirty="0"/>
          </a:p>
        </p:txBody>
      </p:sp>
      <p:sp>
        <p:nvSpPr>
          <p:cNvPr id="1796099" name="Rectangle 3"/>
          <p:cNvSpPr>
            <a:spLocks noGrp="1" noChangeArrowheads="1"/>
          </p:cNvSpPr>
          <p:nvPr>
            <p:ph type="body" idx="1"/>
          </p:nvPr>
        </p:nvSpPr>
        <p:spPr>
          <a:xfrm>
            <a:off x="987424" y="1444625"/>
            <a:ext cx="7927975" cy="4648200"/>
          </a:xfrm>
        </p:spPr>
        <p:txBody>
          <a:bodyPr/>
          <a:lstStyle/>
          <a:p>
            <a:r>
              <a:rPr lang="en-US" dirty="0" smtClean="0"/>
              <a:t>Sharing Results</a:t>
            </a:r>
          </a:p>
          <a:p>
            <a:pPr lvl="1"/>
            <a:r>
              <a:rPr lang="en-US" dirty="0" smtClean="0">
                <a:solidFill>
                  <a:schemeClr val="bg1"/>
                </a:solidFill>
              </a:rPr>
              <a:t>Make sure to share results with stakeholders</a:t>
            </a:r>
          </a:p>
          <a:p>
            <a:pPr lvl="2"/>
            <a:r>
              <a:rPr lang="en-US" dirty="0" smtClean="0"/>
              <a:t>Senior ORS/ORF leaders</a:t>
            </a:r>
          </a:p>
          <a:p>
            <a:pPr lvl="2"/>
            <a:r>
              <a:rPr lang="en-US" dirty="0" smtClean="0"/>
              <a:t>Service Group team members</a:t>
            </a:r>
          </a:p>
          <a:p>
            <a:pPr lvl="2"/>
            <a:r>
              <a:rPr lang="en-US" dirty="0" smtClean="0"/>
              <a:t>Customers (respondents)</a:t>
            </a:r>
          </a:p>
          <a:p>
            <a:pPr lvl="3"/>
            <a:r>
              <a:rPr lang="en-US" dirty="0" smtClean="0"/>
              <a:t>Promotes positive relationship with customers</a:t>
            </a:r>
          </a:p>
          <a:p>
            <a:pPr lvl="3"/>
            <a:r>
              <a:rPr lang="en-US" dirty="0" smtClean="0"/>
              <a:t>Encourages sharing of ideas with customers</a:t>
            </a:r>
          </a:p>
          <a:p>
            <a:pPr lvl="3"/>
            <a:r>
              <a:rPr lang="en-US" dirty="0" smtClean="0"/>
              <a:t>Provides means to educate customers on Service Group capabilities</a:t>
            </a:r>
          </a:p>
          <a:p>
            <a:pPr lvl="2"/>
            <a:endParaRPr lang="en-US" dirty="0" smtClean="0"/>
          </a:p>
          <a:p>
            <a:pPr lvl="2"/>
            <a:endParaRPr lang="en-US" dirty="0" smtClean="0"/>
          </a:p>
          <a:p>
            <a:pPr lvl="2"/>
            <a:endParaRPr lang="en-US" dirty="0" smtClean="0"/>
          </a:p>
          <a:p>
            <a:pPr lvl="2"/>
            <a:endParaRPr lang="en-US" dirty="0" smtClean="0"/>
          </a:p>
          <a:p>
            <a:pPr lvl="2"/>
            <a:endParaRPr lang="en-US" dirty="0" smtClean="0"/>
          </a:p>
          <a:p>
            <a:pPr lvl="1"/>
            <a:endParaRPr lang="en-US" dirty="0"/>
          </a:p>
        </p:txBody>
      </p:sp>
      <p:sp>
        <p:nvSpPr>
          <p:cNvPr id="4" name="Slide Number Placeholder 4"/>
          <p:cNvSpPr>
            <a:spLocks noGrp="1"/>
          </p:cNvSpPr>
          <p:nvPr>
            <p:ph type="sldNum" sz="quarter" idx="10"/>
          </p:nvPr>
        </p:nvSpPr>
        <p:spPr/>
        <p:txBody>
          <a:bodyPr/>
          <a:lstStyle/>
          <a:p>
            <a:fld id="{562BD63A-4F8C-4BA0-AE98-CE8CB8DA0321}" type="slidenum">
              <a:rPr lang="en-US" altLang="en-US" smtClean="0"/>
              <a:pPr/>
              <a:t>98</a:t>
            </a:fld>
            <a:endParaRPr lang="en-US" alt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7425" y="381000"/>
            <a:ext cx="8153400" cy="457200"/>
          </a:xfrm>
        </p:spPr>
        <p:txBody>
          <a:bodyPr/>
          <a:lstStyle/>
          <a:p>
            <a:r>
              <a:rPr lang="en-US" sz="2400" dirty="0"/>
              <a:t>Step 7 </a:t>
            </a:r>
            <a:r>
              <a:rPr lang="en-US" sz="2000" dirty="0"/>
              <a:t>(cont.)</a:t>
            </a:r>
            <a:r>
              <a:rPr lang="en-US" sz="2400" dirty="0"/>
              <a:t/>
            </a:r>
            <a:br>
              <a:rPr lang="en-US" sz="2400" dirty="0"/>
            </a:br>
            <a:r>
              <a:rPr lang="en-US" sz="2800" dirty="0"/>
              <a:t>Surveys - </a:t>
            </a:r>
            <a:r>
              <a:rPr lang="en-US" sz="2800" dirty="0" smtClean="0"/>
              <a:t>Advantages</a:t>
            </a:r>
            <a:endParaRPr lang="en-US" sz="2800" dirty="0"/>
          </a:p>
        </p:txBody>
      </p:sp>
      <p:sp>
        <p:nvSpPr>
          <p:cNvPr id="1797123" name="Rectangle 3"/>
          <p:cNvSpPr>
            <a:spLocks noGrp="1" noChangeArrowheads="1"/>
          </p:cNvSpPr>
          <p:nvPr>
            <p:ph type="body" idx="1"/>
          </p:nvPr>
        </p:nvSpPr>
        <p:spPr>
          <a:xfrm>
            <a:off x="987424" y="1444625"/>
            <a:ext cx="7775575" cy="4648200"/>
          </a:xfrm>
        </p:spPr>
        <p:txBody>
          <a:bodyPr/>
          <a:lstStyle/>
          <a:p>
            <a:r>
              <a:rPr lang="en-US" sz="2000" dirty="0" smtClean="0"/>
              <a:t>Used to gather large amounts of data quickly</a:t>
            </a:r>
          </a:p>
          <a:p>
            <a:endParaRPr lang="en-US" sz="2000" dirty="0" smtClean="0"/>
          </a:p>
          <a:p>
            <a:r>
              <a:rPr lang="en-US" sz="2000" dirty="0" smtClean="0"/>
              <a:t>Permit anonymity - thus honest feedback</a:t>
            </a:r>
          </a:p>
          <a:p>
            <a:endParaRPr lang="en-US" sz="2000" dirty="0" smtClean="0"/>
          </a:p>
          <a:p>
            <a:r>
              <a:rPr lang="en-US" sz="2000" dirty="0" smtClean="0"/>
              <a:t>Use sampling techniques so don’t bother customers</a:t>
            </a:r>
          </a:p>
          <a:p>
            <a:endParaRPr lang="en-US" sz="2000" dirty="0" smtClean="0"/>
          </a:p>
          <a:p>
            <a:r>
              <a:rPr lang="en-US" sz="2000" dirty="0" smtClean="0"/>
              <a:t>Provide results that generalize to larger population of customers</a:t>
            </a:r>
          </a:p>
          <a:p>
            <a:endParaRPr lang="en-US" sz="2000" dirty="0" smtClean="0"/>
          </a:p>
          <a:p>
            <a:r>
              <a:rPr lang="en-US" sz="2000" dirty="0" smtClean="0"/>
              <a:t>Data can be summarized and analyzed using statistical tests</a:t>
            </a:r>
          </a:p>
          <a:p>
            <a:endParaRPr lang="en-US" sz="2000" dirty="0" smtClean="0"/>
          </a:p>
          <a:p>
            <a:endParaRPr lang="en-US" sz="2000" dirty="0"/>
          </a:p>
        </p:txBody>
      </p:sp>
      <p:sp>
        <p:nvSpPr>
          <p:cNvPr id="4" name="Slide Number Placeholder 4"/>
          <p:cNvSpPr>
            <a:spLocks noGrp="1"/>
          </p:cNvSpPr>
          <p:nvPr>
            <p:ph type="sldNum" sz="quarter" idx="10"/>
          </p:nvPr>
        </p:nvSpPr>
        <p:spPr/>
        <p:txBody>
          <a:bodyPr/>
          <a:lstStyle/>
          <a:p>
            <a:fld id="{BDF2FABA-8233-4467-94E0-2974B930CC80}" type="slidenum">
              <a:rPr lang="en-US" altLang="en-US" smtClean="0"/>
              <a:pPr/>
              <a:t>99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s">
  <a:themeElements>
    <a:clrScheme name="ors 4">
      <a:dk1>
        <a:srgbClr val="003366"/>
      </a:dk1>
      <a:lt1>
        <a:srgbClr val="FFFFFF"/>
      </a:lt1>
      <a:dk2>
        <a:srgbClr val="3366CC"/>
      </a:dk2>
      <a:lt2>
        <a:srgbClr val="FFFFFF"/>
      </a:lt2>
      <a:accent1>
        <a:srgbClr val="66CCFF"/>
      </a:accent1>
      <a:accent2>
        <a:srgbClr val="CCFFFF"/>
      </a:accent2>
      <a:accent3>
        <a:srgbClr val="ADB8E2"/>
      </a:accent3>
      <a:accent4>
        <a:srgbClr val="DADADA"/>
      </a:accent4>
      <a:accent5>
        <a:srgbClr val="B8E2FF"/>
      </a:accent5>
      <a:accent6>
        <a:srgbClr val="B9E7E7"/>
      </a:accent6>
      <a:hlink>
        <a:srgbClr val="99CCFF"/>
      </a:hlink>
      <a:folHlink>
        <a:srgbClr val="0066FF"/>
      </a:folHlink>
    </a:clrScheme>
    <a:fontScheme name="o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defRPr>
        </a:defPPr>
      </a:lstStyle>
    </a:lnDef>
  </a:objectDefaults>
  <a:extraClrSchemeLst>
    <a:extraClrScheme>
      <a:clrScheme name="ors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rs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r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s 4">
        <a:dk1>
          <a:srgbClr val="003366"/>
        </a:dk1>
        <a:lt1>
          <a:srgbClr val="FFFFFF"/>
        </a:lt1>
        <a:dk2>
          <a:srgbClr val="3366CC"/>
        </a:dk2>
        <a:lt2>
          <a:srgbClr val="FFFFFF"/>
        </a:lt2>
        <a:accent1>
          <a:srgbClr val="66CCFF"/>
        </a:accent1>
        <a:accent2>
          <a:srgbClr val="CCFFFF"/>
        </a:accent2>
        <a:accent3>
          <a:srgbClr val="ADB8E2"/>
        </a:accent3>
        <a:accent4>
          <a:srgbClr val="DADADA"/>
        </a:accent4>
        <a:accent5>
          <a:srgbClr val="B8E2FF"/>
        </a:accent5>
        <a:accent6>
          <a:srgbClr val="B9E7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Is_x0020_Section_x0020_508_x0020_Compliant xmlns="b8c20939-f7a3-47a3-ab02-ad49f3e47a73">No</Is_x0020_Section_x0020_508_x0020_Compliant>
    <PublishingExpirationDate xmlns="http://schemas.microsoft.com/sharepoint/v3" xsi:nil="true"/>
    <PublishingStartDate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6A87A6190E21B4CB985B4186EEF6986" ma:contentTypeVersion="1" ma:contentTypeDescription="Create a new document." ma:contentTypeScope="" ma:versionID="c3d4864b0b6f9456a5fd3cce6d575b5a">
  <xsd:schema xmlns:xsd="http://www.w3.org/2001/XMLSchema" xmlns:xs="http://www.w3.org/2001/XMLSchema" xmlns:p="http://schemas.microsoft.com/office/2006/metadata/properties" xmlns:ns1="http://schemas.microsoft.com/sharepoint/v3" xmlns:ns2="b8c20939-f7a3-47a3-ab02-ad49f3e47a73" targetNamespace="http://schemas.microsoft.com/office/2006/metadata/properties" ma:root="true" ma:fieldsID="469387bb52fe6bb89239ef8e6804f4bb" ns1:_="" ns2:_="">
    <xsd:import namespace="http://schemas.microsoft.com/sharepoint/v3"/>
    <xsd:import namespace="b8c20939-f7a3-47a3-ab02-ad49f3e47a73"/>
    <xsd:element name="properties">
      <xsd:complexType>
        <xsd:sequence>
          <xsd:element name="documentManagement">
            <xsd:complexType>
              <xsd:all>
                <xsd:element ref="ns2:Is_x0020_Section_x0020_508_x0020_Compliant"/>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c20939-f7a3-47a3-ab02-ad49f3e47a73" elementFormDefault="qualified">
    <xsd:import namespace="http://schemas.microsoft.com/office/2006/documentManagement/types"/>
    <xsd:import namespace="http://schemas.microsoft.com/office/infopath/2007/PartnerControls"/>
    <xsd:element name="Is_x0020_Section_x0020_508_x0020_Compliant" ma:index="8" ma:displayName="Is Section 508 Compliant" ma:default="No" ma:format="RadioButtons" ma:internalName="Is_x0020_Section_x0020_508_x0020_Compliant">
      <xsd:simpleType>
        <xsd:restriction base="dms:Choice">
          <xsd:enumeration value="Yes"/>
          <xsd:enumeration value="No"/>
          <xsd:enumeration value="Not Applic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653117-FD92-49C0-B052-03B5E9771554}"/>
</file>

<file path=customXml/itemProps2.xml><?xml version="1.0" encoding="utf-8"?>
<ds:datastoreItem xmlns:ds="http://schemas.openxmlformats.org/officeDocument/2006/customXml" ds:itemID="{0CA302AD-AB94-4E1B-B749-167E5820708D}"/>
</file>

<file path=customXml/itemProps3.xml><?xml version="1.0" encoding="utf-8"?>
<ds:datastoreItem xmlns:ds="http://schemas.openxmlformats.org/officeDocument/2006/customXml" ds:itemID="{9843D363-E42F-4A24-8791-C2566B4C5EC3}"/>
</file>

<file path=customXml/itemProps4.xml><?xml version="1.0" encoding="utf-8"?>
<ds:datastoreItem xmlns:ds="http://schemas.openxmlformats.org/officeDocument/2006/customXml" ds:itemID="{0B54DBB2-609F-4B08-9D6C-82F1CD3981E2}"/>
</file>

<file path=docProps/app.xml><?xml version="1.0" encoding="utf-8"?>
<Properties xmlns="http://schemas.openxmlformats.org/officeDocument/2006/extended-properties" xmlns:vt="http://schemas.openxmlformats.org/officeDocument/2006/docPropsVTypes">
  <Template>C:\WINDOWS\Profiles\culberta\Application Data\Microsoft\Templates\ors.pot</Template>
  <TotalTime>30532</TotalTime>
  <Words>6236</Words>
  <Application>Microsoft Office PowerPoint</Application>
  <PresentationFormat>On-screen Show (4:3)</PresentationFormat>
  <Paragraphs>1140</Paragraphs>
  <Slides>127</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127</vt:i4>
      </vt:variant>
    </vt:vector>
  </HeadingPairs>
  <TitlesOfParts>
    <vt:vector size="131" baseType="lpstr">
      <vt:lpstr>ors</vt:lpstr>
      <vt:lpstr>Chart</vt:lpstr>
      <vt:lpstr>Worksheet</vt:lpstr>
      <vt:lpstr>Photo Editor Photo</vt:lpstr>
      <vt:lpstr>Customer Assessment</vt:lpstr>
      <vt:lpstr>For more information on Performance Management in the Office of Research services:</vt:lpstr>
      <vt:lpstr>  Training Objectives</vt:lpstr>
      <vt:lpstr>Customer Assessment and Performance Management</vt:lpstr>
      <vt:lpstr>Performance Measurement Model</vt:lpstr>
      <vt:lpstr>Customer Intimacy Is Customer Quality Relationships</vt:lpstr>
      <vt:lpstr>Examples of Customer Objectives </vt:lpstr>
      <vt:lpstr>Customer Relationship Management (CRM)</vt:lpstr>
      <vt:lpstr>© 2001 The New Yorker Collection from cartoonbank.com.  All Rights Reserved</vt:lpstr>
      <vt:lpstr>Why should YOU care about managing customers?</vt:lpstr>
      <vt:lpstr>Why should ORS/ORF care about managing customers?</vt:lpstr>
      <vt:lpstr>If you can’t measure it,  you can’t manage it.</vt:lpstr>
      <vt:lpstr>Where do you start?</vt:lpstr>
      <vt:lpstr>The 10 Steps</vt:lpstr>
      <vt:lpstr>Step 1  Select Service Areas to Measure </vt:lpstr>
      <vt:lpstr>Step 1 (cont.)   Select Service Areas to Measure</vt:lpstr>
      <vt:lpstr>Step 2  Describe Products/Services</vt:lpstr>
      <vt:lpstr>Step 2 (cont.) Describe Products/Services</vt:lpstr>
      <vt:lpstr>Step 2 (cont.) Graph what You Deliver to Customers</vt:lpstr>
      <vt:lpstr>Step 2 (cont.) Example 2-1: FY04 DVR Procurement Orders Processed by Customer and Fiscal Year</vt:lpstr>
      <vt:lpstr>Step 2 (cont.) Example 2-2: Categories of Products Ordered from MAPB by Fiscal Year</vt:lpstr>
      <vt:lpstr>Step 2 (cont.) Example 2-3: NIH Transhare Participants by Month</vt:lpstr>
      <vt:lpstr>Step 2 (cont.) Example 2-4: FY04 Flow Chart of the DRS Review of ASP Proposals</vt:lpstr>
      <vt:lpstr>Step 3   Identify Customer Segments</vt:lpstr>
      <vt:lpstr>Step 3 (cont.) Identify Customer Segments</vt:lpstr>
      <vt:lpstr>Step 3 (cont.)  How do I Segment my Customers?  </vt:lpstr>
      <vt:lpstr>Step 3 (cont.)  Graph Data to Understand Customer Segments</vt:lpstr>
      <vt:lpstr>Step 3 (cont.)  Example 3-1:  Library Translation Customers by Fiscal Year</vt:lpstr>
      <vt:lpstr>Step 3 (cont.)  Example 3-2:  FY04 DIS Visas Processed by Type</vt:lpstr>
      <vt:lpstr>Step 4 Conduct Needs Assessment</vt:lpstr>
      <vt:lpstr>Step 4 (cont.) Conduct Needs Assessment</vt:lpstr>
      <vt:lpstr>Step 4 (cont.) Conduct Needs Assessment (cont.)</vt:lpstr>
      <vt:lpstr>Step 4 (cont.)  Example 4-1:  APAC Feed and Bedding Focus Group (Slide 1 of 3)</vt:lpstr>
      <vt:lpstr>Step 4 (cont.)  Example 4-1:  APAC Feed and Bedding Focus Group (Slide 2 of 3)</vt:lpstr>
      <vt:lpstr>Step 4 (cont.)  Example 4-1:  APAC Feed and Bedding Focus Group (Slide 3 of 3)</vt:lpstr>
      <vt:lpstr>Step 4 (cont.)  Example 4-2 :  FY04 SEIB Needs Assessment Survey</vt:lpstr>
      <vt:lpstr>Step 4 (cont.)  Example 4-2 :  FY04 SEIB Needs Assessment Survey (cont.)  </vt:lpstr>
      <vt:lpstr>Step 5   Research Competitors</vt:lpstr>
      <vt:lpstr>Step 5 (cont.) Research Your Competitors</vt:lpstr>
      <vt:lpstr>Step 6   Select Measures</vt:lpstr>
      <vt:lpstr>Step 6 (cont.) Typical Balanced Scorecard Customer Measures</vt:lpstr>
      <vt:lpstr>Step 6 (cont.) Some Advice About “Measures”</vt:lpstr>
      <vt:lpstr>Step 6 (cont.) Example 6-1:  FY05 DFP Customer Scorecard</vt:lpstr>
      <vt:lpstr>Step 7 Plan Data Collection</vt:lpstr>
      <vt:lpstr>Step 7 (cont.) THINK Before you Act!</vt:lpstr>
      <vt:lpstr>Step 7 (cont.)  Methods for Collecting Data</vt:lpstr>
      <vt:lpstr>Step 7 (cont.)  Existing Data (cont.)</vt:lpstr>
      <vt:lpstr>Step 7 (cont.)  Example 7-1:  SEIB Rental Revenue by Fiscal Year</vt:lpstr>
      <vt:lpstr>Step 7 (cont.)  Existing Data - Advantages</vt:lpstr>
      <vt:lpstr>Step 7 (cont.)  Existing Data - Disadvantages</vt:lpstr>
      <vt:lpstr>Step 7 (cont.)  Observations</vt:lpstr>
      <vt:lpstr>Step 7 (cont.)  Example 7-2:  FY05 Security Guard Observations of Wait Times for Vehicle Security Checks</vt:lpstr>
      <vt:lpstr>Step 7 (cont.)  Observations - Advantages</vt:lpstr>
      <vt:lpstr>Step 7 (cont.)  Observations - Disadvantages</vt:lpstr>
      <vt:lpstr>Step 7 (cont.)  Interviews and Focus Groups</vt:lpstr>
      <vt:lpstr>Step 7 (cont.)  Example 7-3: FY03 ORS FMB Customer Interviews (Slide 1 of 4)</vt:lpstr>
      <vt:lpstr>Step 7 (cont.)  Example 7-3: FY03 ORS FMB Customer Interviews (Slide 2 of 4)</vt:lpstr>
      <vt:lpstr>Step 7 (cont.)  Example 7-3: FY03 ORS FMB Customer Interviews (Slide 3 of 4)</vt:lpstr>
      <vt:lpstr>Step 7 (cont.)  Example 7-3: FY03 ORS FMB Customer Interviews (Slide 4 of 4)</vt:lpstr>
      <vt:lpstr> Step 7 (cont.)  Interviewing is a Skill</vt:lpstr>
      <vt:lpstr>Step 7 (cont.)  Interviews/Focus Groups - Advantages</vt:lpstr>
      <vt:lpstr>Step 7 (cont.)  Interviews/Focus Groups - Disadvantages</vt:lpstr>
      <vt:lpstr>Step 7 (cont.) Surveys</vt:lpstr>
      <vt:lpstr>Step 7 (cont.) Components of a Survey</vt:lpstr>
      <vt:lpstr>Step 7 (cont.) Introduction</vt:lpstr>
      <vt:lpstr>Step 7 (cont.) Example 7-4: FY05 Division of Facilities Planning Customer Scorecard</vt:lpstr>
      <vt:lpstr>Step 7 (cont.) Survey Questions: Customer Satisfaction Surveys</vt:lpstr>
      <vt:lpstr>Step 7 (cont.) Example 7-5: ORS Customer Scorecard</vt:lpstr>
      <vt:lpstr>Step 7 (cont.) Survey Questions: Satisfaction Surveys</vt:lpstr>
      <vt:lpstr>Step 7 (cont.) Example 7-6: FY05 SAFB CSS Survey</vt:lpstr>
      <vt:lpstr>Step 7 (cont.) Example 7-7: FY05 Division of Radiation Safety Laboratory Transfer Survey</vt:lpstr>
      <vt:lpstr>Step 7 (cont.) Survey Questions: Needs Assessment Surveys</vt:lpstr>
      <vt:lpstr>Is most of your work:</vt:lpstr>
      <vt:lpstr>Step 7 (cont.) Example 7-9: FY04 SEIB Needs Assessment Survey</vt:lpstr>
      <vt:lpstr>Step 7 (cont.) Survey Questions: Needs Assessment</vt:lpstr>
      <vt:lpstr>Step 7 (cont.) Example 7-10: FY05 ITB Needs Assessment Importance and Criticality Ratings</vt:lpstr>
      <vt:lpstr>Step 7 (cont.) Example 7-11: FY05 ITB Needs Assessment Importance and Criticality Classification</vt:lpstr>
      <vt:lpstr>Step 7 (cont.) Example 7-12: FY05 ITB Needs Assessment After Hours Support Use</vt:lpstr>
      <vt:lpstr>Step 7 (cont.) Survey Questions: Climate Surveys (Slide 1 of 3)</vt:lpstr>
      <vt:lpstr>Step 7 (cont.) Survey Questions: Climate Surveys (Slide 2 of 3)</vt:lpstr>
      <vt:lpstr>Step 7 (cont.) Survey Questions: Climate Surveys (Slide 3 of 3)</vt:lpstr>
      <vt:lpstr>Step 7 (cont.) Example 7-13: FY04 Division of Events Management Climate Survey </vt:lpstr>
      <vt:lpstr>Step 7 (cont.) Example 7-14: FY04 DES Worksite Enrichment Climate Survey </vt:lpstr>
      <vt:lpstr>Step 7 (cont.) Example 7-15: FY04 OQM Performance Management Survey </vt:lpstr>
      <vt:lpstr>Step 7 (cont.) Types of Survey Questions</vt:lpstr>
      <vt:lpstr>Step 7 (cont.) Example 7-16: FY04 Division of Events Management Climate Survey</vt:lpstr>
      <vt:lpstr>Step 7 (cont.) Example 7-17: FY04 DES Worksite Enrichment Survey</vt:lpstr>
      <vt:lpstr>Step 7 (cont.) Example 7-18: FY04 DES Worksite Enrichment Survey</vt:lpstr>
      <vt:lpstr>Step 7 (cont.) Comments</vt:lpstr>
      <vt:lpstr>Step 7 (cont.) Example 7-19: ORS Customer Scorecard and Other Open-Ended Questions</vt:lpstr>
      <vt:lpstr>Step 7 (cont.) Closing</vt:lpstr>
      <vt:lpstr>Step 7 (cont.) Survey Sampling and Administration</vt:lpstr>
      <vt:lpstr>Step 7 (cont.) Survey Tips (Slide 1 of 6)</vt:lpstr>
      <vt:lpstr>Step 7 (cont.) Survey Tips (Slide 2 of 6)</vt:lpstr>
      <vt:lpstr>Step 7 (cont.) Survey Tips (Slide 3 of 6)</vt:lpstr>
      <vt:lpstr>Step 7 (cont.) Survey Tips (Slide 4 of 6)</vt:lpstr>
      <vt:lpstr>Step 7 (cont.) Survey Tips (Slide 5 of 6)</vt:lpstr>
      <vt:lpstr>Step 7 (cont.) Survey Tips (Slide 6 of 6)</vt:lpstr>
      <vt:lpstr>Step 7 (cont.) Surveys - Advantages</vt:lpstr>
      <vt:lpstr>Step 7 (cont.) Surveys - Disadvantages</vt:lpstr>
      <vt:lpstr>Step 7 (cont.) Get Assistance from OQM</vt:lpstr>
      <vt:lpstr>Step 7 (cont.) Data Collection Plan</vt:lpstr>
      <vt:lpstr>Step 8  Gather and Analyze Customer Data</vt:lpstr>
      <vt:lpstr>Step 8 (cont.)  Steps in Gathering Customer Data</vt:lpstr>
      <vt:lpstr>Step 8 (cont.)  Analyzing Customer Data</vt:lpstr>
      <vt:lpstr>Step 8 (cont.)  Analyzing Data is a Skill</vt:lpstr>
      <vt:lpstr>Step 8 (cont.)  Types of Charts and Graphs</vt:lpstr>
      <vt:lpstr>Step 8 (cont.)  Types of Charts and Graphs (Cont.)</vt:lpstr>
      <vt:lpstr>Step 8 (cont.)  Example 8-1: FY04 Bioengineering and Physical Science Collaboration Needs Assessment</vt:lpstr>
      <vt:lpstr>Step 8 (cont.)  Example 8-2: FY05 DIS Visiting Program Participant Survey</vt:lpstr>
      <vt:lpstr>Step 8 (cont.)  Example 8-3: FY04 Office of Research Facilities Senior Leadership Survey</vt:lpstr>
      <vt:lpstr>Step 8 (cont.)  Example 8-4: FY04 ORS Customer Scorecard Roll-up Results</vt:lpstr>
      <vt:lpstr>Step 8 (cont.)  Example 8-5: FY04 OQM Performance Management Survey</vt:lpstr>
      <vt:lpstr>Step 8 (cont.)  Example 8-6: FY03 Library Translation Services Customer Scorecard</vt:lpstr>
      <vt:lpstr>Step 8 (cont.)  Example 8-6: FY03 Library Translation Services Customer Scorecard (cont.)</vt:lpstr>
      <vt:lpstr>Step 8 (cont.)  Data Over Time</vt:lpstr>
      <vt:lpstr>Step 8 (cont.)  Example 8-7: FY05 Division of Facilities Planning Customer Scorecard</vt:lpstr>
      <vt:lpstr>Step 8 (cont.)  Example 8-8: FY04 ORS Customer Scorecard Rollup Results </vt:lpstr>
      <vt:lpstr>Step 8 (cont.)  Example 8-9: FY04 ORS Customer Scorecard Rollup Results  </vt:lpstr>
      <vt:lpstr>Step 9  Discuss Findings and Recommendations</vt:lpstr>
      <vt:lpstr>Step 9  Discuss Findings and Recommendations (cont.)</vt:lpstr>
      <vt:lpstr>Step 9  Basic Expectations of Customers Regarding Service</vt:lpstr>
      <vt:lpstr>Step 9  Interpreting Findings</vt:lpstr>
      <vt:lpstr>Step 9  Tips for Interpreting Data</vt:lpstr>
      <vt:lpstr>Step 10  Take Action</vt:lpstr>
      <vt:lpstr>Step 10  Take Action (Cont.)</vt:lpstr>
      <vt:lpstr>Conclusion</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Assessment Training</dc:title>
  <dc:creator>Janice Rouiller</dc:creator>
  <cp:lastModifiedBy>wolskijo</cp:lastModifiedBy>
  <cp:revision>1006</cp:revision>
  <dcterms:created xsi:type="dcterms:W3CDTF">2001-05-09T21:40:13Z</dcterms:created>
  <dcterms:modified xsi:type="dcterms:W3CDTF">2012-03-07T16:09:18Z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CopySource">
    <vt:lpwstr>http://dev.cm.ors.od.nih.gov/od/oqm/Documents/oqm.ors.od.nih.gov/documents/Template.ppt</vt:lpwstr>
  </property>
  <property fmtid="{D5CDD505-2E9C-101B-9397-08002B2CF9AE}" pid="3" name="xd_Signature">
    <vt:lpwstr/>
  </property>
  <property fmtid="{D5CDD505-2E9C-101B-9397-08002B2CF9AE}" pid="4" name="TemplateUrl">
    <vt:lpwstr/>
  </property>
  <property fmtid="{D5CDD505-2E9C-101B-9397-08002B2CF9AE}" pid="5" name="Order">
    <vt:lpwstr>57100.0000000000</vt:lpwstr>
  </property>
  <property fmtid="{D5CDD505-2E9C-101B-9397-08002B2CF9AE}" pid="6" name="xd_ProgID">
    <vt:lpwstr/>
  </property>
  <property fmtid="{D5CDD505-2E9C-101B-9397-08002B2CF9AE}" pid="7" name="ContentTypeId">
    <vt:lpwstr>0x010100C6A87A6190E21B4CB985B4186EEF6986</vt:lpwstr>
  </property>
  <property fmtid="{D5CDD505-2E9C-101B-9397-08002B2CF9AE}" pid="8" name="_SourceUrl">
    <vt:lpwstr/>
  </property>
  <property fmtid="{D5CDD505-2E9C-101B-9397-08002B2CF9AE}" pid="9" name="_SharedFileIndex">
    <vt:lpwstr/>
  </property>
</Properties>
</file>