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410" r:id="rId4"/>
    <p:sldId id="321" r:id="rId5"/>
    <p:sldId id="275" r:id="rId6"/>
    <p:sldId id="322" r:id="rId7"/>
    <p:sldId id="414" r:id="rId8"/>
    <p:sldId id="279" r:id="rId9"/>
    <p:sldId id="381" r:id="rId10"/>
    <p:sldId id="415" r:id="rId11"/>
    <p:sldId id="416" r:id="rId12"/>
    <p:sldId id="417" r:id="rId13"/>
    <p:sldId id="418" r:id="rId14"/>
    <p:sldId id="419" r:id="rId15"/>
    <p:sldId id="420" r:id="rId16"/>
    <p:sldId id="421" r:id="rId17"/>
    <p:sldId id="422" r:id="rId18"/>
    <p:sldId id="423" r:id="rId19"/>
    <p:sldId id="443" r:id="rId20"/>
    <p:sldId id="442" r:id="rId21"/>
    <p:sldId id="424" r:id="rId22"/>
    <p:sldId id="425" r:id="rId23"/>
    <p:sldId id="330" r:id="rId24"/>
    <p:sldId id="332" r:id="rId25"/>
    <p:sldId id="431" r:id="rId26"/>
    <p:sldId id="433" r:id="rId27"/>
    <p:sldId id="434" r:id="rId28"/>
    <p:sldId id="334" r:id="rId29"/>
    <p:sldId id="338" r:id="rId30"/>
    <p:sldId id="409" r:id="rId31"/>
    <p:sldId id="337" r:id="rId32"/>
    <p:sldId id="426" r:id="rId33"/>
    <p:sldId id="339" r:id="rId34"/>
    <p:sldId id="427" r:id="rId35"/>
    <p:sldId id="429" r:id="rId36"/>
    <p:sldId id="428" r:id="rId37"/>
    <p:sldId id="435" r:id="rId38"/>
    <p:sldId id="395" r:id="rId39"/>
    <p:sldId id="396" r:id="rId40"/>
    <p:sldId id="343" r:id="rId41"/>
    <p:sldId id="436" r:id="rId42"/>
    <p:sldId id="347" r:id="rId43"/>
    <p:sldId id="355" r:id="rId44"/>
    <p:sldId id="437" r:id="rId45"/>
    <p:sldId id="438" r:id="rId46"/>
    <p:sldId id="356" r:id="rId47"/>
    <p:sldId id="357" r:id="rId48"/>
    <p:sldId id="358" r:id="rId49"/>
    <p:sldId id="439" r:id="rId50"/>
    <p:sldId id="440" r:id="rId51"/>
    <p:sldId id="44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62"/>
    <a:srgbClr val="8030A0"/>
    <a:srgbClr val="688FD6"/>
    <a:srgbClr val="E9EFF7"/>
    <a:srgbClr val="D5E1EF"/>
    <a:srgbClr val="1A3F6C"/>
    <a:srgbClr val="A54BC9"/>
    <a:srgbClr val="F6F9FC"/>
    <a:srgbClr val="7B72C0"/>
    <a:srgbClr val="54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5852" autoAdjust="0"/>
  </p:normalViewPr>
  <p:slideViewPr>
    <p:cSldViewPr>
      <p:cViewPr varScale="1">
        <p:scale>
          <a:sx n="62" d="100"/>
          <a:sy n="62" d="100"/>
        </p:scale>
        <p:origin x="922" y="3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4BB45E-23C1-4529-82D6-051AFEDEB793}"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49123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BB45E-23C1-4529-82D6-051AFEDEB793}"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286211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BB45E-23C1-4529-82D6-051AFEDEB793}"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375577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BB45E-23C1-4529-82D6-051AFEDEB793}"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266360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BB45E-23C1-4529-82D6-051AFEDEB793}"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299291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4BB45E-23C1-4529-82D6-051AFEDEB793}"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290473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4BB45E-23C1-4529-82D6-051AFEDEB793}"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117931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4BB45E-23C1-4529-82D6-051AFEDEB793}"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103567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BB45E-23C1-4529-82D6-051AFEDEB793}"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233093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BB45E-23C1-4529-82D6-051AFEDEB793}"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165291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BB45E-23C1-4529-82D6-051AFEDEB793}"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0DA6-63ED-4583-9669-21105C44C3D7}" type="slidenum">
              <a:rPr lang="en-US" smtClean="0"/>
              <a:t>‹#›</a:t>
            </a:fld>
            <a:endParaRPr lang="en-US"/>
          </a:p>
        </p:txBody>
      </p:sp>
    </p:spTree>
    <p:extLst>
      <p:ext uri="{BB962C8B-B14F-4D97-AF65-F5344CB8AC3E}">
        <p14:creationId xmlns:p14="http://schemas.microsoft.com/office/powerpoint/2010/main" val="245588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BB45E-23C1-4529-82D6-051AFEDEB793}" type="datetimeFigureOut">
              <a:rPr lang="en-US" smtClean="0"/>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0DA6-63ED-4583-9669-21105C44C3D7}" type="slidenum">
              <a:rPr lang="en-US" smtClean="0"/>
              <a:t>‹#›</a:t>
            </a:fld>
            <a:endParaRPr lang="en-US"/>
          </a:p>
        </p:txBody>
      </p:sp>
    </p:spTree>
    <p:extLst>
      <p:ext uri="{BB962C8B-B14F-4D97-AF65-F5344CB8AC3E}">
        <p14:creationId xmlns:p14="http://schemas.microsoft.com/office/powerpoint/2010/main" val="297318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apps.gov.powerapps.us/play/e/98ec1cc0-6a5d-4ebf-b21e-71a643497010/a/1af95e03-69aa-4b45-9b5f-1011845594fa?tenantId=14b77578-9773-42d5-8507-251ca2dc2b0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apps.gov.powerapps.us/play/e/98ec1cc0-6a5d-4ebf-b21e-71a643497010/a/1af95e03-69aa-4b45-9b5f-1011845594fa?tenantId=14b77578-9773-42d5-8507-251ca2dc2b0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apps.gov.powerapps.us/play/e/98ec1cc0-6a5d-4ebf-b21e-71a643497010/a/1af95e03-69aa-4b45-9b5f-1011845594fa?tenantId=14b77578-9773-42d5-8507-251ca2dc2b06"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apps.gov.powerapps.us/play/e/98ec1cc0-6a5d-4ebf-b21e-71a643497010/a/1af95e03-69aa-4b45-9b5f-1011845594fa?tenantId=14b77578-9773-42d5-8507-251ca2dc2b0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apps.gov.powerapps.us/play/e/98ec1cc0-6a5d-4ebf-b21e-71a643497010/a/1af95e03-69aa-4b45-9b5f-1011845594fa?tenantId=14b77578-9773-42d5-8507-251ca2dc2b06"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DQMPSTAFF@mail.nih.gov" TargetMode="External"/><Relationship Id="rId2" Type="http://schemas.openxmlformats.org/officeDocument/2006/relationships/hyperlink" Target="https://apps.gov.powerapps.us/play/e/98ec1cc0-6a5d-4ebf-b21e-71a643497010/a/1af95e03-69aa-4b45-9b5f-1011845594fa?tenantId=14b77578-9773-42d5-8507-251ca2dc2b06"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peter.whitesell@nih.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pps.gov.powerapps.us/play/e/98ec1cc0-6a5d-4ebf-b21e-71a643497010/a/1af95e03-69aa-4b45-9b5f-1011845594fa?tenantId=14b77578-9773-42d5-8507-251ca2dc2b06"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apps.gov.powerapps.us/play/e/98ec1cc0-6a5d-4ebf-b21e-71a643497010/a/1af95e03-69aa-4b45-9b5f-1011845594fa?tenantId=14b77578-9773-42d5-8507-251ca2dc2b0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49542"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171825" y="3886200"/>
            <a:ext cx="2800350" cy="1266636"/>
          </a:xfrm>
        </p:spPr>
        <p:txBody>
          <a:bodyPr vert="horz" lIns="91440" tIns="45720" rIns="91440" bIns="45720" rtlCol="0">
            <a:normAutofit/>
          </a:bodyPr>
          <a:lstStyle/>
          <a:p>
            <a:pPr>
              <a:lnSpc>
                <a:spcPct val="90000"/>
              </a:lnSpc>
            </a:pPr>
            <a:r>
              <a:rPr lang="en-US" sz="1700" dirty="0">
                <a:solidFill>
                  <a:schemeClr val="tx1"/>
                </a:solidFill>
              </a:rPr>
              <a:t>For Application </a:t>
            </a:r>
          </a:p>
          <a:p>
            <a:pPr>
              <a:lnSpc>
                <a:spcPct val="90000"/>
              </a:lnSpc>
            </a:pPr>
            <a:r>
              <a:rPr lang="en-US" sz="1700" dirty="0">
                <a:solidFill>
                  <a:schemeClr val="tx1"/>
                </a:solidFill>
              </a:rPr>
              <a:t>Approvers</a:t>
            </a:r>
          </a:p>
          <a:p>
            <a:pPr>
              <a:lnSpc>
                <a:spcPct val="90000"/>
              </a:lnSpc>
            </a:pPr>
            <a:r>
              <a:rPr lang="en-US" sz="1700" dirty="0">
                <a:solidFill>
                  <a:schemeClr val="tx1"/>
                </a:solidFill>
              </a:rPr>
              <a:t>&amp;</a:t>
            </a:r>
          </a:p>
          <a:p>
            <a:pPr>
              <a:lnSpc>
                <a:spcPct val="90000"/>
              </a:lnSpc>
            </a:pPr>
            <a:r>
              <a:rPr lang="en-US" sz="1700" dirty="0">
                <a:solidFill>
                  <a:schemeClr val="tx1"/>
                </a:solidFill>
              </a:rPr>
              <a:t> Requestors</a:t>
            </a:r>
          </a:p>
        </p:txBody>
      </p:sp>
      <p:sp>
        <p:nvSpPr>
          <p:cNvPr id="6" name="Subtitle 2">
            <a:extLst>
              <a:ext uri="{FF2B5EF4-FFF2-40B4-BE49-F238E27FC236}">
                <a16:creationId xmlns:a16="http://schemas.microsoft.com/office/drawing/2014/main" id="{3AD749BA-A128-58E6-3E95-D5DDB4E640E5}"/>
              </a:ext>
            </a:extLst>
          </p:cNvPr>
          <p:cNvSpPr txBox="1">
            <a:spLocks/>
          </p:cNvSpPr>
          <p:nvPr/>
        </p:nvSpPr>
        <p:spPr>
          <a:xfrm>
            <a:off x="3171825" y="5638800"/>
            <a:ext cx="2800350" cy="8094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90000"/>
              </a:lnSpc>
            </a:pPr>
            <a:endParaRPr lang="en-US" sz="1600" dirty="0">
              <a:solidFill>
                <a:schemeClr val="bg1">
                  <a:lumMod val="50000"/>
                </a:schemeClr>
              </a:solidFill>
            </a:endParaRPr>
          </a:p>
          <a:p>
            <a:pPr>
              <a:lnSpc>
                <a:spcPct val="90000"/>
              </a:lnSpc>
            </a:pPr>
            <a:r>
              <a:rPr lang="en-US" sz="1600" dirty="0">
                <a:solidFill>
                  <a:schemeClr val="bg1">
                    <a:lumMod val="50000"/>
                  </a:schemeClr>
                </a:solidFill>
              </a:rPr>
              <a:t>Prepared by MJ Lee</a:t>
            </a:r>
          </a:p>
        </p:txBody>
      </p:sp>
      <p:sp>
        <p:nvSpPr>
          <p:cNvPr id="2" name="Title 1"/>
          <p:cNvSpPr>
            <a:spLocks noGrp="1"/>
          </p:cNvSpPr>
          <p:nvPr>
            <p:ph type="ctrTitle"/>
          </p:nvPr>
        </p:nvSpPr>
        <p:spPr>
          <a:xfrm>
            <a:off x="3350784" y="3209041"/>
            <a:ext cx="2575635" cy="578439"/>
          </a:xfrm>
        </p:spPr>
        <p:txBody>
          <a:bodyPr vert="horz" lIns="91440" tIns="45720" rIns="91440" bIns="45720" rtlCol="0" anchor="t">
            <a:noAutofit/>
          </a:bodyPr>
          <a:lstStyle/>
          <a:p>
            <a:pPr>
              <a:lnSpc>
                <a:spcPct val="90000"/>
              </a:lnSpc>
            </a:pPr>
            <a:r>
              <a:rPr lang="en-US" sz="2800" b="1" dirty="0"/>
              <a:t>DQMP</a:t>
            </a:r>
            <a:br>
              <a:rPr lang="en-US" sz="2800" b="1" dirty="0"/>
            </a:br>
            <a:endParaRPr lang="en-US" sz="2800" b="1" dirty="0"/>
          </a:p>
        </p:txBody>
      </p:sp>
      <p:pic>
        <p:nvPicPr>
          <p:cNvPr id="15" name="Picture 14" descr="A picture containing text, electronics, keyboard&#10;&#10;Description automatically generated">
            <a:extLst>
              <a:ext uri="{FF2B5EF4-FFF2-40B4-BE49-F238E27FC236}">
                <a16:creationId xmlns:a16="http://schemas.microsoft.com/office/drawing/2014/main" id="{A7A17078-8AB8-282B-5608-65C9A3C5D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
            <a:ext cx="9144000" cy="3048000"/>
          </a:xfrm>
          <a:prstGeom prst="rect">
            <a:avLst/>
          </a:prstGeom>
        </p:spPr>
      </p:pic>
    </p:spTree>
    <p:extLst>
      <p:ext uri="{BB962C8B-B14F-4D97-AF65-F5344CB8AC3E}">
        <p14:creationId xmlns:p14="http://schemas.microsoft.com/office/powerpoint/2010/main" val="409776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5. Requestor New Form –Presentation, part3</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Select a document(s) and click the “Open” button to attach.</a:t>
            </a:r>
          </a:p>
          <a:p>
            <a:endParaRPr lang="en-US" dirty="0">
              <a:solidFill>
                <a:schemeClr val="bg1"/>
              </a:solidFill>
            </a:endParaRPr>
          </a:p>
          <a:p>
            <a:endParaRPr lang="en-US" dirty="0"/>
          </a:p>
        </p:txBody>
      </p:sp>
      <p:sp>
        <p:nvSpPr>
          <p:cNvPr id="11" name="Right Arrow 10"/>
          <p:cNvSpPr/>
          <p:nvPr/>
        </p:nvSpPr>
        <p:spPr>
          <a:xfrm flipH="1">
            <a:off x="6282002" y="5152358"/>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3480086" y="4938169"/>
            <a:ext cx="2766941" cy="4720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6500634" y="5029200"/>
            <a:ext cx="1271766" cy="276999"/>
          </a:xfrm>
          <a:prstGeom prst="rect">
            <a:avLst/>
          </a:prstGeom>
          <a:noFill/>
          <a:ln>
            <a:solidFill>
              <a:srgbClr val="F8A662"/>
            </a:solidFill>
          </a:ln>
        </p:spPr>
        <p:txBody>
          <a:bodyPr wrap="square" rtlCol="0">
            <a:spAutoFit/>
          </a:bodyPr>
          <a:lstStyle/>
          <a:p>
            <a:r>
              <a:rPr lang="en-US" sz="1200" dirty="0"/>
              <a:t>Attach file here</a:t>
            </a:r>
          </a:p>
        </p:txBody>
      </p:sp>
      <p:pic>
        <p:nvPicPr>
          <p:cNvPr id="5" name="Picture 4" descr="Graphical user interface, application, Word&#10;&#10;Description automatically generated">
            <a:extLst>
              <a:ext uri="{FF2B5EF4-FFF2-40B4-BE49-F238E27FC236}">
                <a16:creationId xmlns:a16="http://schemas.microsoft.com/office/drawing/2014/main" id="{F79450FA-AB65-A2F0-DE09-FF52901E6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426" y="685800"/>
            <a:ext cx="5791201" cy="5440363"/>
          </a:xfrm>
          <a:prstGeom prst="rect">
            <a:avLst/>
          </a:prstGeom>
        </p:spPr>
      </p:pic>
      <p:sp>
        <p:nvSpPr>
          <p:cNvPr id="6" name="Right Arrow 10">
            <a:extLst>
              <a:ext uri="{FF2B5EF4-FFF2-40B4-BE49-F238E27FC236}">
                <a16:creationId xmlns:a16="http://schemas.microsoft.com/office/drawing/2014/main" id="{42E322A9-DAED-EAAF-F574-634FC13B61B3}"/>
              </a:ext>
            </a:extLst>
          </p:cNvPr>
          <p:cNvSpPr/>
          <p:nvPr/>
        </p:nvSpPr>
        <p:spPr>
          <a:xfrm rot="5400000" flipH="1">
            <a:off x="6686957" y="3319179"/>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C58CDC-81F5-4F18-EB05-00EB82C20E3B}"/>
              </a:ext>
            </a:extLst>
          </p:cNvPr>
          <p:cNvSpPr/>
          <p:nvPr/>
        </p:nvSpPr>
        <p:spPr>
          <a:xfrm>
            <a:off x="6506128" y="3046004"/>
            <a:ext cx="485484" cy="18269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FED70B-CF9A-988A-185A-F69218717313}"/>
              </a:ext>
            </a:extLst>
          </p:cNvPr>
          <p:cNvSpPr txBox="1"/>
          <p:nvPr/>
        </p:nvSpPr>
        <p:spPr>
          <a:xfrm>
            <a:off x="6629400" y="3449577"/>
            <a:ext cx="1828800" cy="461665"/>
          </a:xfrm>
          <a:prstGeom prst="rect">
            <a:avLst/>
          </a:prstGeom>
          <a:noFill/>
          <a:ln>
            <a:solidFill>
              <a:srgbClr val="F8A662"/>
            </a:solidFill>
          </a:ln>
        </p:spPr>
        <p:txBody>
          <a:bodyPr wrap="square" rtlCol="0">
            <a:spAutoFit/>
          </a:bodyPr>
          <a:lstStyle/>
          <a:p>
            <a:r>
              <a:rPr lang="en-US" sz="1200" dirty="0"/>
              <a:t>Click to attach selected file.</a:t>
            </a:r>
          </a:p>
        </p:txBody>
      </p:sp>
    </p:spTree>
    <p:extLst>
      <p:ext uri="{BB962C8B-B14F-4D97-AF65-F5344CB8AC3E}">
        <p14:creationId xmlns:p14="http://schemas.microsoft.com/office/powerpoint/2010/main" val="412411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email&#10;&#10;Description automatically generated">
            <a:extLst>
              <a:ext uri="{FF2B5EF4-FFF2-40B4-BE49-F238E27FC236}">
                <a16:creationId xmlns:a16="http://schemas.microsoft.com/office/drawing/2014/main" id="{63E4B2CD-8D50-FB73-E041-58C60E0DC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1"/>
            <a:ext cx="5791201" cy="5440362"/>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6. Requestor New Form –Presentation, part4</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Once attached, the file name is displayed. It can be removed by clicking the x icon if needed. </a:t>
            </a:r>
          </a:p>
          <a:p>
            <a:endParaRPr lang="en-US" dirty="0">
              <a:solidFill>
                <a:schemeClr val="bg1"/>
              </a:solidFill>
            </a:endParaRPr>
          </a:p>
          <a:p>
            <a:r>
              <a:rPr lang="en-US" b="0" i="0" dirty="0">
                <a:solidFill>
                  <a:schemeClr val="bg1"/>
                </a:solidFill>
                <a:effectLst/>
                <a:latin typeface="Google Sans"/>
              </a:rPr>
              <a:t>The file size limit is 50 megabytes per attachment and the max number of </a:t>
            </a:r>
            <a:r>
              <a:rPr lang="en-US" dirty="0">
                <a:solidFill>
                  <a:schemeClr val="bg1"/>
                </a:solidFill>
                <a:latin typeface="Google Sans"/>
              </a:rPr>
              <a:t>attachment is 6.</a:t>
            </a:r>
            <a:endParaRPr lang="en-US" dirty="0">
              <a:solidFill>
                <a:schemeClr val="bg1"/>
              </a:solidFill>
            </a:endParaRPr>
          </a:p>
          <a:p>
            <a:endParaRPr lang="en-US" dirty="0"/>
          </a:p>
        </p:txBody>
      </p:sp>
      <p:sp>
        <p:nvSpPr>
          <p:cNvPr id="11" name="Right Arrow 10"/>
          <p:cNvSpPr/>
          <p:nvPr/>
        </p:nvSpPr>
        <p:spPr>
          <a:xfrm flipH="1">
            <a:off x="6282002" y="4777887"/>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3480086" y="4648200"/>
            <a:ext cx="2766941"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6500634" y="4654729"/>
            <a:ext cx="1576566" cy="461665"/>
          </a:xfrm>
          <a:prstGeom prst="rect">
            <a:avLst/>
          </a:prstGeom>
          <a:noFill/>
          <a:ln>
            <a:solidFill>
              <a:srgbClr val="F8A662"/>
            </a:solidFill>
          </a:ln>
        </p:spPr>
        <p:txBody>
          <a:bodyPr wrap="square" rtlCol="0">
            <a:spAutoFit/>
          </a:bodyPr>
          <a:lstStyle/>
          <a:p>
            <a:r>
              <a:rPr lang="en-US" sz="1200" dirty="0"/>
              <a:t>View attached file with delete option.</a:t>
            </a:r>
          </a:p>
        </p:txBody>
      </p:sp>
    </p:spTree>
    <p:extLst>
      <p:ext uri="{BB962C8B-B14F-4D97-AF65-F5344CB8AC3E}">
        <p14:creationId xmlns:p14="http://schemas.microsoft.com/office/powerpoint/2010/main" val="84612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AA0CB6E3-A11C-B675-8663-0818DD917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685799"/>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7. Requestor New Form –Presentation, part5</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Approvers information is required for submission. </a:t>
            </a:r>
          </a:p>
          <a:p>
            <a:endParaRPr lang="en-US" dirty="0">
              <a:solidFill>
                <a:schemeClr val="bg1"/>
              </a:solidFill>
            </a:endParaRPr>
          </a:p>
          <a:p>
            <a:r>
              <a:rPr lang="en-US" dirty="0">
                <a:solidFill>
                  <a:schemeClr val="bg1"/>
                </a:solidFill>
              </a:rPr>
              <a:t>The reviewer is set as Peter Whitesell by default. </a:t>
            </a:r>
          </a:p>
          <a:p>
            <a:endParaRPr lang="en-US" dirty="0">
              <a:solidFill>
                <a:schemeClr val="bg1"/>
              </a:solidFill>
            </a:endParaRPr>
          </a:p>
          <a:p>
            <a:r>
              <a:rPr lang="en-US" dirty="0">
                <a:solidFill>
                  <a:schemeClr val="bg1"/>
                </a:solidFill>
              </a:rPr>
              <a:t>The supervisor and division director information can be searched by user name or group in the active directory.</a:t>
            </a:r>
          </a:p>
        </p:txBody>
      </p:sp>
      <p:sp>
        <p:nvSpPr>
          <p:cNvPr id="11" name="Right Arrow 10"/>
          <p:cNvSpPr/>
          <p:nvPr/>
        </p:nvSpPr>
        <p:spPr>
          <a:xfrm flipH="1">
            <a:off x="4374820" y="2861992"/>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3388742" y="3074127"/>
            <a:ext cx="5069458" cy="2209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4595201" y="2741316"/>
            <a:ext cx="2338999" cy="276999"/>
          </a:xfrm>
          <a:prstGeom prst="rect">
            <a:avLst/>
          </a:prstGeom>
          <a:noFill/>
          <a:ln>
            <a:solidFill>
              <a:srgbClr val="F8A662"/>
            </a:solidFill>
          </a:ln>
        </p:spPr>
        <p:txBody>
          <a:bodyPr wrap="square" rtlCol="0">
            <a:spAutoFit/>
          </a:bodyPr>
          <a:lstStyle/>
          <a:p>
            <a:r>
              <a:rPr lang="en-US" sz="1200" dirty="0"/>
              <a:t>Required fields for submission</a:t>
            </a:r>
          </a:p>
        </p:txBody>
      </p:sp>
    </p:spTree>
    <p:extLst>
      <p:ext uri="{BB962C8B-B14F-4D97-AF65-F5344CB8AC3E}">
        <p14:creationId xmlns:p14="http://schemas.microsoft.com/office/powerpoint/2010/main" val="194941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1461531F-4D94-8CBB-C9E5-F6F8AD1B0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622" y="670559"/>
            <a:ext cx="5793378" cy="545560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8. Requestor New Form –Presentation, part6</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Type Last name, first name format in the name field for user gallery to show.</a:t>
            </a:r>
          </a:p>
          <a:p>
            <a:endParaRPr lang="en-US" dirty="0">
              <a:solidFill>
                <a:schemeClr val="bg1"/>
              </a:solidFill>
            </a:endParaRPr>
          </a:p>
          <a:p>
            <a:r>
              <a:rPr lang="en-US" dirty="0">
                <a:solidFill>
                  <a:schemeClr val="bg1"/>
                </a:solidFill>
              </a:rPr>
              <a:t>Select appropriate supervisor and division director, which auto-populates the email addresses. </a:t>
            </a:r>
          </a:p>
          <a:p>
            <a:endParaRPr lang="en-US" dirty="0">
              <a:solidFill>
                <a:schemeClr val="bg1"/>
              </a:solidFill>
            </a:endParaRPr>
          </a:p>
        </p:txBody>
      </p:sp>
      <p:sp>
        <p:nvSpPr>
          <p:cNvPr id="11" name="Right Arrow 10"/>
          <p:cNvSpPr/>
          <p:nvPr/>
        </p:nvSpPr>
        <p:spPr>
          <a:xfrm flipH="1">
            <a:off x="5794164" y="3625876"/>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3388742" y="3074127"/>
            <a:ext cx="2338999" cy="8605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6014545" y="3505200"/>
            <a:ext cx="2854361" cy="276999"/>
          </a:xfrm>
          <a:prstGeom prst="rect">
            <a:avLst/>
          </a:prstGeom>
          <a:noFill/>
          <a:ln>
            <a:solidFill>
              <a:srgbClr val="F8A662"/>
            </a:solidFill>
          </a:ln>
        </p:spPr>
        <p:txBody>
          <a:bodyPr wrap="square" rtlCol="0">
            <a:spAutoFit/>
          </a:bodyPr>
          <a:lstStyle/>
          <a:p>
            <a:r>
              <a:rPr lang="en-US" sz="1200" dirty="0"/>
              <a:t>Select an approver from the user gallery</a:t>
            </a:r>
          </a:p>
        </p:txBody>
      </p:sp>
    </p:spTree>
    <p:extLst>
      <p:ext uri="{BB962C8B-B14F-4D97-AF65-F5344CB8AC3E}">
        <p14:creationId xmlns:p14="http://schemas.microsoft.com/office/powerpoint/2010/main" val="114374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55A88E3-C38C-4FD8-6770-CD235C896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622" y="685800"/>
            <a:ext cx="5793378"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9. Requestor New Form –Presentation, part7</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When all the required fields are entered, the save button gets enabled to save and submit later. </a:t>
            </a:r>
          </a:p>
          <a:p>
            <a:endParaRPr lang="en-US" dirty="0">
              <a:solidFill>
                <a:schemeClr val="bg1"/>
              </a:solidFill>
            </a:endParaRPr>
          </a:p>
        </p:txBody>
      </p:sp>
      <p:sp>
        <p:nvSpPr>
          <p:cNvPr id="11" name="Right Arrow 10"/>
          <p:cNvSpPr/>
          <p:nvPr/>
        </p:nvSpPr>
        <p:spPr>
          <a:xfrm rot="10800000" flipH="1">
            <a:off x="8206941" y="5808098"/>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8437518" y="5638800"/>
            <a:ext cx="571500" cy="3850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6172200" y="5600485"/>
            <a:ext cx="2034741" cy="461665"/>
          </a:xfrm>
          <a:prstGeom prst="rect">
            <a:avLst/>
          </a:prstGeom>
          <a:noFill/>
          <a:ln>
            <a:solidFill>
              <a:srgbClr val="F8A662"/>
            </a:solidFill>
          </a:ln>
        </p:spPr>
        <p:txBody>
          <a:bodyPr wrap="square" rtlCol="0">
            <a:spAutoFit/>
          </a:bodyPr>
          <a:lstStyle/>
          <a:p>
            <a:r>
              <a:rPr lang="en-US" sz="1200" dirty="0"/>
              <a:t>Enabled to save when all the required fields are entered.</a:t>
            </a:r>
          </a:p>
        </p:txBody>
      </p:sp>
    </p:spTree>
    <p:extLst>
      <p:ext uri="{BB962C8B-B14F-4D97-AF65-F5344CB8AC3E}">
        <p14:creationId xmlns:p14="http://schemas.microsoft.com/office/powerpoint/2010/main" val="59608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102DCD6C-1F63-EC73-608B-2F0228B82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670559"/>
            <a:ext cx="5791201" cy="545560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10. Requestor New Form –Presentation, part8</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When ready to submit for approval is selected to “Yes”, the form can be submitted.</a:t>
            </a:r>
          </a:p>
          <a:p>
            <a:endParaRPr lang="en-US" dirty="0">
              <a:solidFill>
                <a:schemeClr val="bg1"/>
              </a:solidFill>
            </a:endParaRPr>
          </a:p>
        </p:txBody>
      </p:sp>
      <p:sp>
        <p:nvSpPr>
          <p:cNvPr id="11" name="Right Arrow 10"/>
          <p:cNvSpPr/>
          <p:nvPr/>
        </p:nvSpPr>
        <p:spPr>
          <a:xfrm flipH="1">
            <a:off x="5202474" y="5651348"/>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8437518" y="5612673"/>
            <a:ext cx="571500" cy="3850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895E52-AD16-694D-D2C0-388069B69F2B}"/>
              </a:ext>
            </a:extLst>
          </p:cNvPr>
          <p:cNvSpPr/>
          <p:nvPr/>
        </p:nvSpPr>
        <p:spPr>
          <a:xfrm>
            <a:off x="3463360" y="5288285"/>
            <a:ext cx="1718240" cy="648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10">
            <a:extLst>
              <a:ext uri="{FF2B5EF4-FFF2-40B4-BE49-F238E27FC236}">
                <a16:creationId xmlns:a16="http://schemas.microsoft.com/office/drawing/2014/main" id="{FBEBCAF8-501B-82DD-762A-0F58553B437A}"/>
              </a:ext>
            </a:extLst>
          </p:cNvPr>
          <p:cNvSpPr/>
          <p:nvPr/>
        </p:nvSpPr>
        <p:spPr>
          <a:xfrm rot="10800000" flipH="1">
            <a:off x="8215173" y="5774196"/>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04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6B2D49C2-AB26-44A8-6D88-98A6AE66F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533400"/>
            <a:ext cx="5791202" cy="55927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11. Requestor New Form –Presentation, part2</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Once submitted, the requestor gets prompted with a submit confirmation with the title of the submitted request.</a:t>
            </a:r>
          </a:p>
          <a:p>
            <a:endParaRPr lang="en-US" dirty="0">
              <a:solidFill>
                <a:schemeClr val="bg1"/>
              </a:solidFill>
            </a:endParaRPr>
          </a:p>
          <a:p>
            <a:r>
              <a:rPr lang="en-US" dirty="0">
                <a:solidFill>
                  <a:schemeClr val="bg1"/>
                </a:solidFill>
              </a:rPr>
              <a:t>Click OK to return to the dashboard.</a:t>
            </a:r>
          </a:p>
          <a:p>
            <a:endParaRPr lang="en-US" dirty="0">
              <a:solidFill>
                <a:schemeClr val="bg1"/>
              </a:solidFill>
            </a:endParaRPr>
          </a:p>
        </p:txBody>
      </p:sp>
      <p:sp>
        <p:nvSpPr>
          <p:cNvPr id="11" name="Right Arrow 10"/>
          <p:cNvSpPr/>
          <p:nvPr/>
        </p:nvSpPr>
        <p:spPr>
          <a:xfrm rot="5400000" flipH="1">
            <a:off x="8086001" y="4248592"/>
            <a:ext cx="182690" cy="675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895E52-AD16-694D-D2C0-388069B69F2B}"/>
              </a:ext>
            </a:extLst>
          </p:cNvPr>
          <p:cNvSpPr/>
          <p:nvPr/>
        </p:nvSpPr>
        <p:spPr>
          <a:xfrm>
            <a:off x="7796346" y="3703326"/>
            <a:ext cx="762000" cy="45678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B5EA1F-E41F-CE53-D0B1-9404E93C5D86}"/>
              </a:ext>
            </a:extLst>
          </p:cNvPr>
          <p:cNvSpPr/>
          <p:nvPr/>
        </p:nvSpPr>
        <p:spPr>
          <a:xfrm>
            <a:off x="7620000" y="2286000"/>
            <a:ext cx="1090746" cy="2847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10">
            <a:extLst>
              <a:ext uri="{FF2B5EF4-FFF2-40B4-BE49-F238E27FC236}">
                <a16:creationId xmlns:a16="http://schemas.microsoft.com/office/drawing/2014/main" id="{F0EA7F2C-FA1B-D8EC-AF1B-99FFD374D5E7}"/>
              </a:ext>
            </a:extLst>
          </p:cNvPr>
          <p:cNvSpPr/>
          <p:nvPr/>
        </p:nvSpPr>
        <p:spPr>
          <a:xfrm rot="10800000" flipH="1">
            <a:off x="7402374" y="2406728"/>
            <a:ext cx="182690" cy="675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82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CEF79819-F9DE-44C3-57FE-9DA3C54F5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799"/>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12. Requestor New Form –Manuscript, part1</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The required fields for submission is the same as the Presentation type.  </a:t>
            </a:r>
          </a:p>
          <a:p>
            <a:endParaRPr lang="en-US" dirty="0">
              <a:solidFill>
                <a:schemeClr val="bg1"/>
              </a:solidFill>
            </a:endParaRPr>
          </a:p>
          <a:p>
            <a:r>
              <a:rPr lang="en-US" dirty="0">
                <a:solidFill>
                  <a:schemeClr val="bg1"/>
                </a:solidFill>
              </a:rPr>
              <a:t>When Substantive revision is selected as material type, cluster director approval is required.</a:t>
            </a:r>
          </a:p>
          <a:p>
            <a:endParaRPr lang="en-US" dirty="0">
              <a:solidFill>
                <a:schemeClr val="bg1"/>
              </a:solidFill>
            </a:endParaRPr>
          </a:p>
        </p:txBody>
      </p:sp>
      <p:sp>
        <p:nvSpPr>
          <p:cNvPr id="11" name="Right Arrow 10"/>
          <p:cNvSpPr/>
          <p:nvPr/>
        </p:nvSpPr>
        <p:spPr>
          <a:xfrm flipH="1">
            <a:off x="7162800" y="3442991"/>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895E52-AD16-694D-D2C0-388069B69F2B}"/>
              </a:ext>
            </a:extLst>
          </p:cNvPr>
          <p:cNvSpPr/>
          <p:nvPr/>
        </p:nvSpPr>
        <p:spPr>
          <a:xfrm>
            <a:off x="5293818" y="1828799"/>
            <a:ext cx="1792781" cy="20722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08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E39DCC3D-0329-B3DA-E744-5D1F7BB1F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685801"/>
            <a:ext cx="5791201" cy="5440362"/>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13. Requestor New Form –Presentation, part2</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Approvers’ information is required for submission along with the additional cluster director. </a:t>
            </a:r>
          </a:p>
          <a:p>
            <a:endParaRPr lang="en-US" dirty="0">
              <a:solidFill>
                <a:schemeClr val="bg1"/>
              </a:solidFill>
            </a:endParaRPr>
          </a:p>
        </p:txBody>
      </p:sp>
      <p:sp>
        <p:nvSpPr>
          <p:cNvPr id="11" name="Right Arrow 10"/>
          <p:cNvSpPr/>
          <p:nvPr/>
        </p:nvSpPr>
        <p:spPr>
          <a:xfrm flipH="1">
            <a:off x="4374820" y="2147876"/>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3388742" y="2514600"/>
            <a:ext cx="5069458" cy="276932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4595201" y="2027200"/>
            <a:ext cx="2338999" cy="276999"/>
          </a:xfrm>
          <a:prstGeom prst="rect">
            <a:avLst/>
          </a:prstGeom>
          <a:noFill/>
          <a:ln>
            <a:solidFill>
              <a:srgbClr val="F8A662"/>
            </a:solidFill>
          </a:ln>
        </p:spPr>
        <p:txBody>
          <a:bodyPr wrap="square" rtlCol="0">
            <a:spAutoFit/>
          </a:bodyPr>
          <a:lstStyle/>
          <a:p>
            <a:r>
              <a:rPr lang="en-US" sz="1200" dirty="0"/>
              <a:t>Required fields for submission</a:t>
            </a:r>
          </a:p>
        </p:txBody>
      </p:sp>
    </p:spTree>
    <p:extLst>
      <p:ext uri="{BB962C8B-B14F-4D97-AF65-F5344CB8AC3E}">
        <p14:creationId xmlns:p14="http://schemas.microsoft.com/office/powerpoint/2010/main" val="134884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14. Requestor –Contact Admins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Click the email icon to send a message to DQMP admins.</a:t>
            </a:r>
          </a:p>
          <a:p>
            <a:endParaRPr lang="en-US" dirty="0">
              <a:solidFill>
                <a:schemeClr val="bg1"/>
              </a:solidFill>
            </a:endParaRPr>
          </a:p>
          <a:p>
            <a:r>
              <a:rPr lang="en-US" dirty="0">
                <a:solidFill>
                  <a:schemeClr val="bg1"/>
                </a:solidFill>
              </a:rPr>
              <a:t>Fill out the subject and the message.</a:t>
            </a:r>
          </a:p>
          <a:p>
            <a:endParaRPr lang="en-US" dirty="0">
              <a:solidFill>
                <a:schemeClr val="bg1"/>
              </a:solidFill>
            </a:endParaRPr>
          </a:p>
          <a:p>
            <a:r>
              <a:rPr lang="en-US" dirty="0">
                <a:solidFill>
                  <a:schemeClr val="bg1"/>
                </a:solidFill>
              </a:rPr>
              <a:t>Click the send email button to complete. </a:t>
            </a:r>
          </a:p>
        </p:txBody>
      </p:sp>
      <p:sp>
        <p:nvSpPr>
          <p:cNvPr id="11" name="Right Arrow 10"/>
          <p:cNvSpPr/>
          <p:nvPr/>
        </p:nvSpPr>
        <p:spPr>
          <a:xfrm flipH="1">
            <a:off x="4374820" y="2147876"/>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3388742" y="2514600"/>
            <a:ext cx="5069458" cy="276932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4595201" y="2027200"/>
            <a:ext cx="2338999" cy="276999"/>
          </a:xfrm>
          <a:prstGeom prst="rect">
            <a:avLst/>
          </a:prstGeom>
          <a:noFill/>
          <a:ln>
            <a:solidFill>
              <a:srgbClr val="F8A662"/>
            </a:solidFill>
          </a:ln>
        </p:spPr>
        <p:txBody>
          <a:bodyPr wrap="square" rtlCol="0">
            <a:spAutoFit/>
          </a:bodyPr>
          <a:lstStyle/>
          <a:p>
            <a:r>
              <a:rPr lang="en-US" sz="1200" dirty="0"/>
              <a:t>Required fields for submission</a:t>
            </a:r>
          </a:p>
        </p:txBody>
      </p:sp>
      <p:pic>
        <p:nvPicPr>
          <p:cNvPr id="5" name="Picture 4" descr="Graphical user interface, website&#10;&#10;Description automatically generated">
            <a:extLst>
              <a:ext uri="{FF2B5EF4-FFF2-40B4-BE49-F238E27FC236}">
                <a16:creationId xmlns:a16="http://schemas.microsoft.com/office/drawing/2014/main" id="{880F4475-9278-53C8-DD40-D086CABE6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742" y="1923926"/>
            <a:ext cx="5755258" cy="4202237"/>
          </a:xfrm>
          <a:prstGeom prst="rect">
            <a:avLst/>
          </a:prstGeom>
        </p:spPr>
      </p:pic>
      <p:pic>
        <p:nvPicPr>
          <p:cNvPr id="8" name="Picture 7" descr="Shape, rectangle&#10;&#10;Description automatically generated">
            <a:extLst>
              <a:ext uri="{FF2B5EF4-FFF2-40B4-BE49-F238E27FC236}">
                <a16:creationId xmlns:a16="http://schemas.microsoft.com/office/drawing/2014/main" id="{D576C93C-2B54-00B5-A687-C13AFBDCD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643836"/>
            <a:ext cx="5784464" cy="791264"/>
          </a:xfrm>
          <a:prstGeom prst="rect">
            <a:avLst/>
          </a:prstGeom>
        </p:spPr>
      </p:pic>
      <p:sp>
        <p:nvSpPr>
          <p:cNvPr id="9" name="Rectangle 8">
            <a:extLst>
              <a:ext uri="{FF2B5EF4-FFF2-40B4-BE49-F238E27FC236}">
                <a16:creationId xmlns:a16="http://schemas.microsoft.com/office/drawing/2014/main" id="{4BE54EBB-D129-E9E6-7C80-D4EB88C5477F}"/>
              </a:ext>
            </a:extLst>
          </p:cNvPr>
          <p:cNvSpPr/>
          <p:nvPr/>
        </p:nvSpPr>
        <p:spPr>
          <a:xfrm>
            <a:off x="8305799" y="5691068"/>
            <a:ext cx="674913" cy="2847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10">
            <a:extLst>
              <a:ext uri="{FF2B5EF4-FFF2-40B4-BE49-F238E27FC236}">
                <a16:creationId xmlns:a16="http://schemas.microsoft.com/office/drawing/2014/main" id="{9F75F94A-845D-B030-616E-C7ACEF8353E2}"/>
              </a:ext>
            </a:extLst>
          </p:cNvPr>
          <p:cNvSpPr/>
          <p:nvPr/>
        </p:nvSpPr>
        <p:spPr>
          <a:xfrm rot="10800000" flipH="1">
            <a:off x="8081648" y="5829214"/>
            <a:ext cx="182690" cy="675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EDA3F1-DDE3-015D-8759-D5D56A8B1AE1}"/>
              </a:ext>
            </a:extLst>
          </p:cNvPr>
          <p:cNvSpPr/>
          <p:nvPr/>
        </p:nvSpPr>
        <p:spPr>
          <a:xfrm>
            <a:off x="8572500" y="1060450"/>
            <a:ext cx="381000" cy="3026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0">
            <a:extLst>
              <a:ext uri="{FF2B5EF4-FFF2-40B4-BE49-F238E27FC236}">
                <a16:creationId xmlns:a16="http://schemas.microsoft.com/office/drawing/2014/main" id="{486AF893-76FD-331D-A35F-E08866EB2129}"/>
              </a:ext>
            </a:extLst>
          </p:cNvPr>
          <p:cNvSpPr/>
          <p:nvPr/>
        </p:nvSpPr>
        <p:spPr>
          <a:xfrm rot="5400000" flipH="1">
            <a:off x="8678193" y="1487966"/>
            <a:ext cx="182690" cy="675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92D877-641D-440E-6C2A-D96BCD65307D}"/>
              </a:ext>
            </a:extLst>
          </p:cNvPr>
          <p:cNvSpPr/>
          <p:nvPr/>
        </p:nvSpPr>
        <p:spPr>
          <a:xfrm>
            <a:off x="7254237" y="2647414"/>
            <a:ext cx="1774368" cy="29436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92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19600"/>
          </a:xfrm>
          <a:noFill/>
          <a:ln>
            <a:solidFill>
              <a:schemeClr val="accent1"/>
            </a:solidFill>
          </a:ln>
        </p:spPr>
        <p:txBody>
          <a:bodyPr>
            <a:normAutofit lnSpcReduction="10000"/>
          </a:bodyPr>
          <a:lstStyle/>
          <a:p>
            <a:pPr>
              <a:buFont typeface="Wingdings" panose="05000000000000000000" pitchFamily="2" charset="2"/>
              <a:buChar char="§"/>
            </a:pPr>
            <a:r>
              <a:rPr lang="en-US" sz="1800" dirty="0"/>
              <a:t>The DQMP is a Power Platform application solution developed for DQMP to streamline and automatize the process of document approval within NIH community. </a:t>
            </a:r>
          </a:p>
          <a:p>
            <a:pPr>
              <a:buFont typeface="Wingdings" panose="05000000000000000000" pitchFamily="2" charset="2"/>
              <a:buChar char="§"/>
            </a:pPr>
            <a:r>
              <a:rPr lang="en-US" sz="1800" dirty="0"/>
              <a:t>This application facilitates the process from creating, tracking and managing the requests for Requestors to streamlining the approval process for approvers who take an approval action utilizing a Power App and Power Automates. </a:t>
            </a:r>
          </a:p>
          <a:p>
            <a:pPr>
              <a:buFont typeface="Wingdings" panose="05000000000000000000" pitchFamily="2" charset="2"/>
              <a:buChar char="§"/>
            </a:pPr>
            <a:r>
              <a:rPr lang="en-US" sz="1800" dirty="0"/>
              <a:t>This manual is prepared for the approvers who participate in the approval process of the requests, the Requestors who create, submit and track the status, and admins who overseas the process. </a:t>
            </a:r>
          </a:p>
          <a:p>
            <a:pPr>
              <a:buFont typeface="Wingdings" panose="05000000000000000000" pitchFamily="2" charset="2"/>
              <a:buChar char="§"/>
            </a:pPr>
            <a:r>
              <a:rPr lang="en-US" sz="1800" dirty="0"/>
              <a:t>The DQMP solution is composed of two sections as follows:</a:t>
            </a:r>
          </a:p>
          <a:p>
            <a:endParaRPr lang="en-US" sz="1800" dirty="0"/>
          </a:p>
          <a:p>
            <a:pPr marL="857250" lvl="1" indent="-400050">
              <a:buAutoNum type="romanUcPeriod"/>
            </a:pPr>
            <a:r>
              <a:rPr lang="en-US" sz="1800" dirty="0"/>
              <a:t>Power App: Dashboard for Requestors, approvers and the Admin to create, submit, approve, and track the status. </a:t>
            </a:r>
          </a:p>
          <a:p>
            <a:pPr marL="857250" lvl="1" indent="-400050">
              <a:buAutoNum type="romanUcPeriod"/>
            </a:pPr>
            <a:r>
              <a:rPr lang="en-US" sz="1800" dirty="0"/>
              <a:t>Power Automate: The approval process, notifications to approvers and the Requestors via Teams, Outlook and Power Automate linked from Outlook.</a:t>
            </a:r>
          </a:p>
        </p:txBody>
      </p:sp>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pic>
        <p:nvPicPr>
          <p:cNvPr id="14" name="Picture 13" descr="A picture containing diagram&#10;&#10;Description automatically generated">
            <a:extLst>
              <a:ext uri="{FF2B5EF4-FFF2-40B4-BE49-F238E27FC236}">
                <a16:creationId xmlns:a16="http://schemas.microsoft.com/office/drawing/2014/main" id="{DDF5FD15-B887-263C-110F-54ECABE8D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447801"/>
          </a:xfrm>
          <a:prstGeom prst="rect">
            <a:avLst/>
          </a:prstGeom>
        </p:spPr>
      </p:pic>
      <p:sp>
        <p:nvSpPr>
          <p:cNvPr id="2" name="TextBox 1">
            <a:extLst>
              <a:ext uri="{FF2B5EF4-FFF2-40B4-BE49-F238E27FC236}">
                <a16:creationId xmlns:a16="http://schemas.microsoft.com/office/drawing/2014/main" id="{D60532A1-1DDE-AD2D-3E4D-9BD47D9C987D}"/>
              </a:ext>
            </a:extLst>
          </p:cNvPr>
          <p:cNvSpPr txBox="1"/>
          <p:nvPr/>
        </p:nvSpPr>
        <p:spPr>
          <a:xfrm>
            <a:off x="3657600" y="386988"/>
            <a:ext cx="2819400" cy="553998"/>
          </a:xfrm>
          <a:prstGeom prst="rect">
            <a:avLst/>
          </a:prstGeom>
          <a:noFill/>
        </p:spPr>
        <p:txBody>
          <a:bodyPr wrap="square" rtlCol="0">
            <a:spAutoFit/>
          </a:bodyPr>
          <a:lstStyle/>
          <a:p>
            <a:pPr algn="ctr"/>
            <a:r>
              <a:rPr lang="en-US" sz="3000" dirty="0">
                <a:solidFill>
                  <a:schemeClr val="bg1"/>
                </a:solidFill>
              </a:rPr>
              <a:t>DQMP</a:t>
            </a:r>
          </a:p>
        </p:txBody>
      </p:sp>
    </p:spTree>
    <p:extLst>
      <p:ext uri="{BB962C8B-B14F-4D97-AF65-F5344CB8AC3E}">
        <p14:creationId xmlns:p14="http://schemas.microsoft.com/office/powerpoint/2010/main" val="185984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06" y="1666101"/>
            <a:ext cx="8251794" cy="5115699"/>
          </a:xfrm>
          <a:noFill/>
          <a:ln>
            <a:solidFill>
              <a:schemeClr val="accent1"/>
            </a:solidFill>
          </a:ln>
        </p:spPr>
        <p:txBody>
          <a:bodyPr>
            <a:normAutofit/>
          </a:bodyPr>
          <a:lstStyle/>
          <a:p>
            <a:pPr marL="0" indent="0" algn="ctr">
              <a:buNone/>
            </a:pPr>
            <a:endParaRPr lang="en-US" sz="2400" b="1" dirty="0"/>
          </a:p>
          <a:p>
            <a:pPr marL="0" indent="0" algn="ctr">
              <a:buNone/>
            </a:pPr>
            <a:r>
              <a:rPr lang="en-US" sz="2400" b="1" dirty="0"/>
              <a:t>Approvers</a:t>
            </a:r>
          </a:p>
          <a:p>
            <a:pPr marL="457200" lvl="1" indent="0">
              <a:buNone/>
            </a:pPr>
            <a:endParaRPr lang="en-US" sz="2400" b="1" dirty="0"/>
          </a:p>
        </p:txBody>
      </p:sp>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sp>
        <p:nvSpPr>
          <p:cNvPr id="2" name="TextBox 1">
            <a:extLst>
              <a:ext uri="{FF2B5EF4-FFF2-40B4-BE49-F238E27FC236}">
                <a16:creationId xmlns:a16="http://schemas.microsoft.com/office/drawing/2014/main" id="{F943785D-9B6E-7637-F9B9-1A8018D2689A}"/>
              </a:ext>
            </a:extLst>
          </p:cNvPr>
          <p:cNvSpPr txBox="1"/>
          <p:nvPr/>
        </p:nvSpPr>
        <p:spPr>
          <a:xfrm>
            <a:off x="850783" y="2649498"/>
            <a:ext cx="7696200" cy="381000"/>
          </a:xfrm>
          <a:prstGeom prst="rect">
            <a:avLst/>
          </a:prstGeom>
          <a:noFill/>
        </p:spPr>
        <p:txBody>
          <a:bodyPr wrap="square" rtlCol="0">
            <a:spAutoFit/>
          </a:bodyPr>
          <a:lstStyle/>
          <a:p>
            <a:pPr algn="ctr"/>
            <a:r>
              <a:rPr lang="en-US" dirty="0">
                <a:hlinkClick r:id="rId2"/>
              </a:rPr>
              <a:t>DQMP Power App</a:t>
            </a:r>
            <a:endParaRPr lang="en-US" dirty="0"/>
          </a:p>
        </p:txBody>
      </p:sp>
      <p:sp>
        <p:nvSpPr>
          <p:cNvPr id="4" name="TextBox 3">
            <a:extLst>
              <a:ext uri="{FF2B5EF4-FFF2-40B4-BE49-F238E27FC236}">
                <a16:creationId xmlns:a16="http://schemas.microsoft.com/office/drawing/2014/main" id="{2F6424F2-AA96-81E6-075A-6E5388584E1D}"/>
              </a:ext>
            </a:extLst>
          </p:cNvPr>
          <p:cNvSpPr txBox="1"/>
          <p:nvPr/>
        </p:nvSpPr>
        <p:spPr>
          <a:xfrm>
            <a:off x="819324" y="3347978"/>
            <a:ext cx="7772400" cy="2585323"/>
          </a:xfrm>
          <a:prstGeom prst="rect">
            <a:avLst/>
          </a:prstGeom>
          <a:noFill/>
        </p:spPr>
        <p:txBody>
          <a:bodyPr wrap="square" rtlCol="0">
            <a:spAutoFit/>
          </a:bodyPr>
          <a:lstStyle/>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Approve requests via Teams or Power Automate linked from Outlook email</a:t>
            </a:r>
          </a:p>
          <a:p>
            <a:pPr marL="285750" indent="-285750">
              <a:buFont typeface="Wingdings" panose="05000000000000000000" pitchFamily="2" charset="2"/>
              <a:buChar char="§"/>
            </a:pPr>
            <a:r>
              <a:rPr lang="en-US" dirty="0"/>
              <a:t>Either Approve or reject the request with an option to add comments.</a:t>
            </a:r>
            <a:endParaRPr lang="en-US" sz="1800" dirty="0"/>
          </a:p>
          <a:p>
            <a:pPr marL="285750" indent="-285750">
              <a:buFont typeface="Wingdings" panose="05000000000000000000" pitchFamily="2" charset="2"/>
              <a:buChar char="§"/>
            </a:pPr>
            <a:r>
              <a:rPr lang="en-US" dirty="0"/>
              <a:t>The request form in Power App can be accessed via the request link in the approval notification of the Teams or Outlook</a:t>
            </a:r>
          </a:p>
          <a:p>
            <a:pPr marL="285750" indent="-285750">
              <a:buFont typeface="Wingdings" panose="05000000000000000000" pitchFamily="2" charset="2"/>
              <a:buChar char="§"/>
            </a:pPr>
            <a:r>
              <a:rPr lang="en-US" dirty="0"/>
              <a:t>The form is for view only and the browser needs to be closed after review.</a:t>
            </a:r>
          </a:p>
          <a:p>
            <a:pPr marL="285750" indent="-285750">
              <a:buFont typeface="Wingdings" panose="05000000000000000000" pitchFamily="2" charset="2"/>
              <a:buChar char="§"/>
            </a:pPr>
            <a:r>
              <a:rPr lang="en-US" dirty="0"/>
              <a:t>The approval dashboard is looks the same for all approvers except for admins.</a:t>
            </a:r>
          </a:p>
          <a:p>
            <a:pPr marL="285750" indent="-285750">
              <a:buFont typeface="Wingdings" panose="05000000000000000000" pitchFamily="2" charset="2"/>
              <a:buChar char="§"/>
            </a:pPr>
            <a:r>
              <a:rPr lang="en-US" dirty="0"/>
              <a:t>The Power Automate run duration of the workflow process for a submitted request is 28 days before </a:t>
            </a:r>
            <a:r>
              <a:rPr lang="en-US" b="0" i="0" dirty="0">
                <a:solidFill>
                  <a:srgbClr val="001D35"/>
                </a:solidFill>
                <a:effectLst/>
                <a:latin typeface="Google Sans"/>
              </a:rPr>
              <a:t>it gets automatically canceled after it times out.</a:t>
            </a:r>
            <a:endParaRPr lang="en-US" dirty="0"/>
          </a:p>
        </p:txBody>
      </p:sp>
      <p:pic>
        <p:nvPicPr>
          <p:cNvPr id="5" name="Picture 4" descr="A picture containing diagram&#10;&#10;Description automatically generated">
            <a:extLst>
              <a:ext uri="{FF2B5EF4-FFF2-40B4-BE49-F238E27FC236}">
                <a16:creationId xmlns:a16="http://schemas.microsoft.com/office/drawing/2014/main" id="{E5E52527-17DB-55D2-A4B8-B2838E36D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447801"/>
          </a:xfrm>
          <a:prstGeom prst="rect">
            <a:avLst/>
          </a:prstGeom>
        </p:spPr>
      </p:pic>
    </p:spTree>
    <p:extLst>
      <p:ext uri="{BB962C8B-B14F-4D97-AF65-F5344CB8AC3E}">
        <p14:creationId xmlns:p14="http://schemas.microsoft.com/office/powerpoint/2010/main" val="165345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06" y="1666101"/>
            <a:ext cx="8251794" cy="5115699"/>
          </a:xfrm>
          <a:noFill/>
          <a:ln>
            <a:solidFill>
              <a:schemeClr val="accent1"/>
            </a:solidFill>
          </a:ln>
        </p:spPr>
        <p:txBody>
          <a:bodyPr>
            <a:normAutofit/>
          </a:bodyPr>
          <a:lstStyle/>
          <a:p>
            <a:pPr marL="0" indent="0" algn="ctr">
              <a:buNone/>
            </a:pPr>
            <a:endParaRPr lang="en-US" sz="2400" b="1" dirty="0"/>
          </a:p>
          <a:p>
            <a:pPr marL="0" indent="0" algn="ctr">
              <a:buNone/>
            </a:pPr>
            <a:r>
              <a:rPr lang="en-US" sz="2400" b="1" dirty="0"/>
              <a:t>Supervisor</a:t>
            </a:r>
          </a:p>
          <a:p>
            <a:pPr marL="457200" lvl="1" indent="0">
              <a:buNone/>
            </a:pPr>
            <a:endParaRPr lang="en-US" sz="2400" b="1" dirty="0"/>
          </a:p>
        </p:txBody>
      </p:sp>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sp>
        <p:nvSpPr>
          <p:cNvPr id="2" name="TextBox 1">
            <a:extLst>
              <a:ext uri="{FF2B5EF4-FFF2-40B4-BE49-F238E27FC236}">
                <a16:creationId xmlns:a16="http://schemas.microsoft.com/office/drawing/2014/main" id="{F943785D-9B6E-7637-F9B9-1A8018D2689A}"/>
              </a:ext>
            </a:extLst>
          </p:cNvPr>
          <p:cNvSpPr txBox="1"/>
          <p:nvPr/>
        </p:nvSpPr>
        <p:spPr>
          <a:xfrm>
            <a:off x="850783" y="2649498"/>
            <a:ext cx="7696200" cy="381000"/>
          </a:xfrm>
          <a:prstGeom prst="rect">
            <a:avLst/>
          </a:prstGeom>
          <a:noFill/>
        </p:spPr>
        <p:txBody>
          <a:bodyPr wrap="square" rtlCol="0">
            <a:spAutoFit/>
          </a:bodyPr>
          <a:lstStyle/>
          <a:p>
            <a:pPr algn="ctr"/>
            <a:r>
              <a:rPr lang="en-US" dirty="0">
                <a:hlinkClick r:id="rId2"/>
              </a:rPr>
              <a:t>DQMP Power App</a:t>
            </a:r>
            <a:endParaRPr lang="en-US" dirty="0"/>
          </a:p>
        </p:txBody>
      </p:sp>
      <p:sp>
        <p:nvSpPr>
          <p:cNvPr id="4" name="TextBox 3">
            <a:extLst>
              <a:ext uri="{FF2B5EF4-FFF2-40B4-BE49-F238E27FC236}">
                <a16:creationId xmlns:a16="http://schemas.microsoft.com/office/drawing/2014/main" id="{2F6424F2-AA96-81E6-075A-6E5388584E1D}"/>
              </a:ext>
            </a:extLst>
          </p:cNvPr>
          <p:cNvSpPr txBox="1"/>
          <p:nvPr/>
        </p:nvSpPr>
        <p:spPr>
          <a:xfrm>
            <a:off x="819324" y="3347978"/>
            <a:ext cx="7772400" cy="2031325"/>
          </a:xfrm>
          <a:prstGeom prst="rect">
            <a:avLst/>
          </a:prstGeom>
          <a:noFill/>
        </p:spPr>
        <p:txBody>
          <a:bodyPr wrap="square" rtlCol="0">
            <a:spAutoFit/>
          </a:bodyPr>
          <a:lstStyle/>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dirty="0"/>
              <a:t>When a request is submitted and its status gets updated from Draft to Pending Supervisor, take an approval action </a:t>
            </a:r>
            <a:r>
              <a:rPr lang="en-US" sz="1800" dirty="0"/>
              <a:t>via Teams or Power Automate linked from Outlook email</a:t>
            </a:r>
          </a:p>
          <a:p>
            <a:pPr marL="285750" indent="-285750">
              <a:buFont typeface="Wingdings" panose="05000000000000000000" pitchFamily="2" charset="2"/>
              <a:buChar char="§"/>
            </a:pPr>
            <a:r>
              <a:rPr lang="en-US" dirty="0"/>
              <a:t>Either Approve or reject the request with an option to add comments. </a:t>
            </a:r>
          </a:p>
          <a:p>
            <a:pPr marL="285750" indent="-285750">
              <a:buFont typeface="Wingdings" panose="05000000000000000000" pitchFamily="2" charset="2"/>
              <a:buChar char="§"/>
            </a:pPr>
            <a:r>
              <a:rPr lang="en-US" dirty="0"/>
              <a:t>The Power Automate run duration of the workflow process for a submitted request is 28 days before </a:t>
            </a:r>
            <a:r>
              <a:rPr lang="en-US" b="0" i="0" dirty="0">
                <a:solidFill>
                  <a:srgbClr val="001D35"/>
                </a:solidFill>
                <a:effectLst/>
                <a:latin typeface="Google Sans"/>
              </a:rPr>
              <a:t>it gets automatically canceled after it times out.</a:t>
            </a:r>
            <a:endParaRPr lang="en-US" dirty="0"/>
          </a:p>
        </p:txBody>
      </p:sp>
      <p:pic>
        <p:nvPicPr>
          <p:cNvPr id="5" name="Picture 4" descr="A picture containing diagram&#10;&#10;Description automatically generated">
            <a:extLst>
              <a:ext uri="{FF2B5EF4-FFF2-40B4-BE49-F238E27FC236}">
                <a16:creationId xmlns:a16="http://schemas.microsoft.com/office/drawing/2014/main" id="{E5E52527-17DB-55D2-A4B8-B2838E36D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447801"/>
          </a:xfrm>
          <a:prstGeom prst="rect">
            <a:avLst/>
          </a:prstGeom>
        </p:spPr>
      </p:pic>
    </p:spTree>
    <p:extLst>
      <p:ext uri="{BB962C8B-B14F-4D97-AF65-F5344CB8AC3E}">
        <p14:creationId xmlns:p14="http://schemas.microsoft.com/office/powerpoint/2010/main" val="413610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a:extLst>
              <a:ext uri="{FF2B5EF4-FFF2-40B4-BE49-F238E27FC236}">
                <a16:creationId xmlns:a16="http://schemas.microsoft.com/office/drawing/2014/main" id="{B907FF5F-FECB-4DC4-1EEB-556EE6335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93158"/>
            <a:ext cx="7226090" cy="5464842"/>
          </a:xfrm>
          <a:prstGeom prst="rect">
            <a:avLst/>
          </a:prstGeom>
        </p:spPr>
      </p:pic>
      <p:sp>
        <p:nvSpPr>
          <p:cNvPr id="19" name="Right Arrow 10">
            <a:extLst>
              <a:ext uri="{FF2B5EF4-FFF2-40B4-BE49-F238E27FC236}">
                <a16:creationId xmlns:a16="http://schemas.microsoft.com/office/drawing/2014/main" id="{FEFC02CC-5C27-3013-95C3-8C10B3B329B0}"/>
              </a:ext>
            </a:extLst>
          </p:cNvPr>
          <p:cNvSpPr/>
          <p:nvPr/>
        </p:nvSpPr>
        <p:spPr>
          <a:xfrm rot="10800000" flipH="1" flipV="1">
            <a:off x="958648" y="2284711"/>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0">
            <a:extLst>
              <a:ext uri="{FF2B5EF4-FFF2-40B4-BE49-F238E27FC236}">
                <a16:creationId xmlns:a16="http://schemas.microsoft.com/office/drawing/2014/main" id="{BFCD90E5-A32B-F63E-2B16-387402784BAD}"/>
              </a:ext>
            </a:extLst>
          </p:cNvPr>
          <p:cNvSpPr/>
          <p:nvPr/>
        </p:nvSpPr>
        <p:spPr>
          <a:xfrm flipH="1">
            <a:off x="2809348" y="2264583"/>
            <a:ext cx="46523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90E0BB2-676F-2B3F-D5CA-8DBCB99696C6}"/>
              </a:ext>
            </a:extLst>
          </p:cNvPr>
          <p:cNvSpPr/>
          <p:nvPr/>
        </p:nvSpPr>
        <p:spPr>
          <a:xfrm>
            <a:off x="1434828" y="2166151"/>
            <a:ext cx="282321" cy="2185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6EC14D-6C07-8C7D-54E5-69D2D976F141}"/>
              </a:ext>
            </a:extLst>
          </p:cNvPr>
          <p:cNvSpPr/>
          <p:nvPr/>
        </p:nvSpPr>
        <p:spPr>
          <a:xfrm>
            <a:off x="1751605" y="2173143"/>
            <a:ext cx="221950" cy="21153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B681F5E-DDD7-F12F-5FA4-47EFD8E35C8D}"/>
              </a:ext>
            </a:extLst>
          </p:cNvPr>
          <p:cNvSpPr/>
          <p:nvPr/>
        </p:nvSpPr>
        <p:spPr>
          <a:xfrm>
            <a:off x="6618580" y="2173143"/>
            <a:ext cx="1486710" cy="2456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D09541D-5FE2-1098-2AD3-7CFEA7537BB7}"/>
              </a:ext>
            </a:extLst>
          </p:cNvPr>
          <p:cNvSpPr txBox="1"/>
          <p:nvPr/>
        </p:nvSpPr>
        <p:spPr>
          <a:xfrm>
            <a:off x="350519" y="2146211"/>
            <a:ext cx="582381" cy="276999"/>
          </a:xfrm>
          <a:prstGeom prst="rect">
            <a:avLst/>
          </a:prstGeom>
          <a:noFill/>
          <a:ln>
            <a:solidFill>
              <a:srgbClr val="F8A662"/>
            </a:solidFill>
          </a:ln>
        </p:spPr>
        <p:txBody>
          <a:bodyPr wrap="square" rtlCol="0">
            <a:spAutoFit/>
          </a:bodyPr>
          <a:lstStyle/>
          <a:p>
            <a:r>
              <a:rPr lang="en-US" sz="1200" dirty="0"/>
              <a:t>New</a:t>
            </a:r>
          </a:p>
        </p:txBody>
      </p:sp>
      <p:sp>
        <p:nvSpPr>
          <p:cNvPr id="39" name="TextBox 38">
            <a:extLst>
              <a:ext uri="{FF2B5EF4-FFF2-40B4-BE49-F238E27FC236}">
                <a16:creationId xmlns:a16="http://schemas.microsoft.com/office/drawing/2014/main" id="{4BAE7854-B747-8940-2585-EEA1C8185FA5}"/>
              </a:ext>
            </a:extLst>
          </p:cNvPr>
          <p:cNvSpPr txBox="1"/>
          <p:nvPr/>
        </p:nvSpPr>
        <p:spPr>
          <a:xfrm>
            <a:off x="3274589" y="2158401"/>
            <a:ext cx="2397006" cy="276999"/>
          </a:xfrm>
          <a:prstGeom prst="rect">
            <a:avLst/>
          </a:prstGeom>
          <a:noFill/>
          <a:ln>
            <a:solidFill>
              <a:srgbClr val="F8A662"/>
            </a:solidFill>
          </a:ln>
        </p:spPr>
        <p:txBody>
          <a:bodyPr wrap="square" rtlCol="0">
            <a:spAutoFit/>
          </a:bodyPr>
          <a:lstStyle/>
          <a:p>
            <a:r>
              <a:rPr lang="en-US" sz="1200" dirty="0"/>
              <a:t>Manuscript/Presentation Toggle</a:t>
            </a:r>
          </a:p>
        </p:txBody>
      </p:sp>
      <p:sp>
        <p:nvSpPr>
          <p:cNvPr id="40" name="Right Arrow 10">
            <a:extLst>
              <a:ext uri="{FF2B5EF4-FFF2-40B4-BE49-F238E27FC236}">
                <a16:creationId xmlns:a16="http://schemas.microsoft.com/office/drawing/2014/main" id="{B455D908-5F8F-D2F9-A8D1-62AA3D600152}"/>
              </a:ext>
            </a:extLst>
          </p:cNvPr>
          <p:cNvSpPr/>
          <p:nvPr/>
        </p:nvSpPr>
        <p:spPr>
          <a:xfrm flipH="1" flipV="1">
            <a:off x="8105290" y="2267293"/>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4089092-D5C5-CB36-CA03-40AE966F4E26}"/>
              </a:ext>
            </a:extLst>
          </p:cNvPr>
          <p:cNvSpPr txBox="1"/>
          <p:nvPr/>
        </p:nvSpPr>
        <p:spPr>
          <a:xfrm>
            <a:off x="8494235" y="2155871"/>
            <a:ext cx="603793" cy="276999"/>
          </a:xfrm>
          <a:prstGeom prst="rect">
            <a:avLst/>
          </a:prstGeom>
          <a:noFill/>
          <a:ln>
            <a:solidFill>
              <a:srgbClr val="F8A662"/>
            </a:solidFill>
          </a:ln>
        </p:spPr>
        <p:txBody>
          <a:bodyPr wrap="square" rtlCol="0">
            <a:spAutoFit/>
          </a:bodyPr>
          <a:lstStyle/>
          <a:p>
            <a:r>
              <a:rPr lang="en-US" sz="1200" dirty="0"/>
              <a:t>Search</a:t>
            </a:r>
          </a:p>
        </p:txBody>
      </p:sp>
      <p:sp>
        <p:nvSpPr>
          <p:cNvPr id="42" name="Right Arrow 10">
            <a:extLst>
              <a:ext uri="{FF2B5EF4-FFF2-40B4-BE49-F238E27FC236}">
                <a16:creationId xmlns:a16="http://schemas.microsoft.com/office/drawing/2014/main" id="{64E0BC45-7AD9-14F2-D763-D741AD2572D8}"/>
              </a:ext>
            </a:extLst>
          </p:cNvPr>
          <p:cNvSpPr/>
          <p:nvPr/>
        </p:nvSpPr>
        <p:spPr>
          <a:xfrm rot="5400000" flipH="1">
            <a:off x="5054853" y="3042714"/>
            <a:ext cx="2223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B4EDD2F-75B6-EA46-F04B-472F7C06B6D4}"/>
              </a:ext>
            </a:extLst>
          </p:cNvPr>
          <p:cNvSpPr txBox="1"/>
          <p:nvPr/>
        </p:nvSpPr>
        <p:spPr>
          <a:xfrm>
            <a:off x="4724400" y="3255664"/>
            <a:ext cx="947195" cy="276999"/>
          </a:xfrm>
          <a:prstGeom prst="rect">
            <a:avLst/>
          </a:prstGeom>
          <a:noFill/>
          <a:ln>
            <a:solidFill>
              <a:srgbClr val="F8A662"/>
            </a:solidFill>
          </a:ln>
        </p:spPr>
        <p:txBody>
          <a:bodyPr wrap="square" rtlCol="0">
            <a:spAutoFit/>
          </a:bodyPr>
          <a:lstStyle/>
          <a:p>
            <a:r>
              <a:rPr lang="en-US" sz="1200" dirty="0"/>
              <a:t>Status total</a:t>
            </a:r>
          </a:p>
        </p:txBody>
      </p:sp>
      <p:sp>
        <p:nvSpPr>
          <p:cNvPr id="44" name="TextBox 43">
            <a:extLst>
              <a:ext uri="{FF2B5EF4-FFF2-40B4-BE49-F238E27FC236}">
                <a16:creationId xmlns:a16="http://schemas.microsoft.com/office/drawing/2014/main" id="{3731EC3F-A270-26A2-5693-2217D026A6CD}"/>
              </a:ext>
            </a:extLst>
          </p:cNvPr>
          <p:cNvSpPr txBox="1"/>
          <p:nvPr/>
        </p:nvSpPr>
        <p:spPr>
          <a:xfrm>
            <a:off x="284382" y="2602039"/>
            <a:ext cx="648518" cy="461665"/>
          </a:xfrm>
          <a:prstGeom prst="rect">
            <a:avLst/>
          </a:prstGeom>
          <a:noFill/>
          <a:ln>
            <a:solidFill>
              <a:srgbClr val="F8A662"/>
            </a:solidFill>
          </a:ln>
        </p:spPr>
        <p:txBody>
          <a:bodyPr wrap="square" rtlCol="0">
            <a:spAutoFit/>
          </a:bodyPr>
          <a:lstStyle/>
          <a:p>
            <a:r>
              <a:rPr lang="en-US" sz="1200" dirty="0"/>
              <a:t>Status button</a:t>
            </a:r>
          </a:p>
        </p:txBody>
      </p:sp>
      <p:sp>
        <p:nvSpPr>
          <p:cNvPr id="45" name="Right Arrow 10">
            <a:extLst>
              <a:ext uri="{FF2B5EF4-FFF2-40B4-BE49-F238E27FC236}">
                <a16:creationId xmlns:a16="http://schemas.microsoft.com/office/drawing/2014/main" id="{BFA8091C-E425-A89A-795A-F972D2BD0862}"/>
              </a:ext>
            </a:extLst>
          </p:cNvPr>
          <p:cNvSpPr/>
          <p:nvPr/>
        </p:nvSpPr>
        <p:spPr>
          <a:xfrm rot="10800000" flipH="1" flipV="1">
            <a:off x="968609" y="2749496"/>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F0DEB37-835A-2451-20F3-362E51EB3A61}"/>
              </a:ext>
            </a:extLst>
          </p:cNvPr>
          <p:cNvSpPr txBox="1"/>
          <p:nvPr/>
        </p:nvSpPr>
        <p:spPr>
          <a:xfrm>
            <a:off x="8494236" y="2658457"/>
            <a:ext cx="603792" cy="461665"/>
          </a:xfrm>
          <a:prstGeom prst="rect">
            <a:avLst/>
          </a:prstGeom>
          <a:noFill/>
          <a:ln>
            <a:solidFill>
              <a:srgbClr val="F8A662"/>
            </a:solidFill>
          </a:ln>
        </p:spPr>
        <p:txBody>
          <a:bodyPr wrap="square" rtlCol="0">
            <a:spAutoFit/>
          </a:bodyPr>
          <a:lstStyle/>
          <a:p>
            <a:r>
              <a:rPr lang="en-US" sz="1200" dirty="0"/>
              <a:t>Filter total</a:t>
            </a:r>
          </a:p>
        </p:txBody>
      </p:sp>
      <p:sp>
        <p:nvSpPr>
          <p:cNvPr id="48" name="Right Arrow 10">
            <a:extLst>
              <a:ext uri="{FF2B5EF4-FFF2-40B4-BE49-F238E27FC236}">
                <a16:creationId xmlns:a16="http://schemas.microsoft.com/office/drawing/2014/main" id="{E152A5E7-83E6-BDA4-1FCF-6B26534C523B}"/>
              </a:ext>
            </a:extLst>
          </p:cNvPr>
          <p:cNvSpPr/>
          <p:nvPr/>
        </p:nvSpPr>
        <p:spPr>
          <a:xfrm flipH="1" flipV="1">
            <a:off x="8092380" y="2777886"/>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B3111162-6147-5E66-C49F-FA139BBF2B82}"/>
              </a:ext>
            </a:extLst>
          </p:cNvPr>
          <p:cNvSpPr txBox="1">
            <a:spLocks/>
          </p:cNvSpPr>
          <p:nvPr/>
        </p:nvSpPr>
        <p:spPr>
          <a:xfrm>
            <a:off x="1228661" y="575777"/>
            <a:ext cx="3260814" cy="749300"/>
          </a:xfrm>
          <a:prstGeom prst="rect">
            <a:avLst/>
          </a:prstGeom>
          <a:solidFill>
            <a:srgbClr val="F8A662"/>
          </a:solidFill>
          <a:ln>
            <a:noFill/>
          </a:ln>
          <a:effectLst>
            <a:innerShdw blurRad="63500" dist="50800" dir="5400000">
              <a:prstClr val="black">
                <a:alpha val="50000"/>
              </a:prstClr>
            </a:innerShdw>
          </a:effectLst>
        </p:spPr>
        <p:txBody>
          <a:bodyPr vert="horz" lIns="91440" tIns="45720" rIns="91440" bIns="45720" rtlCol="0" anchor="b">
            <a:normAutofit fontScale="92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1600" i="1" dirty="0"/>
              <a:t>1. Supervisor Overview of Dashboard</a:t>
            </a:r>
            <a:br>
              <a:rPr lang="en-US" sz="1600" i="1" dirty="0"/>
            </a:br>
            <a:r>
              <a:rPr lang="en-US" sz="1600" i="1" dirty="0"/>
              <a:t>   </a:t>
            </a:r>
          </a:p>
        </p:txBody>
      </p:sp>
      <p:sp>
        <p:nvSpPr>
          <p:cNvPr id="54" name="Rectangle 53">
            <a:extLst>
              <a:ext uri="{FF2B5EF4-FFF2-40B4-BE49-F238E27FC236}">
                <a16:creationId xmlns:a16="http://schemas.microsoft.com/office/drawing/2014/main" id="{09D1D6DA-098A-A398-3B15-EF6E4B24595B}"/>
              </a:ext>
            </a:extLst>
          </p:cNvPr>
          <p:cNvSpPr/>
          <p:nvPr/>
        </p:nvSpPr>
        <p:spPr>
          <a:xfrm>
            <a:off x="7323638" y="2677485"/>
            <a:ext cx="768741" cy="2769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45FB446-220D-824F-C85A-B87877FA4060}"/>
              </a:ext>
            </a:extLst>
          </p:cNvPr>
          <p:cNvSpPr/>
          <p:nvPr/>
        </p:nvSpPr>
        <p:spPr>
          <a:xfrm>
            <a:off x="1506635" y="2629563"/>
            <a:ext cx="421027" cy="3012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5A401D-FEEF-C641-3BB2-57CFDD9E442D}"/>
              </a:ext>
            </a:extLst>
          </p:cNvPr>
          <p:cNvSpPr/>
          <p:nvPr/>
        </p:nvSpPr>
        <p:spPr>
          <a:xfrm>
            <a:off x="5056481" y="2666484"/>
            <a:ext cx="230368" cy="2292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10">
            <a:extLst>
              <a:ext uri="{FF2B5EF4-FFF2-40B4-BE49-F238E27FC236}">
                <a16:creationId xmlns:a16="http://schemas.microsoft.com/office/drawing/2014/main" id="{09E34D7B-7EA3-B8C0-B751-1BF007F9FCC1}"/>
              </a:ext>
            </a:extLst>
          </p:cNvPr>
          <p:cNvSpPr/>
          <p:nvPr/>
        </p:nvSpPr>
        <p:spPr>
          <a:xfrm rot="16200000" flipH="1" flipV="1">
            <a:off x="1695401" y="1983759"/>
            <a:ext cx="2800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a:extLst>
              <a:ext uri="{FF2B5EF4-FFF2-40B4-BE49-F238E27FC236}">
                <a16:creationId xmlns:a16="http://schemas.microsoft.com/office/drawing/2014/main" id="{31DC0660-F2D5-D096-5ECC-286E6B21C13B}"/>
              </a:ext>
            </a:extLst>
          </p:cNvPr>
          <p:cNvSpPr txBox="1"/>
          <p:nvPr/>
        </p:nvSpPr>
        <p:spPr>
          <a:xfrm>
            <a:off x="334662" y="1701416"/>
            <a:ext cx="664787" cy="276999"/>
          </a:xfrm>
          <a:prstGeom prst="rect">
            <a:avLst/>
          </a:prstGeom>
          <a:noFill/>
          <a:ln>
            <a:solidFill>
              <a:srgbClr val="F8A662"/>
            </a:solidFill>
          </a:ln>
        </p:spPr>
        <p:txBody>
          <a:bodyPr wrap="square" rtlCol="0">
            <a:spAutoFit/>
          </a:bodyPr>
          <a:lstStyle/>
          <a:p>
            <a:r>
              <a:rPr lang="en-US" sz="1200" dirty="0"/>
              <a:t>Refresh</a:t>
            </a:r>
          </a:p>
        </p:txBody>
      </p:sp>
      <p:sp>
        <p:nvSpPr>
          <p:cNvPr id="10" name="Rectangle 9">
            <a:extLst>
              <a:ext uri="{FF2B5EF4-FFF2-40B4-BE49-F238E27FC236}">
                <a16:creationId xmlns:a16="http://schemas.microsoft.com/office/drawing/2014/main" id="{DF785035-8923-4ECF-01A0-DAC35B2302EC}"/>
              </a:ext>
            </a:extLst>
          </p:cNvPr>
          <p:cNvSpPr/>
          <p:nvPr/>
        </p:nvSpPr>
        <p:spPr>
          <a:xfrm>
            <a:off x="1019385" y="1857881"/>
            <a:ext cx="833323"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1" name="Right Arrow 10">
            <a:extLst>
              <a:ext uri="{FF2B5EF4-FFF2-40B4-BE49-F238E27FC236}">
                <a16:creationId xmlns:a16="http://schemas.microsoft.com/office/drawing/2014/main" id="{48D73E35-430A-CB93-5AE5-F58E495EA96A}"/>
              </a:ext>
            </a:extLst>
          </p:cNvPr>
          <p:cNvSpPr/>
          <p:nvPr/>
        </p:nvSpPr>
        <p:spPr>
          <a:xfrm flipH="1" flipV="1">
            <a:off x="8419047" y="1652110"/>
            <a:ext cx="117083"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38AF82-9CB3-09B2-8E05-8FE60D042A24}"/>
              </a:ext>
            </a:extLst>
          </p:cNvPr>
          <p:cNvSpPr txBox="1"/>
          <p:nvPr/>
        </p:nvSpPr>
        <p:spPr>
          <a:xfrm>
            <a:off x="8540207" y="1393158"/>
            <a:ext cx="603793" cy="646331"/>
          </a:xfrm>
          <a:prstGeom prst="rect">
            <a:avLst/>
          </a:prstGeom>
          <a:noFill/>
          <a:ln>
            <a:solidFill>
              <a:srgbClr val="F8A662"/>
            </a:solidFill>
          </a:ln>
        </p:spPr>
        <p:txBody>
          <a:bodyPr wrap="square" rtlCol="0">
            <a:spAutoFit/>
          </a:bodyPr>
          <a:lstStyle/>
          <a:p>
            <a:r>
              <a:rPr lang="en-US" sz="1200" dirty="0"/>
              <a:t>Email to Admin</a:t>
            </a:r>
          </a:p>
        </p:txBody>
      </p:sp>
      <p:sp>
        <p:nvSpPr>
          <p:cNvPr id="5" name="Right Arrow 10">
            <a:extLst>
              <a:ext uri="{FF2B5EF4-FFF2-40B4-BE49-F238E27FC236}">
                <a16:creationId xmlns:a16="http://schemas.microsoft.com/office/drawing/2014/main" id="{DA3D20F2-5289-30FB-9CF0-F0E19A673EDE}"/>
              </a:ext>
            </a:extLst>
          </p:cNvPr>
          <p:cNvSpPr/>
          <p:nvPr/>
        </p:nvSpPr>
        <p:spPr>
          <a:xfrm rot="16200000" flipH="1" flipV="1">
            <a:off x="7437241" y="1456386"/>
            <a:ext cx="63515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A3E706-85A8-E1D4-EC7E-5E2365EC50C1}"/>
              </a:ext>
            </a:extLst>
          </p:cNvPr>
          <p:cNvSpPr txBox="1"/>
          <p:nvPr/>
        </p:nvSpPr>
        <p:spPr>
          <a:xfrm>
            <a:off x="7321475" y="866168"/>
            <a:ext cx="770904" cy="276999"/>
          </a:xfrm>
          <a:prstGeom prst="rect">
            <a:avLst/>
          </a:prstGeom>
          <a:noFill/>
          <a:ln>
            <a:solidFill>
              <a:srgbClr val="F8A662"/>
            </a:solidFill>
          </a:ln>
        </p:spPr>
        <p:txBody>
          <a:bodyPr wrap="square" rtlCol="0">
            <a:spAutoFit/>
          </a:bodyPr>
          <a:lstStyle/>
          <a:p>
            <a:r>
              <a:rPr lang="en-US" sz="1200" dirty="0"/>
              <a:t>Approval </a:t>
            </a:r>
          </a:p>
        </p:txBody>
      </p:sp>
    </p:spTree>
    <p:extLst>
      <p:ext uri="{BB962C8B-B14F-4D97-AF65-F5344CB8AC3E}">
        <p14:creationId xmlns:p14="http://schemas.microsoft.com/office/powerpoint/2010/main" val="351598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5AC0715-4263-83C7-A0A6-DB04A4EAB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0"/>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2. Supervisor Approval Dashboard</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Click the My Approval icon to view the pending supervisor approval requests.  </a:t>
            </a:r>
          </a:p>
          <a:p>
            <a:endParaRPr lang="en-US" dirty="0">
              <a:solidFill>
                <a:schemeClr val="bg1"/>
              </a:solidFill>
            </a:endParaRPr>
          </a:p>
          <a:p>
            <a:r>
              <a:rPr lang="en-US" dirty="0">
                <a:solidFill>
                  <a:schemeClr val="bg1"/>
                </a:solidFill>
              </a:rPr>
              <a:t>Click on the request to view the request form. </a:t>
            </a:r>
          </a:p>
          <a:p>
            <a:endParaRPr lang="en-US" dirty="0">
              <a:solidFill>
                <a:schemeClr val="bg1"/>
              </a:solidFill>
            </a:endParaRPr>
          </a:p>
          <a:p>
            <a:r>
              <a:rPr lang="en-US" dirty="0">
                <a:solidFill>
                  <a:schemeClr val="bg1"/>
                </a:solidFill>
              </a:rPr>
              <a:t>The “Home Icon” navigates back to the dashboard. </a:t>
            </a:r>
          </a:p>
        </p:txBody>
      </p:sp>
      <p:sp>
        <p:nvSpPr>
          <p:cNvPr id="13" name="Rectangle 12">
            <a:extLst>
              <a:ext uri="{FF2B5EF4-FFF2-40B4-BE49-F238E27FC236}">
                <a16:creationId xmlns:a16="http://schemas.microsoft.com/office/drawing/2014/main" id="{F45533CD-BD0D-2F34-B75B-6AB6D794F672}"/>
              </a:ext>
            </a:extLst>
          </p:cNvPr>
          <p:cNvSpPr/>
          <p:nvPr/>
        </p:nvSpPr>
        <p:spPr>
          <a:xfrm>
            <a:off x="3531327" y="2621255"/>
            <a:ext cx="5360189" cy="3074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10">
            <a:extLst>
              <a:ext uri="{FF2B5EF4-FFF2-40B4-BE49-F238E27FC236}">
                <a16:creationId xmlns:a16="http://schemas.microsoft.com/office/drawing/2014/main" id="{34962A18-9B91-0276-FF29-05A557771F0F}"/>
              </a:ext>
            </a:extLst>
          </p:cNvPr>
          <p:cNvSpPr/>
          <p:nvPr/>
        </p:nvSpPr>
        <p:spPr>
          <a:xfrm flipH="1">
            <a:off x="8752190" y="1316704"/>
            <a:ext cx="18197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893595-A312-BA94-873D-EE48E54D2CA0}"/>
              </a:ext>
            </a:extLst>
          </p:cNvPr>
          <p:cNvSpPr/>
          <p:nvPr/>
        </p:nvSpPr>
        <p:spPr>
          <a:xfrm>
            <a:off x="8482633" y="1142112"/>
            <a:ext cx="244505" cy="3532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5327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9A2F6E2-5CF7-D6F8-721B-C4DF3E1DE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541" y="688432"/>
            <a:ext cx="5788460" cy="5481136"/>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3. Supervisor Approval - Teams notification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lnSpcReduction="10000"/>
          </a:bodyPr>
          <a:lstStyle/>
          <a:p>
            <a:endParaRPr lang="en-US" dirty="0"/>
          </a:p>
          <a:p>
            <a:r>
              <a:rPr lang="en-US" dirty="0">
                <a:solidFill>
                  <a:schemeClr val="bg1"/>
                </a:solidFill>
              </a:rPr>
              <a:t>A notification via Teams is sent to Primary Reviewer when the Power Automate is triggered by clicking the “Submit Review” button.  </a:t>
            </a:r>
          </a:p>
          <a:p>
            <a:endParaRPr lang="en-US" dirty="0">
              <a:solidFill>
                <a:schemeClr val="bg1"/>
              </a:solidFill>
            </a:endParaRPr>
          </a:p>
          <a:p>
            <a:r>
              <a:rPr lang="en-US" dirty="0">
                <a:solidFill>
                  <a:schemeClr val="bg1"/>
                </a:solidFill>
              </a:rPr>
              <a:t>There are 6 parts in the Teams notification: </a:t>
            </a:r>
          </a:p>
          <a:p>
            <a:pPr marL="342900" indent="-342900">
              <a:buAutoNum type="arabicPeriod"/>
            </a:pPr>
            <a:r>
              <a:rPr lang="en-US" dirty="0">
                <a:solidFill>
                  <a:schemeClr val="bg1"/>
                </a:solidFill>
              </a:rPr>
              <a:t>Approval content including title and important information</a:t>
            </a:r>
          </a:p>
          <a:p>
            <a:pPr marL="342900" indent="-342900">
              <a:buAutoNum type="arabicPeriod"/>
            </a:pPr>
            <a:r>
              <a:rPr lang="en-US" sz="1400" dirty="0">
                <a:solidFill>
                  <a:schemeClr val="bg1"/>
                </a:solidFill>
              </a:rPr>
              <a:t>Attachments contains an item </a:t>
            </a:r>
            <a:r>
              <a:rPr lang="en-US" dirty="0">
                <a:solidFill>
                  <a:schemeClr val="bg1"/>
                </a:solidFill>
              </a:rPr>
              <a:t>link which links to the item on the Power App</a:t>
            </a:r>
          </a:p>
          <a:p>
            <a:pPr marL="342900" indent="-342900">
              <a:buAutoNum type="arabicPeriod"/>
            </a:pPr>
            <a:r>
              <a:rPr lang="en-US" dirty="0">
                <a:solidFill>
                  <a:schemeClr val="bg1"/>
                </a:solidFill>
              </a:rPr>
              <a:t>Approval status with approver and date and time info</a:t>
            </a:r>
          </a:p>
          <a:p>
            <a:pPr marL="342900" indent="-342900">
              <a:buAutoNum type="arabicPeriod"/>
            </a:pPr>
            <a:r>
              <a:rPr lang="en-US" dirty="0">
                <a:solidFill>
                  <a:schemeClr val="bg1"/>
                </a:solidFill>
              </a:rPr>
              <a:t>Comments for approval</a:t>
            </a:r>
          </a:p>
          <a:p>
            <a:pPr marL="342900" indent="-342900">
              <a:buAutoNum type="arabicPeriod"/>
            </a:pPr>
            <a:r>
              <a:rPr lang="en-US" dirty="0">
                <a:solidFill>
                  <a:schemeClr val="bg1"/>
                </a:solidFill>
              </a:rPr>
              <a:t>More actions such as cancel or reassign the approval task to another user</a:t>
            </a:r>
          </a:p>
          <a:p>
            <a:pPr marL="342900" indent="-342900">
              <a:buAutoNum type="arabicPeriod"/>
            </a:pPr>
            <a:r>
              <a:rPr lang="en-US" dirty="0">
                <a:solidFill>
                  <a:schemeClr val="bg1"/>
                </a:solidFill>
              </a:rPr>
              <a:t>Approval response buttons for approve or reject</a:t>
            </a:r>
          </a:p>
          <a:p>
            <a:endParaRPr lang="en-US" dirty="0">
              <a:solidFill>
                <a:schemeClr val="bg1"/>
              </a:solidFill>
            </a:endParaRP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3348318" y="1315603"/>
            <a:ext cx="266699" cy="232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20123459" flipH="1">
            <a:off x="3640143" y="1277117"/>
            <a:ext cx="533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9F6B9E-04A7-64A3-3690-FC3D8F9C84FC}"/>
              </a:ext>
            </a:extLst>
          </p:cNvPr>
          <p:cNvSpPr/>
          <p:nvPr/>
        </p:nvSpPr>
        <p:spPr>
          <a:xfrm>
            <a:off x="5715000" y="4340102"/>
            <a:ext cx="1962999" cy="5888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AF4A46-E8F8-62E5-E6DF-1E28AF5D42B7}"/>
              </a:ext>
            </a:extLst>
          </p:cNvPr>
          <p:cNvSpPr/>
          <p:nvPr/>
        </p:nvSpPr>
        <p:spPr>
          <a:xfrm>
            <a:off x="5715000" y="2426247"/>
            <a:ext cx="2395368" cy="6207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70DF7B-3D2F-FD77-8782-72EF02E22642}"/>
              </a:ext>
            </a:extLst>
          </p:cNvPr>
          <p:cNvSpPr/>
          <p:nvPr/>
        </p:nvSpPr>
        <p:spPr>
          <a:xfrm>
            <a:off x="7467600" y="4997779"/>
            <a:ext cx="1143000" cy="2602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A7C4D1A-1AD0-23F8-AFFA-F97F83591191}"/>
              </a:ext>
            </a:extLst>
          </p:cNvPr>
          <p:cNvSpPr/>
          <p:nvPr/>
        </p:nvSpPr>
        <p:spPr>
          <a:xfrm flipH="1">
            <a:off x="7605908" y="3340618"/>
            <a:ext cx="193191" cy="618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0">
            <a:extLst>
              <a:ext uri="{FF2B5EF4-FFF2-40B4-BE49-F238E27FC236}">
                <a16:creationId xmlns:a16="http://schemas.microsoft.com/office/drawing/2014/main" id="{84C87286-346B-DBD4-D145-EF4AABAB852B}"/>
              </a:ext>
            </a:extLst>
          </p:cNvPr>
          <p:cNvSpPr/>
          <p:nvPr/>
        </p:nvSpPr>
        <p:spPr>
          <a:xfrm rot="5400000" flipH="1">
            <a:off x="7581253" y="5747051"/>
            <a:ext cx="91569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ABC8E4-469B-F806-1120-8839D164CF79}"/>
              </a:ext>
            </a:extLst>
          </p:cNvPr>
          <p:cNvSpPr/>
          <p:nvPr/>
        </p:nvSpPr>
        <p:spPr>
          <a:xfrm>
            <a:off x="5715000" y="3105226"/>
            <a:ext cx="1864014" cy="5850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A4318F-ACFA-9884-6F27-F7DAA5EB69B4}"/>
              </a:ext>
            </a:extLst>
          </p:cNvPr>
          <p:cNvSpPr/>
          <p:nvPr/>
        </p:nvSpPr>
        <p:spPr>
          <a:xfrm>
            <a:off x="5715000" y="5010557"/>
            <a:ext cx="736366" cy="26378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EDF8C-02BB-8141-C2F8-491C7B9A1637}"/>
              </a:ext>
            </a:extLst>
          </p:cNvPr>
          <p:cNvSpPr/>
          <p:nvPr/>
        </p:nvSpPr>
        <p:spPr>
          <a:xfrm>
            <a:off x="5715001" y="3766317"/>
            <a:ext cx="1905000" cy="4240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0">
            <a:extLst>
              <a:ext uri="{FF2B5EF4-FFF2-40B4-BE49-F238E27FC236}">
                <a16:creationId xmlns:a16="http://schemas.microsoft.com/office/drawing/2014/main" id="{7999031C-41CC-9DB6-8F1D-A1B2E20220FD}"/>
              </a:ext>
            </a:extLst>
          </p:cNvPr>
          <p:cNvSpPr/>
          <p:nvPr/>
        </p:nvSpPr>
        <p:spPr>
          <a:xfrm rot="16200000" flipH="1">
            <a:off x="7218868" y="2300865"/>
            <a:ext cx="19266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0">
            <a:extLst>
              <a:ext uri="{FF2B5EF4-FFF2-40B4-BE49-F238E27FC236}">
                <a16:creationId xmlns:a16="http://schemas.microsoft.com/office/drawing/2014/main" id="{071FD97F-5115-111A-5D52-DF6F5AB79D95}"/>
              </a:ext>
            </a:extLst>
          </p:cNvPr>
          <p:cNvSpPr/>
          <p:nvPr/>
        </p:nvSpPr>
        <p:spPr>
          <a:xfrm rot="21429608" flipH="1">
            <a:off x="7679042" y="3965118"/>
            <a:ext cx="14590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0">
            <a:extLst>
              <a:ext uri="{FF2B5EF4-FFF2-40B4-BE49-F238E27FC236}">
                <a16:creationId xmlns:a16="http://schemas.microsoft.com/office/drawing/2014/main" id="{9419D78D-7A2E-0DDE-E1A8-8FAE7C790D4D}"/>
              </a:ext>
            </a:extLst>
          </p:cNvPr>
          <p:cNvSpPr/>
          <p:nvPr/>
        </p:nvSpPr>
        <p:spPr>
          <a:xfrm rot="5400000" flipH="1">
            <a:off x="5563584" y="5747052"/>
            <a:ext cx="91569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97DF853-A611-182A-9BAC-EE586592162A}"/>
              </a:ext>
            </a:extLst>
          </p:cNvPr>
          <p:cNvSpPr txBox="1"/>
          <p:nvPr/>
        </p:nvSpPr>
        <p:spPr>
          <a:xfrm>
            <a:off x="7828359" y="3832862"/>
            <a:ext cx="558276" cy="261610"/>
          </a:xfrm>
          <a:prstGeom prst="rect">
            <a:avLst/>
          </a:prstGeom>
          <a:noFill/>
          <a:ln>
            <a:solidFill>
              <a:srgbClr val="F8A662"/>
            </a:solidFill>
          </a:ln>
        </p:spPr>
        <p:txBody>
          <a:bodyPr wrap="square" rtlCol="0">
            <a:spAutoFit/>
          </a:bodyPr>
          <a:lstStyle/>
          <a:p>
            <a:r>
              <a:rPr lang="en-US" sz="1100" dirty="0"/>
              <a:t>Status</a:t>
            </a:r>
          </a:p>
        </p:txBody>
      </p:sp>
      <p:sp>
        <p:nvSpPr>
          <p:cNvPr id="21" name="TextBox 20">
            <a:extLst>
              <a:ext uri="{FF2B5EF4-FFF2-40B4-BE49-F238E27FC236}">
                <a16:creationId xmlns:a16="http://schemas.microsoft.com/office/drawing/2014/main" id="{BB5D816F-7A7F-0268-B356-7349D1E9C9E5}"/>
              </a:ext>
            </a:extLst>
          </p:cNvPr>
          <p:cNvSpPr txBox="1"/>
          <p:nvPr/>
        </p:nvSpPr>
        <p:spPr>
          <a:xfrm>
            <a:off x="7825993" y="3199286"/>
            <a:ext cx="797857" cy="369332"/>
          </a:xfrm>
          <a:prstGeom prst="rect">
            <a:avLst/>
          </a:prstGeom>
          <a:noFill/>
          <a:ln>
            <a:solidFill>
              <a:srgbClr val="F8A662"/>
            </a:solidFill>
          </a:ln>
        </p:spPr>
        <p:txBody>
          <a:bodyPr wrap="square" rtlCol="0">
            <a:spAutoFit/>
          </a:bodyPr>
          <a:lstStyle/>
          <a:p>
            <a:r>
              <a:rPr lang="en-US" sz="900" dirty="0"/>
              <a:t>Attachments for item link</a:t>
            </a:r>
          </a:p>
        </p:txBody>
      </p:sp>
      <p:sp>
        <p:nvSpPr>
          <p:cNvPr id="22" name="TextBox 21">
            <a:extLst>
              <a:ext uri="{FF2B5EF4-FFF2-40B4-BE49-F238E27FC236}">
                <a16:creationId xmlns:a16="http://schemas.microsoft.com/office/drawing/2014/main" id="{06727156-DD3F-A373-B5B3-9A6B4C44C0D9}"/>
              </a:ext>
            </a:extLst>
          </p:cNvPr>
          <p:cNvSpPr txBox="1"/>
          <p:nvPr/>
        </p:nvSpPr>
        <p:spPr>
          <a:xfrm>
            <a:off x="5440679" y="6245402"/>
            <a:ext cx="1115781" cy="276999"/>
          </a:xfrm>
          <a:prstGeom prst="rect">
            <a:avLst/>
          </a:prstGeom>
          <a:noFill/>
          <a:ln>
            <a:solidFill>
              <a:srgbClr val="F8A662"/>
            </a:solidFill>
          </a:ln>
        </p:spPr>
        <p:txBody>
          <a:bodyPr wrap="square" rtlCol="0">
            <a:spAutoFit/>
          </a:bodyPr>
          <a:lstStyle/>
          <a:p>
            <a:r>
              <a:rPr lang="en-US" sz="1200" dirty="0"/>
              <a:t>More actions</a:t>
            </a:r>
          </a:p>
        </p:txBody>
      </p:sp>
      <p:sp>
        <p:nvSpPr>
          <p:cNvPr id="23" name="TextBox 22">
            <a:extLst>
              <a:ext uri="{FF2B5EF4-FFF2-40B4-BE49-F238E27FC236}">
                <a16:creationId xmlns:a16="http://schemas.microsoft.com/office/drawing/2014/main" id="{82144D90-DDC2-2E0B-3A84-D5AEBAA17652}"/>
              </a:ext>
            </a:extLst>
          </p:cNvPr>
          <p:cNvSpPr txBox="1"/>
          <p:nvPr/>
        </p:nvSpPr>
        <p:spPr>
          <a:xfrm>
            <a:off x="6934200" y="1763108"/>
            <a:ext cx="825647" cy="461665"/>
          </a:xfrm>
          <a:prstGeom prst="rect">
            <a:avLst/>
          </a:prstGeom>
          <a:noFill/>
          <a:ln>
            <a:solidFill>
              <a:srgbClr val="F8A662"/>
            </a:solidFill>
          </a:ln>
        </p:spPr>
        <p:txBody>
          <a:bodyPr wrap="square" rtlCol="0">
            <a:spAutoFit/>
          </a:bodyPr>
          <a:lstStyle/>
          <a:p>
            <a:r>
              <a:rPr lang="en-US" sz="1200" dirty="0"/>
              <a:t>Approval content</a:t>
            </a:r>
          </a:p>
        </p:txBody>
      </p:sp>
      <p:sp>
        <p:nvSpPr>
          <p:cNvPr id="24" name="TextBox 23">
            <a:extLst>
              <a:ext uri="{FF2B5EF4-FFF2-40B4-BE49-F238E27FC236}">
                <a16:creationId xmlns:a16="http://schemas.microsoft.com/office/drawing/2014/main" id="{C0B940B0-B7EE-F37D-92A6-9E6621E82280}"/>
              </a:ext>
            </a:extLst>
          </p:cNvPr>
          <p:cNvSpPr txBox="1"/>
          <p:nvPr/>
        </p:nvSpPr>
        <p:spPr>
          <a:xfrm>
            <a:off x="7452359" y="6238195"/>
            <a:ext cx="1249680" cy="276999"/>
          </a:xfrm>
          <a:prstGeom prst="rect">
            <a:avLst/>
          </a:prstGeom>
          <a:noFill/>
          <a:ln>
            <a:solidFill>
              <a:srgbClr val="F8A662"/>
            </a:solidFill>
          </a:ln>
        </p:spPr>
        <p:txBody>
          <a:bodyPr wrap="square" rtlCol="0">
            <a:spAutoFit/>
          </a:bodyPr>
          <a:lstStyle/>
          <a:p>
            <a:r>
              <a:rPr lang="en-US" sz="1200" dirty="0"/>
              <a:t>Approval buttons</a:t>
            </a:r>
          </a:p>
        </p:txBody>
      </p:sp>
      <p:sp>
        <p:nvSpPr>
          <p:cNvPr id="26" name="Right Arrow 10">
            <a:extLst>
              <a:ext uri="{FF2B5EF4-FFF2-40B4-BE49-F238E27FC236}">
                <a16:creationId xmlns:a16="http://schemas.microsoft.com/office/drawing/2014/main" id="{152A1FA9-057C-B4FA-9BCF-A1E4279C6D51}"/>
              </a:ext>
            </a:extLst>
          </p:cNvPr>
          <p:cNvSpPr/>
          <p:nvPr/>
        </p:nvSpPr>
        <p:spPr>
          <a:xfrm flipH="1" flipV="1">
            <a:off x="7731021" y="4609680"/>
            <a:ext cx="203948" cy="623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F18DFC4-2EDE-C4D9-C691-644CE4F622D1}"/>
              </a:ext>
            </a:extLst>
          </p:cNvPr>
          <p:cNvSpPr txBox="1"/>
          <p:nvPr/>
        </p:nvSpPr>
        <p:spPr>
          <a:xfrm>
            <a:off x="7714127" y="4257537"/>
            <a:ext cx="928166" cy="276999"/>
          </a:xfrm>
          <a:prstGeom prst="rect">
            <a:avLst/>
          </a:prstGeom>
          <a:noFill/>
          <a:ln>
            <a:solidFill>
              <a:srgbClr val="F8A662"/>
            </a:solidFill>
          </a:ln>
        </p:spPr>
        <p:txBody>
          <a:bodyPr wrap="square" rtlCol="0">
            <a:spAutoFit/>
          </a:bodyPr>
          <a:lstStyle/>
          <a:p>
            <a:r>
              <a:rPr lang="en-US" sz="1200" dirty="0" err="1"/>
              <a:t>Comments</a:t>
            </a:r>
            <a:r>
              <a:rPr lang="en-US" sz="1200" dirty="0" err="1">
                <a:solidFill>
                  <a:schemeClr val="bg1"/>
                </a:solidFill>
              </a:rPr>
              <a:t>s</a:t>
            </a:r>
            <a:endParaRPr lang="en-US" sz="1200" dirty="0">
              <a:solidFill>
                <a:schemeClr val="bg1"/>
              </a:solidFill>
            </a:endParaRPr>
          </a:p>
        </p:txBody>
      </p:sp>
    </p:spTree>
    <p:extLst>
      <p:ext uri="{BB962C8B-B14F-4D97-AF65-F5344CB8AC3E}">
        <p14:creationId xmlns:p14="http://schemas.microsoft.com/office/powerpoint/2010/main" val="1921125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email&#10;&#10;Description automatically generated">
            <a:extLst>
              <a:ext uri="{FF2B5EF4-FFF2-40B4-BE49-F238E27FC236}">
                <a16:creationId xmlns:a16="http://schemas.microsoft.com/office/drawing/2014/main" id="{74F83F33-B28F-2281-2DF7-FF160CD2A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58" y="674597"/>
            <a:ext cx="5806442" cy="5486400"/>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4. Supervisor Form view in Power App from link Teams</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When a request attachment or link is clicked, reviewers can view the item in detail as well as take approval action on the Power App – part 1.</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6755688" y="873125"/>
            <a:ext cx="940512" cy="3746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5400000" flipV="1">
            <a:off x="7090894" y="680849"/>
            <a:ext cx="20376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CC4845-616D-255A-2126-D0D9B3EDBE76}"/>
              </a:ext>
            </a:extLst>
          </p:cNvPr>
          <p:cNvSpPr txBox="1"/>
          <p:nvPr/>
        </p:nvSpPr>
        <p:spPr>
          <a:xfrm>
            <a:off x="6642368" y="314090"/>
            <a:ext cx="1146532" cy="261610"/>
          </a:xfrm>
          <a:prstGeom prst="rect">
            <a:avLst/>
          </a:prstGeom>
          <a:noFill/>
          <a:ln>
            <a:solidFill>
              <a:srgbClr val="F8A662"/>
            </a:solidFill>
          </a:ln>
        </p:spPr>
        <p:txBody>
          <a:bodyPr wrap="square" rtlCol="0">
            <a:spAutoFit/>
          </a:bodyPr>
          <a:lstStyle/>
          <a:p>
            <a:r>
              <a:rPr lang="en-US" sz="1100" dirty="0"/>
              <a:t>Approval status</a:t>
            </a:r>
          </a:p>
        </p:txBody>
      </p:sp>
    </p:spTree>
    <p:extLst>
      <p:ext uri="{BB962C8B-B14F-4D97-AF65-F5344CB8AC3E}">
        <p14:creationId xmlns:p14="http://schemas.microsoft.com/office/powerpoint/2010/main" val="210070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F3912175-B72E-AAFC-4105-380D3E422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520" y="685800"/>
            <a:ext cx="5745480"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5. Supervisor Approval via Power App from request link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Part 2.</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6477000" y="873125"/>
            <a:ext cx="868681" cy="3746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5400000" flipV="1">
            <a:off x="6768671" y="680849"/>
            <a:ext cx="20376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CC4845-616D-255A-2126-D0D9B3EDBE76}"/>
              </a:ext>
            </a:extLst>
          </p:cNvPr>
          <p:cNvSpPr txBox="1"/>
          <p:nvPr/>
        </p:nvSpPr>
        <p:spPr>
          <a:xfrm>
            <a:off x="6320145" y="314090"/>
            <a:ext cx="1146532" cy="261610"/>
          </a:xfrm>
          <a:prstGeom prst="rect">
            <a:avLst/>
          </a:prstGeom>
          <a:noFill/>
          <a:ln>
            <a:solidFill>
              <a:srgbClr val="F8A662"/>
            </a:solidFill>
          </a:ln>
        </p:spPr>
        <p:txBody>
          <a:bodyPr wrap="square" rtlCol="0">
            <a:spAutoFit/>
          </a:bodyPr>
          <a:lstStyle/>
          <a:p>
            <a:r>
              <a:rPr lang="en-US" sz="1100" dirty="0"/>
              <a:t>Approval status</a:t>
            </a:r>
          </a:p>
        </p:txBody>
      </p:sp>
    </p:spTree>
    <p:extLst>
      <p:ext uri="{BB962C8B-B14F-4D97-AF65-F5344CB8AC3E}">
        <p14:creationId xmlns:p14="http://schemas.microsoft.com/office/powerpoint/2010/main" val="130853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6. Supervisor Approval via Power App from request link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Part 3.</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6477000" y="873125"/>
            <a:ext cx="868681" cy="3746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5400000" flipV="1">
            <a:off x="6768671" y="680849"/>
            <a:ext cx="20376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CC4845-616D-255A-2126-D0D9B3EDBE76}"/>
              </a:ext>
            </a:extLst>
          </p:cNvPr>
          <p:cNvSpPr txBox="1"/>
          <p:nvPr/>
        </p:nvSpPr>
        <p:spPr>
          <a:xfrm>
            <a:off x="6320145" y="314090"/>
            <a:ext cx="1146532" cy="261610"/>
          </a:xfrm>
          <a:prstGeom prst="rect">
            <a:avLst/>
          </a:prstGeom>
          <a:noFill/>
          <a:ln>
            <a:solidFill>
              <a:srgbClr val="F8A662"/>
            </a:solidFill>
          </a:ln>
        </p:spPr>
        <p:txBody>
          <a:bodyPr wrap="square" rtlCol="0">
            <a:spAutoFit/>
          </a:bodyPr>
          <a:lstStyle/>
          <a:p>
            <a:r>
              <a:rPr lang="en-US" sz="1100" dirty="0"/>
              <a:t>Approval status</a:t>
            </a:r>
          </a:p>
        </p:txBody>
      </p:sp>
      <p:pic>
        <p:nvPicPr>
          <p:cNvPr id="5" name="Picture 4" descr="Graphical user interface, application&#10;&#10;Description automatically generated">
            <a:extLst>
              <a:ext uri="{FF2B5EF4-FFF2-40B4-BE49-F238E27FC236}">
                <a16:creationId xmlns:a16="http://schemas.microsoft.com/office/drawing/2014/main" id="{D1F903F8-DBB3-C7A7-37F2-865CD0121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0"/>
            <a:ext cx="5791201" cy="5440363"/>
          </a:xfrm>
          <a:prstGeom prst="rect">
            <a:avLst/>
          </a:prstGeom>
        </p:spPr>
      </p:pic>
    </p:spTree>
    <p:extLst>
      <p:ext uri="{BB962C8B-B14F-4D97-AF65-F5344CB8AC3E}">
        <p14:creationId xmlns:p14="http://schemas.microsoft.com/office/powerpoint/2010/main" val="3964777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7DED0C01-DC4B-9D7C-23A9-84E09941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703387"/>
            <a:ext cx="5791201" cy="5451226"/>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7. Supervisor Approval - Teams notification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An expanded status responded and more actions dropdown options within Teams notification.</a:t>
            </a:r>
          </a:p>
          <a:p>
            <a:endParaRPr lang="en-US" dirty="0">
              <a:solidFill>
                <a:schemeClr val="bg1"/>
              </a:solidFill>
            </a:endParaRP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3772976" y="2007322"/>
            <a:ext cx="1247515" cy="7119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10800000">
            <a:off x="6284309" y="2275183"/>
            <a:ext cx="3048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762701-5954-447F-72BF-76E77EC87A34}"/>
              </a:ext>
            </a:extLst>
          </p:cNvPr>
          <p:cNvSpPr txBox="1"/>
          <p:nvPr/>
        </p:nvSpPr>
        <p:spPr>
          <a:xfrm>
            <a:off x="6655515" y="2159727"/>
            <a:ext cx="533400" cy="261610"/>
          </a:xfrm>
          <a:prstGeom prst="rect">
            <a:avLst/>
          </a:prstGeom>
          <a:noFill/>
          <a:ln>
            <a:solidFill>
              <a:srgbClr val="F8A662"/>
            </a:solidFill>
          </a:ln>
        </p:spPr>
        <p:txBody>
          <a:bodyPr wrap="square" rtlCol="0">
            <a:spAutoFit/>
          </a:bodyPr>
          <a:lstStyle/>
          <a:p>
            <a:r>
              <a:rPr lang="en-US" sz="1100" dirty="0"/>
              <a:t>Status</a:t>
            </a:r>
          </a:p>
        </p:txBody>
      </p:sp>
      <p:sp>
        <p:nvSpPr>
          <p:cNvPr id="9" name="Rectangle 8">
            <a:extLst>
              <a:ext uri="{FF2B5EF4-FFF2-40B4-BE49-F238E27FC236}">
                <a16:creationId xmlns:a16="http://schemas.microsoft.com/office/drawing/2014/main" id="{44E656F9-68BA-3649-8C50-7B112EBF18E8}"/>
              </a:ext>
            </a:extLst>
          </p:cNvPr>
          <p:cNvSpPr/>
          <p:nvPr/>
        </p:nvSpPr>
        <p:spPr>
          <a:xfrm>
            <a:off x="5775956" y="2177139"/>
            <a:ext cx="471072" cy="2616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647CAAD4-52F6-B7E7-C856-2C8BDE91D9ED}"/>
              </a:ext>
            </a:extLst>
          </p:cNvPr>
          <p:cNvSpPr/>
          <p:nvPr/>
        </p:nvSpPr>
        <p:spPr>
          <a:xfrm rot="16200000" flipH="1">
            <a:off x="4675418" y="1842959"/>
            <a:ext cx="17852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1E33AB-91D3-9331-126C-340115B3FF7F}"/>
              </a:ext>
            </a:extLst>
          </p:cNvPr>
          <p:cNvSpPr txBox="1"/>
          <p:nvPr/>
        </p:nvSpPr>
        <p:spPr>
          <a:xfrm>
            <a:off x="5895669" y="6464557"/>
            <a:ext cx="1038532" cy="276999"/>
          </a:xfrm>
          <a:prstGeom prst="rect">
            <a:avLst/>
          </a:prstGeom>
          <a:noFill/>
          <a:ln>
            <a:solidFill>
              <a:srgbClr val="F8A662"/>
            </a:solidFill>
          </a:ln>
        </p:spPr>
        <p:txBody>
          <a:bodyPr wrap="square" rtlCol="0">
            <a:spAutoFit/>
          </a:bodyPr>
          <a:lstStyle/>
          <a:p>
            <a:r>
              <a:rPr lang="en-US" sz="1100" dirty="0"/>
              <a:t>More </a:t>
            </a:r>
            <a:r>
              <a:rPr lang="en-US" sz="1200" dirty="0"/>
              <a:t>actions</a:t>
            </a:r>
          </a:p>
        </p:txBody>
      </p:sp>
    </p:spTree>
    <p:extLst>
      <p:ext uri="{BB962C8B-B14F-4D97-AF65-F5344CB8AC3E}">
        <p14:creationId xmlns:p14="http://schemas.microsoft.com/office/powerpoint/2010/main" val="4263311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CA1E5A4F-0D34-8CEC-D1B3-9E4D69A37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0"/>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8. Supervisor Approval - Teams notification Cancelled</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A </a:t>
            </a:r>
            <a:r>
              <a:rPr lang="en-US" sz="1400" dirty="0">
                <a:solidFill>
                  <a:schemeClr val="bg1"/>
                </a:solidFill>
              </a:rPr>
              <a:t>Cancelled approval </a:t>
            </a:r>
            <a:r>
              <a:rPr lang="en-US" dirty="0">
                <a:solidFill>
                  <a:schemeClr val="bg1"/>
                </a:solidFill>
              </a:rPr>
              <a:t>within Teams notification.</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5701928" y="2170610"/>
            <a:ext cx="640081" cy="1927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10800000" flipV="1">
            <a:off x="6385040" y="2243673"/>
            <a:ext cx="19274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41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F1F6AD0A-1CD7-420C-58D4-60CEB5495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447801"/>
          </a:xfrm>
          <a:prstGeom prst="rect">
            <a:avLst/>
          </a:prstGeom>
        </p:spPr>
      </p:pic>
      <p:sp>
        <p:nvSpPr>
          <p:cNvPr id="3" name="Content Placeholder 2"/>
          <p:cNvSpPr>
            <a:spLocks noGrp="1"/>
          </p:cNvSpPr>
          <p:nvPr>
            <p:ph idx="1"/>
          </p:nvPr>
        </p:nvSpPr>
        <p:spPr>
          <a:xfrm>
            <a:off x="435006" y="1666101"/>
            <a:ext cx="8251794" cy="5115699"/>
          </a:xfrm>
          <a:noFill/>
          <a:ln>
            <a:solidFill>
              <a:schemeClr val="accent1"/>
            </a:solidFill>
          </a:ln>
        </p:spPr>
        <p:txBody>
          <a:bodyPr>
            <a:normAutofit/>
          </a:bodyPr>
          <a:lstStyle/>
          <a:p>
            <a:pPr marL="0" indent="0" algn="ctr">
              <a:buNone/>
            </a:pPr>
            <a:r>
              <a:rPr lang="en-US" sz="2400" b="1" dirty="0"/>
              <a:t>User Logon Prompt</a:t>
            </a:r>
          </a:p>
          <a:p>
            <a:pPr marL="457200" lvl="1" indent="0">
              <a:buNone/>
            </a:pPr>
            <a:endParaRPr lang="en-US" sz="2400" b="1" dirty="0"/>
          </a:p>
        </p:txBody>
      </p:sp>
      <p:sp>
        <p:nvSpPr>
          <p:cNvPr id="8" name="TextBox 7">
            <a:extLst>
              <a:ext uri="{FF2B5EF4-FFF2-40B4-BE49-F238E27FC236}">
                <a16:creationId xmlns:a16="http://schemas.microsoft.com/office/drawing/2014/main" id="{8FF1E413-BBAD-3640-E64A-0CB6A131EBF3}"/>
              </a:ext>
            </a:extLst>
          </p:cNvPr>
          <p:cNvSpPr txBox="1"/>
          <p:nvPr/>
        </p:nvSpPr>
        <p:spPr>
          <a:xfrm>
            <a:off x="3581400" y="446900"/>
            <a:ext cx="2819400" cy="553998"/>
          </a:xfrm>
          <a:prstGeom prst="rect">
            <a:avLst/>
          </a:prstGeom>
          <a:noFill/>
        </p:spPr>
        <p:txBody>
          <a:bodyPr wrap="square" rtlCol="0">
            <a:spAutoFit/>
          </a:bodyPr>
          <a:lstStyle/>
          <a:p>
            <a:pPr algn="ctr"/>
            <a:r>
              <a:rPr lang="en-US" sz="3000" dirty="0">
                <a:solidFill>
                  <a:schemeClr val="bg1"/>
                </a:solidFill>
              </a:rPr>
              <a:t>DQMP</a:t>
            </a:r>
          </a:p>
        </p:txBody>
      </p:sp>
      <p:sp>
        <p:nvSpPr>
          <p:cNvPr id="2" name="TextBox 1">
            <a:extLst>
              <a:ext uri="{FF2B5EF4-FFF2-40B4-BE49-F238E27FC236}">
                <a16:creationId xmlns:a16="http://schemas.microsoft.com/office/drawing/2014/main" id="{F943785D-9B6E-7637-F9B9-1A8018D2689A}"/>
              </a:ext>
            </a:extLst>
          </p:cNvPr>
          <p:cNvSpPr txBox="1"/>
          <p:nvPr/>
        </p:nvSpPr>
        <p:spPr>
          <a:xfrm>
            <a:off x="812683" y="2172619"/>
            <a:ext cx="7696200" cy="381000"/>
          </a:xfrm>
          <a:prstGeom prst="rect">
            <a:avLst/>
          </a:prstGeom>
          <a:noFill/>
        </p:spPr>
        <p:txBody>
          <a:bodyPr wrap="square" rtlCol="0">
            <a:spAutoFit/>
          </a:bodyPr>
          <a:lstStyle/>
          <a:p>
            <a:pPr algn="ctr"/>
            <a:r>
              <a:rPr lang="en-US" dirty="0">
                <a:hlinkClick r:id="rId3"/>
              </a:rPr>
              <a:t>DQMP Power App</a:t>
            </a:r>
            <a:endParaRPr lang="en-US" dirty="0"/>
          </a:p>
        </p:txBody>
      </p:sp>
      <p:sp>
        <p:nvSpPr>
          <p:cNvPr id="4" name="TextBox 3">
            <a:extLst>
              <a:ext uri="{FF2B5EF4-FFF2-40B4-BE49-F238E27FC236}">
                <a16:creationId xmlns:a16="http://schemas.microsoft.com/office/drawing/2014/main" id="{2F6424F2-AA96-81E6-075A-6E5388584E1D}"/>
              </a:ext>
            </a:extLst>
          </p:cNvPr>
          <p:cNvSpPr txBox="1"/>
          <p:nvPr/>
        </p:nvSpPr>
        <p:spPr>
          <a:xfrm>
            <a:off x="812683" y="2592394"/>
            <a:ext cx="7772400" cy="646331"/>
          </a:xfrm>
          <a:prstGeom prst="rect">
            <a:avLst/>
          </a:prstGeom>
          <a:noFill/>
        </p:spPr>
        <p:txBody>
          <a:bodyPr wrap="square" rtlCol="0">
            <a:spAutoFit/>
          </a:bodyPr>
          <a:lstStyle/>
          <a:p>
            <a:pPr marL="285750" indent="-285750">
              <a:buFont typeface="Wingdings" panose="05000000000000000000" pitchFamily="2" charset="2"/>
              <a:buChar char="§"/>
            </a:pPr>
            <a:r>
              <a:rPr lang="en-US" sz="1800" dirty="0"/>
              <a:t>When users log on to the Power App, they ge</a:t>
            </a:r>
            <a:r>
              <a:rPr lang="en-US" dirty="0"/>
              <a:t>t prompted to allow permission to connection. Click Allow button to proceed.  </a:t>
            </a:r>
          </a:p>
        </p:txBody>
      </p:sp>
      <p:pic>
        <p:nvPicPr>
          <p:cNvPr id="10" name="Picture 9">
            <a:extLst>
              <a:ext uri="{FF2B5EF4-FFF2-40B4-BE49-F238E27FC236}">
                <a16:creationId xmlns:a16="http://schemas.microsoft.com/office/drawing/2014/main" id="{0EC293B9-BA5E-D323-8604-4B5B5E069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06" y="3238725"/>
            <a:ext cx="8273988" cy="3543075"/>
          </a:xfrm>
          <a:prstGeom prst="rect">
            <a:avLst/>
          </a:prstGeom>
        </p:spPr>
      </p:pic>
      <p:sp>
        <p:nvSpPr>
          <p:cNvPr id="11" name="Right Arrow 10">
            <a:extLst>
              <a:ext uri="{FF2B5EF4-FFF2-40B4-BE49-F238E27FC236}">
                <a16:creationId xmlns:a16="http://schemas.microsoft.com/office/drawing/2014/main" id="{5B633136-5904-8FAE-B25D-B24C9A5A91CE}"/>
              </a:ext>
            </a:extLst>
          </p:cNvPr>
          <p:cNvSpPr/>
          <p:nvPr/>
        </p:nvSpPr>
        <p:spPr>
          <a:xfrm rot="5400000" flipH="1">
            <a:off x="5141199" y="6019636"/>
            <a:ext cx="2223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568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F5136DB0-523F-F5F6-B312-76B146B57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685" y="685800"/>
            <a:ext cx="5704115" cy="5440363"/>
          </a:xfrm>
          <a:prstGeom prst="rect">
            <a:avLst/>
          </a:prstGeom>
          <a:ln>
            <a:noFill/>
          </a:ln>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9. Supervisor Approval - Teams Approval Activity Dashboard</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Approvers can view the approval activities on the dashboard  on Teams.</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4343397" y="1778717"/>
            <a:ext cx="381003" cy="2024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10800000" flipV="1">
            <a:off x="4791367" y="1851780"/>
            <a:ext cx="19274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B4598F-DE68-038B-B033-C71874E30E80}"/>
              </a:ext>
            </a:extLst>
          </p:cNvPr>
          <p:cNvSpPr/>
          <p:nvPr/>
        </p:nvSpPr>
        <p:spPr>
          <a:xfrm>
            <a:off x="5105399" y="2035625"/>
            <a:ext cx="3971915" cy="29456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490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 email&#10;&#10;Description automatically generated">
            <a:extLst>
              <a:ext uri="{FF2B5EF4-FFF2-40B4-BE49-F238E27FC236}">
                <a16:creationId xmlns:a16="http://schemas.microsoft.com/office/drawing/2014/main" id="{B1A000E0-4A1F-94AB-7615-3BEA3B191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78" y="692331"/>
            <a:ext cx="5715000"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10. Supervisor Approval - Outlook notification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Outlook notification is also sent to supervisor when the Power Automate is triggered by  submitting the request.  </a:t>
            </a:r>
          </a:p>
          <a:p>
            <a:endParaRPr lang="en-US" dirty="0">
              <a:solidFill>
                <a:schemeClr val="bg1"/>
              </a:solidFill>
            </a:endParaRPr>
          </a:p>
          <a:p>
            <a:r>
              <a:rPr lang="en-US" dirty="0">
                <a:solidFill>
                  <a:schemeClr val="bg1"/>
                </a:solidFill>
              </a:rPr>
              <a:t>There are 3 parts in the Teams notification: </a:t>
            </a:r>
          </a:p>
          <a:p>
            <a:pPr marL="342900" indent="-342900">
              <a:buAutoNum type="arabicPeriod"/>
            </a:pPr>
            <a:r>
              <a:rPr lang="en-US" dirty="0">
                <a:solidFill>
                  <a:schemeClr val="bg1"/>
                </a:solidFill>
              </a:rPr>
              <a:t>Approval content including title and important information</a:t>
            </a:r>
          </a:p>
          <a:p>
            <a:pPr marL="342900" indent="-342900">
              <a:buAutoNum type="arabicPeriod"/>
            </a:pPr>
            <a:r>
              <a:rPr lang="en-US" sz="1400" dirty="0">
                <a:solidFill>
                  <a:schemeClr val="bg1"/>
                </a:solidFill>
              </a:rPr>
              <a:t>Description of an item </a:t>
            </a:r>
            <a:r>
              <a:rPr lang="en-US" dirty="0">
                <a:solidFill>
                  <a:schemeClr val="bg1"/>
                </a:solidFill>
              </a:rPr>
              <a:t>link which links to the item in the Power App</a:t>
            </a:r>
          </a:p>
          <a:p>
            <a:pPr marL="342900" indent="-342900">
              <a:buAutoNum type="arabicPeriod"/>
            </a:pPr>
            <a:r>
              <a:rPr lang="en-US" dirty="0">
                <a:solidFill>
                  <a:schemeClr val="bg1"/>
                </a:solidFill>
              </a:rPr>
              <a:t>Approval response buttons that opens an approval dashboard in Power Automate</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5537596" y="2743200"/>
            <a:ext cx="3218059" cy="10883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a:off x="5843873" y="4237618"/>
            <a:ext cx="3048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762701-5954-447F-72BF-76E77EC87A34}"/>
              </a:ext>
            </a:extLst>
          </p:cNvPr>
          <p:cNvSpPr txBox="1"/>
          <p:nvPr/>
        </p:nvSpPr>
        <p:spPr>
          <a:xfrm>
            <a:off x="4911637" y="4195199"/>
            <a:ext cx="905906" cy="261610"/>
          </a:xfrm>
          <a:prstGeom prst="rect">
            <a:avLst/>
          </a:prstGeom>
          <a:noFill/>
          <a:ln>
            <a:solidFill>
              <a:srgbClr val="F8A662"/>
            </a:solidFill>
          </a:ln>
        </p:spPr>
        <p:txBody>
          <a:bodyPr wrap="square" rtlCol="0">
            <a:spAutoFit/>
          </a:bodyPr>
          <a:lstStyle/>
          <a:p>
            <a:r>
              <a:rPr lang="en-US" sz="1100" dirty="0"/>
              <a:t>Request link</a:t>
            </a:r>
          </a:p>
        </p:txBody>
      </p:sp>
      <p:sp>
        <p:nvSpPr>
          <p:cNvPr id="6" name="Rectangle 5">
            <a:extLst>
              <a:ext uri="{FF2B5EF4-FFF2-40B4-BE49-F238E27FC236}">
                <a16:creationId xmlns:a16="http://schemas.microsoft.com/office/drawing/2014/main" id="{423F91C8-DEBD-4F2C-3B8A-ECAC12CEC21D}"/>
              </a:ext>
            </a:extLst>
          </p:cNvPr>
          <p:cNvSpPr/>
          <p:nvPr/>
        </p:nvSpPr>
        <p:spPr>
          <a:xfrm>
            <a:off x="5518246" y="4701652"/>
            <a:ext cx="1855736" cy="33281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1DBE267-2CD6-D5E4-54A0-B868710E0448}"/>
              </a:ext>
            </a:extLst>
          </p:cNvPr>
          <p:cNvSpPr/>
          <p:nvPr/>
        </p:nvSpPr>
        <p:spPr>
          <a:xfrm>
            <a:off x="6198326" y="3874221"/>
            <a:ext cx="2286001" cy="43088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9A5E7164-8E29-FC33-2C58-2CF54436E394}"/>
              </a:ext>
            </a:extLst>
          </p:cNvPr>
          <p:cNvSpPr/>
          <p:nvPr/>
        </p:nvSpPr>
        <p:spPr>
          <a:xfrm rot="5400000">
            <a:off x="6702912" y="2636917"/>
            <a:ext cx="111003" cy="467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0">
            <a:extLst>
              <a:ext uri="{FF2B5EF4-FFF2-40B4-BE49-F238E27FC236}">
                <a16:creationId xmlns:a16="http://schemas.microsoft.com/office/drawing/2014/main" id="{6384DD33-D33F-2AEF-D0AC-1C08FEB61BFC}"/>
              </a:ext>
            </a:extLst>
          </p:cNvPr>
          <p:cNvSpPr/>
          <p:nvPr/>
        </p:nvSpPr>
        <p:spPr>
          <a:xfrm rot="10800000">
            <a:off x="7438205" y="4836631"/>
            <a:ext cx="3048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CF0272-9A31-28BF-158B-AAA535C704F9}"/>
              </a:ext>
            </a:extLst>
          </p:cNvPr>
          <p:cNvSpPr txBox="1"/>
          <p:nvPr/>
        </p:nvSpPr>
        <p:spPr>
          <a:xfrm>
            <a:off x="6367379" y="2173914"/>
            <a:ext cx="725030" cy="430887"/>
          </a:xfrm>
          <a:prstGeom prst="rect">
            <a:avLst/>
          </a:prstGeom>
          <a:noFill/>
          <a:ln>
            <a:solidFill>
              <a:srgbClr val="F8A662"/>
            </a:solidFill>
          </a:ln>
        </p:spPr>
        <p:txBody>
          <a:bodyPr wrap="square" rtlCol="0">
            <a:spAutoFit/>
          </a:bodyPr>
          <a:lstStyle/>
          <a:p>
            <a:r>
              <a:rPr lang="en-US" sz="1100" dirty="0"/>
              <a:t>Approval content</a:t>
            </a:r>
          </a:p>
        </p:txBody>
      </p:sp>
      <p:sp>
        <p:nvSpPr>
          <p:cNvPr id="19" name="TextBox 18">
            <a:extLst>
              <a:ext uri="{FF2B5EF4-FFF2-40B4-BE49-F238E27FC236}">
                <a16:creationId xmlns:a16="http://schemas.microsoft.com/office/drawing/2014/main" id="{18556E5E-309C-D7D2-2541-214F7B52376E}"/>
              </a:ext>
            </a:extLst>
          </p:cNvPr>
          <p:cNvSpPr txBox="1"/>
          <p:nvPr/>
        </p:nvSpPr>
        <p:spPr>
          <a:xfrm>
            <a:off x="7804797" y="4684231"/>
            <a:ext cx="898605" cy="430887"/>
          </a:xfrm>
          <a:prstGeom prst="rect">
            <a:avLst/>
          </a:prstGeom>
          <a:noFill/>
          <a:ln>
            <a:solidFill>
              <a:srgbClr val="F8A662"/>
            </a:solidFill>
          </a:ln>
        </p:spPr>
        <p:txBody>
          <a:bodyPr wrap="square" rtlCol="0">
            <a:spAutoFit/>
          </a:bodyPr>
          <a:lstStyle/>
          <a:p>
            <a:r>
              <a:rPr lang="en-US" sz="1100" dirty="0"/>
              <a:t>Approval buttons</a:t>
            </a:r>
          </a:p>
        </p:txBody>
      </p:sp>
    </p:spTree>
    <p:extLst>
      <p:ext uri="{BB962C8B-B14F-4D97-AF65-F5344CB8AC3E}">
        <p14:creationId xmlns:p14="http://schemas.microsoft.com/office/powerpoint/2010/main" val="3895139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email&#10;&#10;Description automatically generated">
            <a:extLst>
              <a:ext uri="{FF2B5EF4-FFF2-40B4-BE49-F238E27FC236}">
                <a16:creationId xmlns:a16="http://schemas.microsoft.com/office/drawing/2014/main" id="{933ED885-58D7-0E48-4310-BF9F837A6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685800"/>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11. Supervisor - Cancelled Approval on Power Automate</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When an approval link a request is opened, the selected approval button value in Outlook  is already selected on the approval panel of the Power Automate. </a:t>
            </a:r>
          </a:p>
          <a:p>
            <a:endParaRPr lang="en-US" sz="1400" dirty="0">
              <a:solidFill>
                <a:schemeClr val="bg1"/>
              </a:solidFill>
            </a:endParaRPr>
          </a:p>
          <a:p>
            <a:r>
              <a:rPr lang="en-US" dirty="0">
                <a:solidFill>
                  <a:schemeClr val="bg1"/>
                </a:solidFill>
              </a:rPr>
              <a:t>Select the approval option.</a:t>
            </a:r>
          </a:p>
          <a:p>
            <a:endParaRPr lang="en-US" sz="1400" dirty="0">
              <a:solidFill>
                <a:schemeClr val="bg1"/>
              </a:solidFill>
            </a:endParaRPr>
          </a:p>
          <a:p>
            <a:r>
              <a:rPr lang="en-US" dirty="0">
                <a:solidFill>
                  <a:schemeClr val="bg1"/>
                </a:solidFill>
              </a:rPr>
              <a:t>Click the confirm button to send the approval response. </a:t>
            </a:r>
          </a:p>
        </p:txBody>
      </p:sp>
      <p:sp>
        <p:nvSpPr>
          <p:cNvPr id="13" name="Rectangle 12">
            <a:extLst>
              <a:ext uri="{FF2B5EF4-FFF2-40B4-BE49-F238E27FC236}">
                <a16:creationId xmlns:a16="http://schemas.microsoft.com/office/drawing/2014/main" id="{F45533CD-BD0D-2F34-B75B-6AB6D794F672}"/>
              </a:ext>
            </a:extLst>
          </p:cNvPr>
          <p:cNvSpPr/>
          <p:nvPr/>
        </p:nvSpPr>
        <p:spPr>
          <a:xfrm>
            <a:off x="7859730" y="3910146"/>
            <a:ext cx="126057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flipV="1">
            <a:off x="7618591" y="4028225"/>
            <a:ext cx="19274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D6EC3A-3FC6-042C-E92E-39FBF646A29A}"/>
              </a:ext>
            </a:extLst>
          </p:cNvPr>
          <p:cNvSpPr/>
          <p:nvPr/>
        </p:nvSpPr>
        <p:spPr>
          <a:xfrm>
            <a:off x="7859730" y="5760727"/>
            <a:ext cx="800944"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10">
            <a:extLst>
              <a:ext uri="{FF2B5EF4-FFF2-40B4-BE49-F238E27FC236}">
                <a16:creationId xmlns:a16="http://schemas.microsoft.com/office/drawing/2014/main" id="{2B9BD7A1-295E-4854-87D4-A049AD555016}"/>
              </a:ext>
            </a:extLst>
          </p:cNvPr>
          <p:cNvSpPr/>
          <p:nvPr/>
        </p:nvSpPr>
        <p:spPr>
          <a:xfrm rot="16200000" flipV="1">
            <a:off x="8206597" y="6107406"/>
            <a:ext cx="19274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3F4903-2536-C1D3-260C-52069E24DDBC}"/>
              </a:ext>
            </a:extLst>
          </p:cNvPr>
          <p:cNvSpPr txBox="1"/>
          <p:nvPr/>
        </p:nvSpPr>
        <p:spPr>
          <a:xfrm>
            <a:off x="7930961" y="6262520"/>
            <a:ext cx="729713" cy="430887"/>
          </a:xfrm>
          <a:prstGeom prst="rect">
            <a:avLst/>
          </a:prstGeom>
          <a:noFill/>
          <a:ln>
            <a:solidFill>
              <a:srgbClr val="F8A662"/>
            </a:solidFill>
          </a:ln>
        </p:spPr>
        <p:txBody>
          <a:bodyPr wrap="square" rtlCol="0">
            <a:spAutoFit/>
          </a:bodyPr>
          <a:lstStyle/>
          <a:p>
            <a:r>
              <a:rPr lang="en-US" sz="1100" dirty="0"/>
              <a:t>Approval buttons</a:t>
            </a:r>
          </a:p>
        </p:txBody>
      </p:sp>
      <p:sp>
        <p:nvSpPr>
          <p:cNvPr id="11" name="TextBox 10">
            <a:extLst>
              <a:ext uri="{FF2B5EF4-FFF2-40B4-BE49-F238E27FC236}">
                <a16:creationId xmlns:a16="http://schemas.microsoft.com/office/drawing/2014/main" id="{DF4DECF9-820B-F256-FEFB-F15356C5D524}"/>
              </a:ext>
            </a:extLst>
          </p:cNvPr>
          <p:cNvSpPr txBox="1"/>
          <p:nvPr/>
        </p:nvSpPr>
        <p:spPr>
          <a:xfrm>
            <a:off x="6385563" y="3948410"/>
            <a:ext cx="1191911" cy="261610"/>
          </a:xfrm>
          <a:prstGeom prst="rect">
            <a:avLst/>
          </a:prstGeom>
          <a:noFill/>
          <a:ln>
            <a:solidFill>
              <a:srgbClr val="F8A662"/>
            </a:solidFill>
          </a:ln>
        </p:spPr>
        <p:txBody>
          <a:bodyPr wrap="square" rtlCol="0">
            <a:spAutoFit/>
          </a:bodyPr>
          <a:lstStyle/>
          <a:p>
            <a:r>
              <a:rPr lang="en-US" sz="1100" dirty="0"/>
              <a:t>Approval options</a:t>
            </a:r>
          </a:p>
        </p:txBody>
      </p:sp>
    </p:spTree>
    <p:extLst>
      <p:ext uri="{BB962C8B-B14F-4D97-AF65-F5344CB8AC3E}">
        <p14:creationId xmlns:p14="http://schemas.microsoft.com/office/powerpoint/2010/main" val="1606271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03BB012E-895B-89A6-E2EF-27E003E1F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685800"/>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12. Supervisor - Cancelled Approval on Power Automate</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When an approval link a request is opened and an approval action had been already taken or c</a:t>
            </a:r>
            <a:r>
              <a:rPr lang="en-US" sz="1400" dirty="0">
                <a:solidFill>
                  <a:schemeClr val="bg1"/>
                </a:solidFill>
              </a:rPr>
              <a:t>ancelled, “The approval is no long active” message is displayed o</a:t>
            </a:r>
            <a:r>
              <a:rPr lang="en-US" dirty="0">
                <a:solidFill>
                  <a:schemeClr val="bg1"/>
                </a:solidFill>
              </a:rPr>
              <a:t>n the approval dashboard in Power Automate.</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7829255" y="1193070"/>
            <a:ext cx="1325881"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16200000" flipV="1">
            <a:off x="8341589" y="1531040"/>
            <a:ext cx="19274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657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06" y="1666101"/>
            <a:ext cx="8251794" cy="5115699"/>
          </a:xfrm>
          <a:noFill/>
          <a:ln>
            <a:solidFill>
              <a:schemeClr val="accent1"/>
            </a:solidFill>
          </a:ln>
        </p:spPr>
        <p:txBody>
          <a:bodyPr>
            <a:normAutofit/>
          </a:bodyPr>
          <a:lstStyle/>
          <a:p>
            <a:pPr marL="0" indent="0" algn="ctr">
              <a:buNone/>
            </a:pPr>
            <a:endParaRPr lang="en-US" sz="2400" b="1" dirty="0"/>
          </a:p>
          <a:p>
            <a:pPr marL="0" indent="0" algn="ctr">
              <a:buNone/>
            </a:pPr>
            <a:r>
              <a:rPr lang="en-US" sz="2400" b="1" dirty="0"/>
              <a:t>Division Director</a:t>
            </a:r>
          </a:p>
        </p:txBody>
      </p:sp>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sp>
        <p:nvSpPr>
          <p:cNvPr id="2" name="TextBox 1">
            <a:extLst>
              <a:ext uri="{FF2B5EF4-FFF2-40B4-BE49-F238E27FC236}">
                <a16:creationId xmlns:a16="http://schemas.microsoft.com/office/drawing/2014/main" id="{F943785D-9B6E-7637-F9B9-1A8018D2689A}"/>
              </a:ext>
            </a:extLst>
          </p:cNvPr>
          <p:cNvSpPr txBox="1"/>
          <p:nvPr/>
        </p:nvSpPr>
        <p:spPr>
          <a:xfrm>
            <a:off x="850783" y="2649498"/>
            <a:ext cx="7696200" cy="381000"/>
          </a:xfrm>
          <a:prstGeom prst="rect">
            <a:avLst/>
          </a:prstGeom>
          <a:noFill/>
        </p:spPr>
        <p:txBody>
          <a:bodyPr wrap="square" rtlCol="0">
            <a:spAutoFit/>
          </a:bodyPr>
          <a:lstStyle/>
          <a:p>
            <a:pPr algn="ctr"/>
            <a:r>
              <a:rPr lang="en-US" dirty="0">
                <a:hlinkClick r:id="rId2"/>
              </a:rPr>
              <a:t>DQMP Power App</a:t>
            </a:r>
            <a:endParaRPr lang="en-US" dirty="0"/>
          </a:p>
        </p:txBody>
      </p:sp>
      <p:sp>
        <p:nvSpPr>
          <p:cNvPr id="4" name="TextBox 3">
            <a:extLst>
              <a:ext uri="{FF2B5EF4-FFF2-40B4-BE49-F238E27FC236}">
                <a16:creationId xmlns:a16="http://schemas.microsoft.com/office/drawing/2014/main" id="{2F6424F2-AA96-81E6-075A-6E5388584E1D}"/>
              </a:ext>
            </a:extLst>
          </p:cNvPr>
          <p:cNvSpPr txBox="1"/>
          <p:nvPr/>
        </p:nvSpPr>
        <p:spPr>
          <a:xfrm>
            <a:off x="819324" y="3347978"/>
            <a:ext cx="7772400" cy="1477328"/>
          </a:xfrm>
          <a:prstGeom prst="rect">
            <a:avLst/>
          </a:prstGeom>
          <a:noFill/>
        </p:spPr>
        <p:txBody>
          <a:bodyPr wrap="square" rtlCol="0">
            <a:spAutoFit/>
          </a:bodyPr>
          <a:lstStyle/>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Approve requests via Teams or Power Automate linked from Outlook email</a:t>
            </a:r>
          </a:p>
          <a:p>
            <a:pPr marL="285750" indent="-285750">
              <a:buFont typeface="Wingdings" panose="05000000000000000000" pitchFamily="2" charset="2"/>
              <a:buChar char="§"/>
            </a:pPr>
            <a:r>
              <a:rPr lang="en-US" dirty="0"/>
              <a:t>Either Approve or reject the request with an option to add comments. </a:t>
            </a:r>
          </a:p>
          <a:p>
            <a:pPr marL="285750" indent="-285750">
              <a:buFont typeface="Wingdings" panose="05000000000000000000" pitchFamily="2" charset="2"/>
              <a:buChar char="§"/>
            </a:pPr>
            <a:r>
              <a:rPr lang="en-US" dirty="0"/>
              <a:t>The Power Automate run duration of the workflow process for a submitted request is 28 days before </a:t>
            </a:r>
            <a:r>
              <a:rPr lang="en-US" b="0" i="0" dirty="0">
                <a:solidFill>
                  <a:srgbClr val="001D35"/>
                </a:solidFill>
                <a:effectLst/>
                <a:latin typeface="Google Sans"/>
              </a:rPr>
              <a:t>it gets automatically canceled after it times out.</a:t>
            </a:r>
            <a:endParaRPr lang="en-US" dirty="0"/>
          </a:p>
        </p:txBody>
      </p:sp>
      <p:pic>
        <p:nvPicPr>
          <p:cNvPr id="5" name="Picture 4" descr="A picture containing diagram&#10;&#10;Description automatically generated">
            <a:extLst>
              <a:ext uri="{FF2B5EF4-FFF2-40B4-BE49-F238E27FC236}">
                <a16:creationId xmlns:a16="http://schemas.microsoft.com/office/drawing/2014/main" id="{E5E52527-17DB-55D2-A4B8-B2838E36D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447801"/>
          </a:xfrm>
          <a:prstGeom prst="rect">
            <a:avLst/>
          </a:prstGeom>
        </p:spPr>
      </p:pic>
    </p:spTree>
    <p:extLst>
      <p:ext uri="{BB962C8B-B14F-4D97-AF65-F5344CB8AC3E}">
        <p14:creationId xmlns:p14="http://schemas.microsoft.com/office/powerpoint/2010/main" val="176218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a:extLst>
              <a:ext uri="{FF2B5EF4-FFF2-40B4-BE49-F238E27FC236}">
                <a16:creationId xmlns:a16="http://schemas.microsoft.com/office/drawing/2014/main" id="{B907FF5F-FECB-4DC4-1EEB-556EE6335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93158"/>
            <a:ext cx="7226090" cy="5464842"/>
          </a:xfrm>
          <a:prstGeom prst="rect">
            <a:avLst/>
          </a:prstGeom>
        </p:spPr>
      </p:pic>
      <p:sp>
        <p:nvSpPr>
          <p:cNvPr id="19" name="Right Arrow 10">
            <a:extLst>
              <a:ext uri="{FF2B5EF4-FFF2-40B4-BE49-F238E27FC236}">
                <a16:creationId xmlns:a16="http://schemas.microsoft.com/office/drawing/2014/main" id="{FEFC02CC-5C27-3013-95C3-8C10B3B329B0}"/>
              </a:ext>
            </a:extLst>
          </p:cNvPr>
          <p:cNvSpPr/>
          <p:nvPr/>
        </p:nvSpPr>
        <p:spPr>
          <a:xfrm rot="10800000" flipH="1" flipV="1">
            <a:off x="958648" y="2284711"/>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0">
            <a:extLst>
              <a:ext uri="{FF2B5EF4-FFF2-40B4-BE49-F238E27FC236}">
                <a16:creationId xmlns:a16="http://schemas.microsoft.com/office/drawing/2014/main" id="{BFCD90E5-A32B-F63E-2B16-387402784BAD}"/>
              </a:ext>
            </a:extLst>
          </p:cNvPr>
          <p:cNvSpPr/>
          <p:nvPr/>
        </p:nvSpPr>
        <p:spPr>
          <a:xfrm flipH="1">
            <a:off x="2809348" y="2264583"/>
            <a:ext cx="46523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90E0BB2-676F-2B3F-D5CA-8DBCB99696C6}"/>
              </a:ext>
            </a:extLst>
          </p:cNvPr>
          <p:cNvSpPr/>
          <p:nvPr/>
        </p:nvSpPr>
        <p:spPr>
          <a:xfrm>
            <a:off x="1434828" y="2166151"/>
            <a:ext cx="282321" cy="2185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6EC14D-6C07-8C7D-54E5-69D2D976F141}"/>
              </a:ext>
            </a:extLst>
          </p:cNvPr>
          <p:cNvSpPr/>
          <p:nvPr/>
        </p:nvSpPr>
        <p:spPr>
          <a:xfrm>
            <a:off x="1751605" y="2173143"/>
            <a:ext cx="221950" cy="21153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B681F5E-DDD7-F12F-5FA4-47EFD8E35C8D}"/>
              </a:ext>
            </a:extLst>
          </p:cNvPr>
          <p:cNvSpPr/>
          <p:nvPr/>
        </p:nvSpPr>
        <p:spPr>
          <a:xfrm>
            <a:off x="6618580" y="2173143"/>
            <a:ext cx="1486710" cy="2456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D09541D-5FE2-1098-2AD3-7CFEA7537BB7}"/>
              </a:ext>
            </a:extLst>
          </p:cNvPr>
          <p:cNvSpPr txBox="1"/>
          <p:nvPr/>
        </p:nvSpPr>
        <p:spPr>
          <a:xfrm>
            <a:off x="350519" y="2146211"/>
            <a:ext cx="582381" cy="276999"/>
          </a:xfrm>
          <a:prstGeom prst="rect">
            <a:avLst/>
          </a:prstGeom>
          <a:noFill/>
          <a:ln>
            <a:solidFill>
              <a:srgbClr val="F8A662"/>
            </a:solidFill>
          </a:ln>
        </p:spPr>
        <p:txBody>
          <a:bodyPr wrap="square" rtlCol="0">
            <a:spAutoFit/>
          </a:bodyPr>
          <a:lstStyle/>
          <a:p>
            <a:r>
              <a:rPr lang="en-US" sz="1200" dirty="0"/>
              <a:t>New</a:t>
            </a:r>
          </a:p>
        </p:txBody>
      </p:sp>
      <p:sp>
        <p:nvSpPr>
          <p:cNvPr id="39" name="TextBox 38">
            <a:extLst>
              <a:ext uri="{FF2B5EF4-FFF2-40B4-BE49-F238E27FC236}">
                <a16:creationId xmlns:a16="http://schemas.microsoft.com/office/drawing/2014/main" id="{4BAE7854-B747-8940-2585-EEA1C8185FA5}"/>
              </a:ext>
            </a:extLst>
          </p:cNvPr>
          <p:cNvSpPr txBox="1"/>
          <p:nvPr/>
        </p:nvSpPr>
        <p:spPr>
          <a:xfrm>
            <a:off x="3274589" y="2158401"/>
            <a:ext cx="2397006" cy="276999"/>
          </a:xfrm>
          <a:prstGeom prst="rect">
            <a:avLst/>
          </a:prstGeom>
          <a:noFill/>
          <a:ln>
            <a:solidFill>
              <a:srgbClr val="F8A662"/>
            </a:solidFill>
          </a:ln>
        </p:spPr>
        <p:txBody>
          <a:bodyPr wrap="square" rtlCol="0">
            <a:spAutoFit/>
          </a:bodyPr>
          <a:lstStyle/>
          <a:p>
            <a:r>
              <a:rPr lang="en-US" sz="1200" dirty="0"/>
              <a:t>Manuscript/Presentation Toggle</a:t>
            </a:r>
          </a:p>
        </p:txBody>
      </p:sp>
      <p:sp>
        <p:nvSpPr>
          <p:cNvPr id="40" name="Right Arrow 10">
            <a:extLst>
              <a:ext uri="{FF2B5EF4-FFF2-40B4-BE49-F238E27FC236}">
                <a16:creationId xmlns:a16="http://schemas.microsoft.com/office/drawing/2014/main" id="{B455D908-5F8F-D2F9-A8D1-62AA3D600152}"/>
              </a:ext>
            </a:extLst>
          </p:cNvPr>
          <p:cNvSpPr/>
          <p:nvPr/>
        </p:nvSpPr>
        <p:spPr>
          <a:xfrm flipH="1" flipV="1">
            <a:off x="8105290" y="2267293"/>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4089092-D5C5-CB36-CA03-40AE966F4E26}"/>
              </a:ext>
            </a:extLst>
          </p:cNvPr>
          <p:cNvSpPr txBox="1"/>
          <p:nvPr/>
        </p:nvSpPr>
        <p:spPr>
          <a:xfrm>
            <a:off x="8494235" y="2155871"/>
            <a:ext cx="603793" cy="276999"/>
          </a:xfrm>
          <a:prstGeom prst="rect">
            <a:avLst/>
          </a:prstGeom>
          <a:noFill/>
          <a:ln>
            <a:solidFill>
              <a:srgbClr val="F8A662"/>
            </a:solidFill>
          </a:ln>
        </p:spPr>
        <p:txBody>
          <a:bodyPr wrap="square" rtlCol="0">
            <a:spAutoFit/>
          </a:bodyPr>
          <a:lstStyle/>
          <a:p>
            <a:r>
              <a:rPr lang="en-US" sz="1200" dirty="0"/>
              <a:t>Search</a:t>
            </a:r>
          </a:p>
        </p:txBody>
      </p:sp>
      <p:sp>
        <p:nvSpPr>
          <p:cNvPr id="42" name="Right Arrow 10">
            <a:extLst>
              <a:ext uri="{FF2B5EF4-FFF2-40B4-BE49-F238E27FC236}">
                <a16:creationId xmlns:a16="http://schemas.microsoft.com/office/drawing/2014/main" id="{64E0BC45-7AD9-14F2-D763-D741AD2572D8}"/>
              </a:ext>
            </a:extLst>
          </p:cNvPr>
          <p:cNvSpPr/>
          <p:nvPr/>
        </p:nvSpPr>
        <p:spPr>
          <a:xfrm rot="5400000" flipH="1">
            <a:off x="5054853" y="3042714"/>
            <a:ext cx="2223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B4EDD2F-75B6-EA46-F04B-472F7C06B6D4}"/>
              </a:ext>
            </a:extLst>
          </p:cNvPr>
          <p:cNvSpPr txBox="1"/>
          <p:nvPr/>
        </p:nvSpPr>
        <p:spPr>
          <a:xfrm>
            <a:off x="4724400" y="3255664"/>
            <a:ext cx="947195" cy="276999"/>
          </a:xfrm>
          <a:prstGeom prst="rect">
            <a:avLst/>
          </a:prstGeom>
          <a:noFill/>
          <a:ln>
            <a:solidFill>
              <a:srgbClr val="F8A662"/>
            </a:solidFill>
          </a:ln>
        </p:spPr>
        <p:txBody>
          <a:bodyPr wrap="square" rtlCol="0">
            <a:spAutoFit/>
          </a:bodyPr>
          <a:lstStyle/>
          <a:p>
            <a:r>
              <a:rPr lang="en-US" sz="1200" dirty="0"/>
              <a:t>Status total</a:t>
            </a:r>
          </a:p>
        </p:txBody>
      </p:sp>
      <p:sp>
        <p:nvSpPr>
          <p:cNvPr id="44" name="TextBox 43">
            <a:extLst>
              <a:ext uri="{FF2B5EF4-FFF2-40B4-BE49-F238E27FC236}">
                <a16:creationId xmlns:a16="http://schemas.microsoft.com/office/drawing/2014/main" id="{3731EC3F-A270-26A2-5693-2217D026A6CD}"/>
              </a:ext>
            </a:extLst>
          </p:cNvPr>
          <p:cNvSpPr txBox="1"/>
          <p:nvPr/>
        </p:nvSpPr>
        <p:spPr>
          <a:xfrm>
            <a:off x="284382" y="2602039"/>
            <a:ext cx="648518" cy="461665"/>
          </a:xfrm>
          <a:prstGeom prst="rect">
            <a:avLst/>
          </a:prstGeom>
          <a:noFill/>
          <a:ln>
            <a:solidFill>
              <a:srgbClr val="F8A662"/>
            </a:solidFill>
          </a:ln>
        </p:spPr>
        <p:txBody>
          <a:bodyPr wrap="square" rtlCol="0">
            <a:spAutoFit/>
          </a:bodyPr>
          <a:lstStyle/>
          <a:p>
            <a:r>
              <a:rPr lang="en-US" sz="1200" dirty="0"/>
              <a:t>Status button</a:t>
            </a:r>
          </a:p>
        </p:txBody>
      </p:sp>
      <p:sp>
        <p:nvSpPr>
          <p:cNvPr id="45" name="Right Arrow 10">
            <a:extLst>
              <a:ext uri="{FF2B5EF4-FFF2-40B4-BE49-F238E27FC236}">
                <a16:creationId xmlns:a16="http://schemas.microsoft.com/office/drawing/2014/main" id="{BFA8091C-E425-A89A-795A-F972D2BD0862}"/>
              </a:ext>
            </a:extLst>
          </p:cNvPr>
          <p:cNvSpPr/>
          <p:nvPr/>
        </p:nvSpPr>
        <p:spPr>
          <a:xfrm rot="10800000" flipH="1" flipV="1">
            <a:off x="968609" y="2749496"/>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F0DEB37-835A-2451-20F3-362E51EB3A61}"/>
              </a:ext>
            </a:extLst>
          </p:cNvPr>
          <p:cNvSpPr txBox="1"/>
          <p:nvPr/>
        </p:nvSpPr>
        <p:spPr>
          <a:xfrm>
            <a:off x="8494236" y="2658457"/>
            <a:ext cx="603792" cy="461665"/>
          </a:xfrm>
          <a:prstGeom prst="rect">
            <a:avLst/>
          </a:prstGeom>
          <a:noFill/>
          <a:ln>
            <a:solidFill>
              <a:srgbClr val="F8A662"/>
            </a:solidFill>
          </a:ln>
        </p:spPr>
        <p:txBody>
          <a:bodyPr wrap="square" rtlCol="0">
            <a:spAutoFit/>
          </a:bodyPr>
          <a:lstStyle/>
          <a:p>
            <a:r>
              <a:rPr lang="en-US" sz="1200" dirty="0"/>
              <a:t>Filter total</a:t>
            </a:r>
          </a:p>
        </p:txBody>
      </p:sp>
      <p:sp>
        <p:nvSpPr>
          <p:cNvPr id="48" name="Right Arrow 10">
            <a:extLst>
              <a:ext uri="{FF2B5EF4-FFF2-40B4-BE49-F238E27FC236}">
                <a16:creationId xmlns:a16="http://schemas.microsoft.com/office/drawing/2014/main" id="{E152A5E7-83E6-BDA4-1FCF-6B26534C523B}"/>
              </a:ext>
            </a:extLst>
          </p:cNvPr>
          <p:cNvSpPr/>
          <p:nvPr/>
        </p:nvSpPr>
        <p:spPr>
          <a:xfrm flipH="1" flipV="1">
            <a:off x="8092380" y="2777886"/>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B3111162-6147-5E66-C49F-FA139BBF2B82}"/>
              </a:ext>
            </a:extLst>
          </p:cNvPr>
          <p:cNvSpPr txBox="1">
            <a:spLocks/>
          </p:cNvSpPr>
          <p:nvPr/>
        </p:nvSpPr>
        <p:spPr>
          <a:xfrm>
            <a:off x="1228660" y="575777"/>
            <a:ext cx="3495739" cy="749300"/>
          </a:xfrm>
          <a:prstGeom prst="rect">
            <a:avLst/>
          </a:prstGeom>
          <a:solidFill>
            <a:srgbClr val="F8A662"/>
          </a:solidFill>
          <a:ln>
            <a:noFill/>
          </a:ln>
          <a:effectLst>
            <a:innerShdw blurRad="63500" dist="50800" dir="5400000">
              <a:prstClr val="black">
                <a:alpha val="50000"/>
              </a:prstClr>
            </a:innerShdw>
          </a:effectLst>
        </p:spPr>
        <p:txBody>
          <a:bodyPr vert="horz" lIns="91440" tIns="45720" rIns="91440" bIns="45720" rtlCol="0" anchor="b">
            <a:normAutofit fontScale="92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1600" i="1" dirty="0"/>
              <a:t>1. </a:t>
            </a:r>
            <a:r>
              <a:rPr lang="en-US" sz="1600" b="1" i="1" dirty="0"/>
              <a:t>Division Director</a:t>
            </a:r>
          </a:p>
          <a:p>
            <a:r>
              <a:rPr lang="en-US" sz="1600" i="1" dirty="0"/>
              <a:t> Overview of Dashboard</a:t>
            </a:r>
            <a:br>
              <a:rPr lang="en-US" sz="1600" i="1" dirty="0"/>
            </a:br>
            <a:r>
              <a:rPr lang="en-US" sz="1600" i="1" dirty="0"/>
              <a:t>   </a:t>
            </a:r>
          </a:p>
        </p:txBody>
      </p:sp>
      <p:sp>
        <p:nvSpPr>
          <p:cNvPr id="54" name="Rectangle 53">
            <a:extLst>
              <a:ext uri="{FF2B5EF4-FFF2-40B4-BE49-F238E27FC236}">
                <a16:creationId xmlns:a16="http://schemas.microsoft.com/office/drawing/2014/main" id="{09D1D6DA-098A-A398-3B15-EF6E4B24595B}"/>
              </a:ext>
            </a:extLst>
          </p:cNvPr>
          <p:cNvSpPr/>
          <p:nvPr/>
        </p:nvSpPr>
        <p:spPr>
          <a:xfrm>
            <a:off x="7323638" y="2677485"/>
            <a:ext cx="768741" cy="2769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45FB446-220D-824F-C85A-B87877FA4060}"/>
              </a:ext>
            </a:extLst>
          </p:cNvPr>
          <p:cNvSpPr/>
          <p:nvPr/>
        </p:nvSpPr>
        <p:spPr>
          <a:xfrm>
            <a:off x="1506635" y="2629563"/>
            <a:ext cx="421027" cy="3012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5A401D-FEEF-C641-3BB2-57CFDD9E442D}"/>
              </a:ext>
            </a:extLst>
          </p:cNvPr>
          <p:cNvSpPr/>
          <p:nvPr/>
        </p:nvSpPr>
        <p:spPr>
          <a:xfrm>
            <a:off x="5056481" y="2666484"/>
            <a:ext cx="230368" cy="2292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10">
            <a:extLst>
              <a:ext uri="{FF2B5EF4-FFF2-40B4-BE49-F238E27FC236}">
                <a16:creationId xmlns:a16="http://schemas.microsoft.com/office/drawing/2014/main" id="{09E34D7B-7EA3-B8C0-B751-1BF007F9FCC1}"/>
              </a:ext>
            </a:extLst>
          </p:cNvPr>
          <p:cNvSpPr/>
          <p:nvPr/>
        </p:nvSpPr>
        <p:spPr>
          <a:xfrm rot="16200000" flipH="1" flipV="1">
            <a:off x="1695401" y="1983759"/>
            <a:ext cx="2800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a:extLst>
              <a:ext uri="{FF2B5EF4-FFF2-40B4-BE49-F238E27FC236}">
                <a16:creationId xmlns:a16="http://schemas.microsoft.com/office/drawing/2014/main" id="{31DC0660-F2D5-D096-5ECC-286E6B21C13B}"/>
              </a:ext>
            </a:extLst>
          </p:cNvPr>
          <p:cNvSpPr txBox="1"/>
          <p:nvPr/>
        </p:nvSpPr>
        <p:spPr>
          <a:xfrm>
            <a:off x="334662" y="1701416"/>
            <a:ext cx="664787" cy="276999"/>
          </a:xfrm>
          <a:prstGeom prst="rect">
            <a:avLst/>
          </a:prstGeom>
          <a:noFill/>
          <a:ln>
            <a:solidFill>
              <a:srgbClr val="F8A662"/>
            </a:solidFill>
          </a:ln>
        </p:spPr>
        <p:txBody>
          <a:bodyPr wrap="square" rtlCol="0">
            <a:spAutoFit/>
          </a:bodyPr>
          <a:lstStyle/>
          <a:p>
            <a:r>
              <a:rPr lang="en-US" sz="1200" dirty="0"/>
              <a:t>Refresh</a:t>
            </a:r>
          </a:p>
        </p:txBody>
      </p:sp>
      <p:sp>
        <p:nvSpPr>
          <p:cNvPr id="10" name="Rectangle 9">
            <a:extLst>
              <a:ext uri="{FF2B5EF4-FFF2-40B4-BE49-F238E27FC236}">
                <a16:creationId xmlns:a16="http://schemas.microsoft.com/office/drawing/2014/main" id="{DF785035-8923-4ECF-01A0-DAC35B2302EC}"/>
              </a:ext>
            </a:extLst>
          </p:cNvPr>
          <p:cNvSpPr/>
          <p:nvPr/>
        </p:nvSpPr>
        <p:spPr>
          <a:xfrm>
            <a:off x="1019385" y="1857881"/>
            <a:ext cx="833323"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1" name="Right Arrow 10">
            <a:extLst>
              <a:ext uri="{FF2B5EF4-FFF2-40B4-BE49-F238E27FC236}">
                <a16:creationId xmlns:a16="http://schemas.microsoft.com/office/drawing/2014/main" id="{48D73E35-430A-CB93-5AE5-F58E495EA96A}"/>
              </a:ext>
            </a:extLst>
          </p:cNvPr>
          <p:cNvSpPr/>
          <p:nvPr/>
        </p:nvSpPr>
        <p:spPr>
          <a:xfrm flipH="1" flipV="1">
            <a:off x="8419047" y="1652110"/>
            <a:ext cx="117083"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38AF82-9CB3-09B2-8E05-8FE60D042A24}"/>
              </a:ext>
            </a:extLst>
          </p:cNvPr>
          <p:cNvSpPr txBox="1"/>
          <p:nvPr/>
        </p:nvSpPr>
        <p:spPr>
          <a:xfrm>
            <a:off x="8540207" y="1393158"/>
            <a:ext cx="603793" cy="646331"/>
          </a:xfrm>
          <a:prstGeom prst="rect">
            <a:avLst/>
          </a:prstGeom>
          <a:noFill/>
          <a:ln>
            <a:solidFill>
              <a:srgbClr val="F8A662"/>
            </a:solidFill>
          </a:ln>
        </p:spPr>
        <p:txBody>
          <a:bodyPr wrap="square" rtlCol="0">
            <a:spAutoFit/>
          </a:bodyPr>
          <a:lstStyle/>
          <a:p>
            <a:r>
              <a:rPr lang="en-US" sz="1200" dirty="0"/>
              <a:t>Email to Admin</a:t>
            </a:r>
          </a:p>
        </p:txBody>
      </p:sp>
      <p:sp>
        <p:nvSpPr>
          <p:cNvPr id="5" name="Right Arrow 10">
            <a:extLst>
              <a:ext uri="{FF2B5EF4-FFF2-40B4-BE49-F238E27FC236}">
                <a16:creationId xmlns:a16="http://schemas.microsoft.com/office/drawing/2014/main" id="{DA3D20F2-5289-30FB-9CF0-F0E19A673EDE}"/>
              </a:ext>
            </a:extLst>
          </p:cNvPr>
          <p:cNvSpPr/>
          <p:nvPr/>
        </p:nvSpPr>
        <p:spPr>
          <a:xfrm rot="16200000" flipH="1" flipV="1">
            <a:off x="7437241" y="1456386"/>
            <a:ext cx="63515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A3E706-85A8-E1D4-EC7E-5E2365EC50C1}"/>
              </a:ext>
            </a:extLst>
          </p:cNvPr>
          <p:cNvSpPr txBox="1"/>
          <p:nvPr/>
        </p:nvSpPr>
        <p:spPr>
          <a:xfrm>
            <a:off x="7321475" y="866168"/>
            <a:ext cx="770904" cy="276999"/>
          </a:xfrm>
          <a:prstGeom prst="rect">
            <a:avLst/>
          </a:prstGeom>
          <a:noFill/>
          <a:ln>
            <a:solidFill>
              <a:srgbClr val="F8A662"/>
            </a:solidFill>
          </a:ln>
        </p:spPr>
        <p:txBody>
          <a:bodyPr wrap="square" rtlCol="0">
            <a:spAutoFit/>
          </a:bodyPr>
          <a:lstStyle/>
          <a:p>
            <a:r>
              <a:rPr lang="en-US" sz="1200" dirty="0"/>
              <a:t>Approval </a:t>
            </a:r>
          </a:p>
        </p:txBody>
      </p:sp>
    </p:spTree>
    <p:extLst>
      <p:ext uri="{BB962C8B-B14F-4D97-AF65-F5344CB8AC3E}">
        <p14:creationId xmlns:p14="http://schemas.microsoft.com/office/powerpoint/2010/main" val="2088631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email, website&#10;&#10;Description automatically generated">
            <a:extLst>
              <a:ext uri="{FF2B5EF4-FFF2-40B4-BE49-F238E27FC236}">
                <a16:creationId xmlns:a16="http://schemas.microsoft.com/office/drawing/2014/main" id="{789E8102-5E33-809F-D977-F247E63F4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0"/>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2. </a:t>
            </a:r>
            <a:r>
              <a:rPr lang="en-US" sz="1600" b="1" i="1" dirty="0"/>
              <a:t>Division Director</a:t>
            </a:r>
            <a:br>
              <a:rPr lang="en-US" sz="1600" b="1" i="1" dirty="0"/>
            </a:br>
            <a:r>
              <a:rPr lang="en-US" sz="1600" i="1" dirty="0"/>
              <a:t> Approval Dashboard</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Click the My Approval icon to view the pending </a:t>
            </a:r>
            <a:r>
              <a:rPr lang="en-US" sz="1400" dirty="0">
                <a:solidFill>
                  <a:schemeClr val="bg1"/>
                </a:solidFill>
              </a:rPr>
              <a:t>Division Director</a:t>
            </a:r>
          </a:p>
          <a:p>
            <a:r>
              <a:rPr lang="en-US" dirty="0">
                <a:solidFill>
                  <a:schemeClr val="bg1"/>
                </a:solidFill>
              </a:rPr>
              <a:t> approval requests.  </a:t>
            </a:r>
          </a:p>
          <a:p>
            <a:endParaRPr lang="en-US" dirty="0">
              <a:solidFill>
                <a:schemeClr val="bg1"/>
              </a:solidFill>
            </a:endParaRPr>
          </a:p>
          <a:p>
            <a:r>
              <a:rPr lang="en-US" dirty="0">
                <a:solidFill>
                  <a:schemeClr val="bg1"/>
                </a:solidFill>
              </a:rPr>
              <a:t>Click on the request to view the request form. </a:t>
            </a:r>
          </a:p>
          <a:p>
            <a:endParaRPr lang="en-US" dirty="0">
              <a:solidFill>
                <a:schemeClr val="bg1"/>
              </a:solidFill>
            </a:endParaRPr>
          </a:p>
          <a:p>
            <a:r>
              <a:rPr lang="en-US" dirty="0">
                <a:solidFill>
                  <a:schemeClr val="bg1"/>
                </a:solidFill>
              </a:rPr>
              <a:t>The “Home Icon” navigates back to the dashboard. </a:t>
            </a:r>
          </a:p>
        </p:txBody>
      </p:sp>
      <p:sp>
        <p:nvSpPr>
          <p:cNvPr id="13" name="Rectangle 12">
            <a:extLst>
              <a:ext uri="{FF2B5EF4-FFF2-40B4-BE49-F238E27FC236}">
                <a16:creationId xmlns:a16="http://schemas.microsoft.com/office/drawing/2014/main" id="{F45533CD-BD0D-2F34-B75B-6AB6D794F672}"/>
              </a:ext>
            </a:extLst>
          </p:cNvPr>
          <p:cNvSpPr/>
          <p:nvPr/>
        </p:nvSpPr>
        <p:spPr>
          <a:xfrm>
            <a:off x="3513909" y="2621255"/>
            <a:ext cx="5360189" cy="3074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10">
            <a:extLst>
              <a:ext uri="{FF2B5EF4-FFF2-40B4-BE49-F238E27FC236}">
                <a16:creationId xmlns:a16="http://schemas.microsoft.com/office/drawing/2014/main" id="{34962A18-9B91-0276-FF29-05A557771F0F}"/>
              </a:ext>
            </a:extLst>
          </p:cNvPr>
          <p:cNvSpPr/>
          <p:nvPr/>
        </p:nvSpPr>
        <p:spPr>
          <a:xfrm flipH="1">
            <a:off x="8752190" y="1264450"/>
            <a:ext cx="18197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893595-A312-BA94-873D-EE48E54D2CA0}"/>
              </a:ext>
            </a:extLst>
          </p:cNvPr>
          <p:cNvSpPr/>
          <p:nvPr/>
        </p:nvSpPr>
        <p:spPr>
          <a:xfrm>
            <a:off x="8482633" y="1115985"/>
            <a:ext cx="244505" cy="3532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467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7A9ECB6A-9F93-03A7-2A2A-EDE5BDF7B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799"/>
            <a:ext cx="5791201"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fontScale="90000"/>
          </a:bodyPr>
          <a:lstStyle/>
          <a:p>
            <a:r>
              <a:rPr lang="en-US" sz="1600" i="1" dirty="0"/>
              <a:t>3. </a:t>
            </a:r>
            <a:r>
              <a:rPr lang="en-US" sz="1600" b="1" i="1" dirty="0"/>
              <a:t>Division Director</a:t>
            </a:r>
            <a:br>
              <a:rPr lang="en-US" sz="1600" b="1" i="1" dirty="0"/>
            </a:br>
            <a:r>
              <a:rPr lang="en-US" sz="1600" i="1" dirty="0"/>
              <a:t> Approval via Power App from request link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The supervisor signature has been updated and it is waiting for division director’s approval.– part 4.</a:t>
            </a:r>
          </a:p>
          <a:p>
            <a:endParaRPr lang="en-US" dirty="0">
              <a:solidFill>
                <a:schemeClr val="bg1"/>
              </a:solidFill>
            </a:endParaRPr>
          </a:p>
        </p:txBody>
      </p:sp>
      <p:sp>
        <p:nvSpPr>
          <p:cNvPr id="13" name="Rectangle 12">
            <a:extLst>
              <a:ext uri="{FF2B5EF4-FFF2-40B4-BE49-F238E27FC236}">
                <a16:creationId xmlns:a16="http://schemas.microsoft.com/office/drawing/2014/main" id="{F45533CD-BD0D-2F34-B75B-6AB6D794F672}"/>
              </a:ext>
            </a:extLst>
          </p:cNvPr>
          <p:cNvSpPr/>
          <p:nvPr/>
        </p:nvSpPr>
        <p:spPr>
          <a:xfrm>
            <a:off x="3433455" y="3872824"/>
            <a:ext cx="4674225" cy="699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3D94FD44-8136-66A4-1221-5D5B17664C8E}"/>
              </a:ext>
            </a:extLst>
          </p:cNvPr>
          <p:cNvSpPr/>
          <p:nvPr/>
        </p:nvSpPr>
        <p:spPr>
          <a:xfrm rot="5400000" flipV="1">
            <a:off x="5806482" y="3706675"/>
            <a:ext cx="20376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06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06" y="1666101"/>
            <a:ext cx="8251794" cy="4658499"/>
          </a:xfrm>
          <a:noFill/>
          <a:ln>
            <a:solidFill>
              <a:schemeClr val="accent1"/>
            </a:solidFill>
          </a:ln>
        </p:spPr>
        <p:txBody>
          <a:bodyPr>
            <a:normAutofit/>
          </a:bodyPr>
          <a:lstStyle/>
          <a:p>
            <a:pPr marL="0" indent="0" algn="ctr">
              <a:buNone/>
            </a:pPr>
            <a:r>
              <a:rPr lang="en-US" sz="2400" b="1" dirty="0"/>
              <a:t>Supervisor &amp; Division Director</a:t>
            </a:r>
          </a:p>
          <a:p>
            <a:pPr marL="457200" lvl="1" indent="0">
              <a:buNone/>
            </a:pPr>
            <a:endParaRPr lang="en-US" sz="2400" b="1" dirty="0"/>
          </a:p>
        </p:txBody>
      </p:sp>
      <p:pic>
        <p:nvPicPr>
          <p:cNvPr id="7" name="Picture 6" descr="A picture containing background pattern&#10;&#10;Description automatically generated">
            <a:extLst>
              <a:ext uri="{FF2B5EF4-FFF2-40B4-BE49-F238E27FC236}">
                <a16:creationId xmlns:a16="http://schemas.microsoft.com/office/drawing/2014/main" id="{1E27CF69-9F04-8B30-F089-06FB0D3D8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39200" cy="1295400"/>
          </a:xfrm>
          <a:prstGeom prst="rect">
            <a:avLst/>
          </a:prstGeom>
        </p:spPr>
      </p:pic>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sp>
        <p:nvSpPr>
          <p:cNvPr id="2" name="TextBox 1">
            <a:extLst>
              <a:ext uri="{FF2B5EF4-FFF2-40B4-BE49-F238E27FC236}">
                <a16:creationId xmlns:a16="http://schemas.microsoft.com/office/drawing/2014/main" id="{F943785D-9B6E-7637-F9B9-1A8018D2689A}"/>
              </a:ext>
            </a:extLst>
          </p:cNvPr>
          <p:cNvSpPr txBox="1"/>
          <p:nvPr/>
        </p:nvSpPr>
        <p:spPr>
          <a:xfrm>
            <a:off x="838200" y="2190225"/>
            <a:ext cx="7696200" cy="381000"/>
          </a:xfrm>
          <a:prstGeom prst="rect">
            <a:avLst/>
          </a:prstGeom>
          <a:noFill/>
        </p:spPr>
        <p:txBody>
          <a:bodyPr wrap="square" rtlCol="0">
            <a:spAutoFit/>
          </a:bodyPr>
          <a:lstStyle/>
          <a:p>
            <a:pPr algn="ctr"/>
            <a:r>
              <a:rPr lang="en-US" dirty="0">
                <a:hlinkClick r:id="rId3"/>
              </a:rPr>
              <a:t>DQMP Power App</a:t>
            </a:r>
            <a:endParaRPr lang="en-US" dirty="0"/>
          </a:p>
        </p:txBody>
      </p:sp>
      <p:sp>
        <p:nvSpPr>
          <p:cNvPr id="6" name="TextBox 5">
            <a:extLst>
              <a:ext uri="{FF2B5EF4-FFF2-40B4-BE49-F238E27FC236}">
                <a16:creationId xmlns:a16="http://schemas.microsoft.com/office/drawing/2014/main" id="{80F56AAE-1650-30D8-CBAD-70FDF2257F1A}"/>
              </a:ext>
            </a:extLst>
          </p:cNvPr>
          <p:cNvSpPr txBox="1"/>
          <p:nvPr/>
        </p:nvSpPr>
        <p:spPr>
          <a:xfrm>
            <a:off x="598503" y="2936008"/>
            <a:ext cx="7924800" cy="830997"/>
          </a:xfrm>
          <a:prstGeom prst="rect">
            <a:avLst/>
          </a:prstGeom>
          <a:noFill/>
        </p:spPr>
        <p:txBody>
          <a:bodyPr wrap="square">
            <a:spAutoFit/>
          </a:bodyPr>
          <a:lstStyle/>
          <a:p>
            <a:r>
              <a:rPr lang="en-US" sz="1600" dirty="0"/>
              <a:t>Reviewers who are also designated as a Supervisor and Division Director can view the requests that they have been assigned as a sender of a branch and submit requests for manual distribution.</a:t>
            </a:r>
          </a:p>
        </p:txBody>
      </p:sp>
    </p:spTree>
    <p:extLst>
      <p:ext uri="{BB962C8B-B14F-4D97-AF65-F5344CB8AC3E}">
        <p14:creationId xmlns:p14="http://schemas.microsoft.com/office/powerpoint/2010/main" val="1995972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B4393487-B1A9-ED1E-7142-F8F6663EA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1"/>
            <a:ext cx="5791201" cy="5440362"/>
          </a:xfrm>
          <a:prstGeom prst="rect">
            <a:avLst/>
          </a:prstGeom>
        </p:spPr>
      </p:pic>
      <p:sp>
        <p:nvSpPr>
          <p:cNvPr id="2" name="Title 1"/>
          <p:cNvSpPr>
            <a:spLocks noGrp="1"/>
          </p:cNvSpPr>
          <p:nvPr>
            <p:ph type="title"/>
          </p:nvPr>
        </p:nvSpPr>
        <p:spPr>
          <a:xfrm>
            <a:off x="457754"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1. Supervisor/Division Director Dashboard</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sz="1400" dirty="0">
                <a:solidFill>
                  <a:schemeClr val="bg1"/>
                </a:solidFill>
              </a:rPr>
              <a:t>Approver who perform as a sender can view the requests that they have been assigned as a sender by toggling the sender icon.</a:t>
            </a:r>
          </a:p>
          <a:p>
            <a:endParaRPr lang="en-US" sz="1400" dirty="0">
              <a:solidFill>
                <a:schemeClr val="bg1"/>
              </a:solidFill>
            </a:endParaRPr>
          </a:p>
          <a:p>
            <a:r>
              <a:rPr lang="en-US" sz="1400" dirty="0">
                <a:solidFill>
                  <a:schemeClr val="bg1"/>
                </a:solidFill>
              </a:rPr>
              <a:t>To exit the sender’s view toggle the sender icon.</a:t>
            </a:r>
          </a:p>
        </p:txBody>
      </p:sp>
      <p:sp>
        <p:nvSpPr>
          <p:cNvPr id="16" name="TextBox 15">
            <a:extLst>
              <a:ext uri="{FF2B5EF4-FFF2-40B4-BE49-F238E27FC236}">
                <a16:creationId xmlns:a16="http://schemas.microsoft.com/office/drawing/2014/main" id="{D82B38A5-C0BA-3065-DAA8-9EB25E32C045}"/>
              </a:ext>
            </a:extLst>
          </p:cNvPr>
          <p:cNvSpPr txBox="1"/>
          <p:nvPr/>
        </p:nvSpPr>
        <p:spPr>
          <a:xfrm>
            <a:off x="5580011" y="1967358"/>
            <a:ext cx="1209674" cy="276999"/>
          </a:xfrm>
          <a:prstGeom prst="rect">
            <a:avLst/>
          </a:prstGeom>
          <a:noFill/>
          <a:ln>
            <a:solidFill>
              <a:srgbClr val="F8A662"/>
            </a:solidFill>
          </a:ln>
        </p:spPr>
        <p:txBody>
          <a:bodyPr wrap="square" rtlCol="0">
            <a:spAutoFit/>
          </a:bodyPr>
          <a:lstStyle/>
          <a:p>
            <a:r>
              <a:rPr lang="en-US" sz="1200" b="1" dirty="0"/>
              <a:t>Approval Status</a:t>
            </a:r>
          </a:p>
        </p:txBody>
      </p:sp>
      <p:sp>
        <p:nvSpPr>
          <p:cNvPr id="30" name="Right Arrow 10">
            <a:extLst>
              <a:ext uri="{FF2B5EF4-FFF2-40B4-BE49-F238E27FC236}">
                <a16:creationId xmlns:a16="http://schemas.microsoft.com/office/drawing/2014/main" id="{85218923-66A1-F044-EBA4-C01328F6D460}"/>
              </a:ext>
            </a:extLst>
          </p:cNvPr>
          <p:cNvSpPr/>
          <p:nvPr/>
        </p:nvSpPr>
        <p:spPr>
          <a:xfrm flipH="1" flipV="1">
            <a:off x="5264076" y="2094169"/>
            <a:ext cx="276998" cy="587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B512D17-6D19-992C-707D-E490C1B46E17}"/>
              </a:ext>
            </a:extLst>
          </p:cNvPr>
          <p:cNvSpPr/>
          <p:nvPr/>
        </p:nvSpPr>
        <p:spPr>
          <a:xfrm>
            <a:off x="8429953" y="1096821"/>
            <a:ext cx="243993" cy="3403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5392D97-2564-DFDA-5047-8CB0A8CBBAC9}"/>
              </a:ext>
            </a:extLst>
          </p:cNvPr>
          <p:cNvSpPr txBox="1"/>
          <p:nvPr/>
        </p:nvSpPr>
        <p:spPr>
          <a:xfrm>
            <a:off x="7696200" y="359143"/>
            <a:ext cx="1384601" cy="276999"/>
          </a:xfrm>
          <a:prstGeom prst="rect">
            <a:avLst/>
          </a:prstGeom>
          <a:noFill/>
          <a:ln>
            <a:solidFill>
              <a:srgbClr val="F8A662"/>
            </a:solidFill>
          </a:ln>
        </p:spPr>
        <p:txBody>
          <a:bodyPr wrap="square" rtlCol="0">
            <a:spAutoFit/>
          </a:bodyPr>
          <a:lstStyle/>
          <a:p>
            <a:r>
              <a:rPr lang="en-US" sz="1200" b="1" dirty="0"/>
              <a:t>Back to Dashboard</a:t>
            </a:r>
          </a:p>
        </p:txBody>
      </p:sp>
      <p:sp>
        <p:nvSpPr>
          <p:cNvPr id="8" name="Right Arrow 10">
            <a:extLst>
              <a:ext uri="{FF2B5EF4-FFF2-40B4-BE49-F238E27FC236}">
                <a16:creationId xmlns:a16="http://schemas.microsoft.com/office/drawing/2014/main" id="{7C4BBF10-EF46-52F1-F7B5-96C1EC1C1123}"/>
              </a:ext>
            </a:extLst>
          </p:cNvPr>
          <p:cNvSpPr/>
          <p:nvPr/>
        </p:nvSpPr>
        <p:spPr>
          <a:xfrm rot="16200000" flipH="1" flipV="1">
            <a:off x="8363780" y="805259"/>
            <a:ext cx="415116" cy="768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E9563A-A86B-0624-CC13-E0899CCEA71E}"/>
              </a:ext>
            </a:extLst>
          </p:cNvPr>
          <p:cNvSpPr/>
          <p:nvPr/>
        </p:nvSpPr>
        <p:spPr>
          <a:xfrm>
            <a:off x="3511728" y="1987729"/>
            <a:ext cx="1676400" cy="3047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879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06" y="1666101"/>
            <a:ext cx="8251794" cy="5115699"/>
          </a:xfrm>
          <a:noFill/>
          <a:ln>
            <a:solidFill>
              <a:schemeClr val="accent1"/>
            </a:solidFill>
          </a:ln>
        </p:spPr>
        <p:txBody>
          <a:bodyPr>
            <a:normAutofit/>
          </a:bodyPr>
          <a:lstStyle/>
          <a:p>
            <a:pPr marL="0" indent="0" algn="ctr">
              <a:buNone/>
            </a:pPr>
            <a:endParaRPr lang="en-US" sz="2400" b="1" dirty="0"/>
          </a:p>
          <a:p>
            <a:pPr marL="0" indent="0" algn="ctr">
              <a:buNone/>
            </a:pPr>
            <a:r>
              <a:rPr lang="en-US" sz="2400" b="1" dirty="0"/>
              <a:t>Requestor</a:t>
            </a:r>
          </a:p>
          <a:p>
            <a:pPr marL="457200" lvl="1" indent="0">
              <a:buNone/>
            </a:pPr>
            <a:endParaRPr lang="en-US" sz="2400" b="1" dirty="0"/>
          </a:p>
        </p:txBody>
      </p:sp>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sp>
        <p:nvSpPr>
          <p:cNvPr id="2" name="TextBox 1">
            <a:extLst>
              <a:ext uri="{FF2B5EF4-FFF2-40B4-BE49-F238E27FC236}">
                <a16:creationId xmlns:a16="http://schemas.microsoft.com/office/drawing/2014/main" id="{F943785D-9B6E-7637-F9B9-1A8018D2689A}"/>
              </a:ext>
            </a:extLst>
          </p:cNvPr>
          <p:cNvSpPr txBox="1"/>
          <p:nvPr/>
        </p:nvSpPr>
        <p:spPr>
          <a:xfrm>
            <a:off x="850783" y="2649498"/>
            <a:ext cx="7696200" cy="381000"/>
          </a:xfrm>
          <a:prstGeom prst="rect">
            <a:avLst/>
          </a:prstGeom>
          <a:noFill/>
        </p:spPr>
        <p:txBody>
          <a:bodyPr wrap="square" rtlCol="0">
            <a:spAutoFit/>
          </a:bodyPr>
          <a:lstStyle/>
          <a:p>
            <a:pPr algn="ctr"/>
            <a:r>
              <a:rPr lang="en-US" dirty="0">
                <a:hlinkClick r:id="rId2"/>
              </a:rPr>
              <a:t>DQMP Power App</a:t>
            </a:r>
            <a:endParaRPr lang="en-US" dirty="0"/>
          </a:p>
        </p:txBody>
      </p:sp>
      <p:sp>
        <p:nvSpPr>
          <p:cNvPr id="4" name="TextBox 3">
            <a:extLst>
              <a:ext uri="{FF2B5EF4-FFF2-40B4-BE49-F238E27FC236}">
                <a16:creationId xmlns:a16="http://schemas.microsoft.com/office/drawing/2014/main" id="{2F6424F2-AA96-81E6-075A-6E5388584E1D}"/>
              </a:ext>
            </a:extLst>
          </p:cNvPr>
          <p:cNvSpPr txBox="1"/>
          <p:nvPr/>
        </p:nvSpPr>
        <p:spPr>
          <a:xfrm>
            <a:off x="819324" y="3347978"/>
            <a:ext cx="7772400" cy="2585323"/>
          </a:xfrm>
          <a:prstGeom prst="rect">
            <a:avLst/>
          </a:prstGeom>
          <a:noFill/>
        </p:spPr>
        <p:txBody>
          <a:bodyPr wrap="square" rtlCol="0">
            <a:spAutoFit/>
          </a:bodyPr>
          <a:lstStyle/>
          <a:p>
            <a:pPr marL="285750" indent="-285750">
              <a:buFont typeface="Wingdings" panose="05000000000000000000" pitchFamily="2" charset="2"/>
              <a:buChar char="§"/>
            </a:pPr>
            <a:r>
              <a:rPr lang="en-US" sz="1800" dirty="0"/>
              <a:t>Request and gain access to Power App by contacting DQMP admins at </a:t>
            </a:r>
            <a:r>
              <a:rPr lang="en-US" b="0" i="0" dirty="0">
                <a:solidFill>
                  <a:srgbClr val="323130"/>
                </a:solidFill>
                <a:effectLst/>
                <a:latin typeface="Segoe UI" panose="020B0502040204020203" pitchFamily="34" charset="0"/>
                <a:hlinkClick r:id="rId3"/>
              </a:rPr>
              <a:t>DQMPSTAFF@mail.nih.gov</a:t>
            </a:r>
            <a:r>
              <a:rPr lang="en-US" b="0" i="0" dirty="0">
                <a:solidFill>
                  <a:srgbClr val="323130"/>
                </a:solidFill>
                <a:effectLst/>
                <a:latin typeface="Segoe UI" panose="020B0502040204020203" pitchFamily="34" charset="0"/>
              </a:rPr>
              <a:t> or Peter Whitesell at </a:t>
            </a:r>
            <a:r>
              <a:rPr lang="en-US" sz="1800" u="sng" dirty="0">
                <a:solidFill>
                  <a:srgbClr val="0563C1"/>
                </a:solidFill>
                <a:effectLst/>
                <a:latin typeface="Calibri" panose="020F0502020204030204" pitchFamily="34" charset="0"/>
                <a:ea typeface="Calibri" panose="020F0502020204030204" pitchFamily="34" charset="0"/>
                <a:hlinkClick r:id="rId4"/>
              </a:rPr>
              <a:t>peter.whitesell@nih.gov</a:t>
            </a:r>
            <a:r>
              <a:rPr lang="en-US" sz="1800" u="sng" dirty="0">
                <a:solidFill>
                  <a:srgbClr val="0563C1"/>
                </a:solidFill>
                <a:effectLst/>
                <a:latin typeface="Calibri" panose="020F0502020204030204" pitchFamily="34" charset="0"/>
                <a:ea typeface="Calibri" panose="020F0502020204030204" pitchFamily="34" charset="0"/>
              </a:rPr>
              <a:t>.</a:t>
            </a:r>
            <a:endParaRPr lang="en-US" sz="1800" dirty="0"/>
          </a:p>
          <a:p>
            <a:pPr marL="285750" indent="-285750">
              <a:buFont typeface="Wingdings" panose="05000000000000000000" pitchFamily="2" charset="2"/>
              <a:buChar char="§"/>
            </a:pPr>
            <a:r>
              <a:rPr lang="en-US" sz="1800" dirty="0"/>
              <a:t>Ensure not to include special characters in the file name </a:t>
            </a:r>
            <a:r>
              <a:rPr lang="en-US" sz="1800"/>
              <a:t>as attachments</a:t>
            </a:r>
          </a:p>
          <a:p>
            <a:pPr marL="285750" indent="-285750">
              <a:buFont typeface="Wingdings" panose="05000000000000000000" pitchFamily="2" charset="2"/>
              <a:buChar char="§"/>
            </a:pPr>
            <a:r>
              <a:rPr lang="en-US" sz="1800" dirty="0"/>
              <a:t>Submit requests via Power App</a:t>
            </a:r>
          </a:p>
          <a:p>
            <a:pPr marL="285750" indent="-285750">
              <a:buFont typeface="Wingdings" panose="05000000000000000000" pitchFamily="2" charset="2"/>
              <a:buChar char="§"/>
            </a:pPr>
            <a:r>
              <a:rPr lang="en-US" sz="1800" dirty="0"/>
              <a:t>Track the status of submitted requests on th</a:t>
            </a:r>
            <a:r>
              <a:rPr lang="en-US" dirty="0"/>
              <a:t>e dashboard</a:t>
            </a:r>
            <a:endParaRPr lang="en-US" sz="1800" dirty="0"/>
          </a:p>
          <a:p>
            <a:pPr marL="285750" indent="-285750">
              <a:buFont typeface="Wingdings" panose="05000000000000000000" pitchFamily="2" charset="2"/>
              <a:buChar char="§"/>
            </a:pPr>
            <a:r>
              <a:rPr lang="en-US" dirty="0"/>
              <a:t>If the request gets rejected or approved by the final approver, </a:t>
            </a:r>
            <a:r>
              <a:rPr lang="en-US" sz="1800" dirty="0"/>
              <a:t>an email notification will be sent out to the Requestor.</a:t>
            </a:r>
          </a:p>
          <a:p>
            <a:pPr marL="285750" indent="-285750">
              <a:buFont typeface="Wingdings" panose="05000000000000000000" pitchFamily="2" charset="2"/>
              <a:buChar char="§"/>
            </a:pPr>
            <a:r>
              <a:rPr lang="en-US" dirty="0"/>
              <a:t>The Power Automate run duration of the workflow process for a submitted request is 28 days before </a:t>
            </a:r>
            <a:r>
              <a:rPr lang="en-US" b="0" i="0" dirty="0">
                <a:solidFill>
                  <a:srgbClr val="001D35"/>
                </a:solidFill>
                <a:effectLst/>
                <a:latin typeface="Google Sans"/>
              </a:rPr>
              <a:t>it gets automatically canceled after it times out.</a:t>
            </a:r>
            <a:endParaRPr lang="en-US" dirty="0"/>
          </a:p>
        </p:txBody>
      </p:sp>
      <p:pic>
        <p:nvPicPr>
          <p:cNvPr id="5" name="Picture 4" descr="A picture containing diagram&#10;&#10;Description automatically generated">
            <a:extLst>
              <a:ext uri="{FF2B5EF4-FFF2-40B4-BE49-F238E27FC236}">
                <a16:creationId xmlns:a16="http://schemas.microsoft.com/office/drawing/2014/main" id="{E5E52527-17DB-55D2-A4B8-B2838E36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4000" cy="1447801"/>
          </a:xfrm>
          <a:prstGeom prst="rect">
            <a:avLst/>
          </a:prstGeom>
        </p:spPr>
      </p:pic>
    </p:spTree>
    <p:extLst>
      <p:ext uri="{BB962C8B-B14F-4D97-AF65-F5344CB8AC3E}">
        <p14:creationId xmlns:p14="http://schemas.microsoft.com/office/powerpoint/2010/main" val="1883955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06" y="1524000"/>
            <a:ext cx="8251794" cy="5267979"/>
          </a:xfrm>
          <a:noFill/>
          <a:ln>
            <a:solidFill>
              <a:schemeClr val="accent1"/>
            </a:solidFill>
          </a:ln>
        </p:spPr>
        <p:txBody>
          <a:bodyPr>
            <a:normAutofit/>
          </a:bodyPr>
          <a:lstStyle/>
          <a:p>
            <a:pPr marL="0" indent="0" algn="ctr">
              <a:buNone/>
            </a:pPr>
            <a:r>
              <a:rPr lang="en-US" sz="2400" b="1" dirty="0"/>
              <a:t>Reviewer &amp; Admin</a:t>
            </a:r>
          </a:p>
        </p:txBody>
      </p:sp>
      <p:pic>
        <p:nvPicPr>
          <p:cNvPr id="7" name="Picture 6" descr="A picture containing background pattern&#10;&#10;Description automatically generated">
            <a:extLst>
              <a:ext uri="{FF2B5EF4-FFF2-40B4-BE49-F238E27FC236}">
                <a16:creationId xmlns:a16="http://schemas.microsoft.com/office/drawing/2014/main" id="{1E27CF69-9F04-8B30-F089-06FB0D3D8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39200" cy="1295400"/>
          </a:xfrm>
          <a:prstGeom prst="rect">
            <a:avLst/>
          </a:prstGeom>
        </p:spPr>
      </p:pic>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sp>
        <p:nvSpPr>
          <p:cNvPr id="2" name="TextBox 1">
            <a:extLst>
              <a:ext uri="{FF2B5EF4-FFF2-40B4-BE49-F238E27FC236}">
                <a16:creationId xmlns:a16="http://schemas.microsoft.com/office/drawing/2014/main" id="{F943785D-9B6E-7637-F9B9-1A8018D2689A}"/>
              </a:ext>
            </a:extLst>
          </p:cNvPr>
          <p:cNvSpPr txBox="1"/>
          <p:nvPr/>
        </p:nvSpPr>
        <p:spPr>
          <a:xfrm>
            <a:off x="827103" y="2133600"/>
            <a:ext cx="7696200" cy="381000"/>
          </a:xfrm>
          <a:prstGeom prst="rect">
            <a:avLst/>
          </a:prstGeom>
          <a:noFill/>
        </p:spPr>
        <p:txBody>
          <a:bodyPr wrap="square" rtlCol="0">
            <a:spAutoFit/>
          </a:bodyPr>
          <a:lstStyle/>
          <a:p>
            <a:pPr algn="ctr"/>
            <a:r>
              <a:rPr lang="en-US" dirty="0">
                <a:hlinkClick r:id="rId3"/>
              </a:rPr>
              <a:t>DQMP Power App</a:t>
            </a:r>
            <a:endParaRPr lang="en-US" dirty="0"/>
          </a:p>
        </p:txBody>
      </p:sp>
      <p:sp>
        <p:nvSpPr>
          <p:cNvPr id="6" name="TextBox 5">
            <a:extLst>
              <a:ext uri="{FF2B5EF4-FFF2-40B4-BE49-F238E27FC236}">
                <a16:creationId xmlns:a16="http://schemas.microsoft.com/office/drawing/2014/main" id="{80F56AAE-1650-30D8-CBAD-70FDF2257F1A}"/>
              </a:ext>
            </a:extLst>
          </p:cNvPr>
          <p:cNvSpPr txBox="1"/>
          <p:nvPr/>
        </p:nvSpPr>
        <p:spPr>
          <a:xfrm>
            <a:off x="609600" y="2933073"/>
            <a:ext cx="7924800" cy="2308324"/>
          </a:xfrm>
          <a:prstGeom prst="rect">
            <a:avLst/>
          </a:prstGeom>
          <a:noFill/>
        </p:spPr>
        <p:txBody>
          <a:bodyPr wrap="square">
            <a:spAutoFit/>
          </a:bodyPr>
          <a:lstStyle/>
          <a:p>
            <a:r>
              <a:rPr lang="en-US" sz="1600" dirty="0"/>
              <a:t>Approve requests at the Pending Reviewer status.</a:t>
            </a:r>
          </a:p>
          <a:p>
            <a:endParaRPr lang="en-US" sz="1600" dirty="0"/>
          </a:p>
          <a:p>
            <a:r>
              <a:rPr lang="en-US" sz="1600" dirty="0"/>
              <a:t>Oversea and track all the submission and their status.</a:t>
            </a:r>
          </a:p>
          <a:p>
            <a:endParaRPr lang="en-US" sz="1600" dirty="0"/>
          </a:p>
          <a:p>
            <a:r>
              <a:rPr lang="en-US" sz="1600" dirty="0"/>
              <a:t>The approval responses via Teams is faster than through the Power Automate to moves to the next approval phase. </a:t>
            </a:r>
          </a:p>
          <a:p>
            <a:endParaRPr lang="en-US" sz="1600" dirty="0"/>
          </a:p>
          <a:p>
            <a:r>
              <a:rPr lang="en-US" sz="1600" dirty="0"/>
              <a:t>Manage user access to the DQMP Power App and the SharePoint list.</a:t>
            </a:r>
          </a:p>
          <a:p>
            <a:endParaRPr lang="en-US" sz="1600" dirty="0"/>
          </a:p>
        </p:txBody>
      </p:sp>
    </p:spTree>
    <p:extLst>
      <p:ext uri="{BB962C8B-B14F-4D97-AF65-F5344CB8AC3E}">
        <p14:creationId xmlns:p14="http://schemas.microsoft.com/office/powerpoint/2010/main" val="576937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5253790-2BDF-F9C9-C860-222839037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10" y="1370796"/>
            <a:ext cx="7205359" cy="5487204"/>
          </a:xfrm>
          <a:prstGeom prst="rect">
            <a:avLst/>
          </a:prstGeom>
        </p:spPr>
      </p:pic>
      <p:sp>
        <p:nvSpPr>
          <p:cNvPr id="19" name="Right Arrow 10">
            <a:extLst>
              <a:ext uri="{FF2B5EF4-FFF2-40B4-BE49-F238E27FC236}">
                <a16:creationId xmlns:a16="http://schemas.microsoft.com/office/drawing/2014/main" id="{FEFC02CC-5C27-3013-95C3-8C10B3B329B0}"/>
              </a:ext>
            </a:extLst>
          </p:cNvPr>
          <p:cNvSpPr/>
          <p:nvPr/>
        </p:nvSpPr>
        <p:spPr>
          <a:xfrm rot="10800000" flipH="1" flipV="1">
            <a:off x="958648" y="2284711"/>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0">
            <a:extLst>
              <a:ext uri="{FF2B5EF4-FFF2-40B4-BE49-F238E27FC236}">
                <a16:creationId xmlns:a16="http://schemas.microsoft.com/office/drawing/2014/main" id="{BFCD90E5-A32B-F63E-2B16-387402784BAD}"/>
              </a:ext>
            </a:extLst>
          </p:cNvPr>
          <p:cNvSpPr/>
          <p:nvPr/>
        </p:nvSpPr>
        <p:spPr>
          <a:xfrm flipH="1">
            <a:off x="2809348" y="2264583"/>
            <a:ext cx="46523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90E0BB2-676F-2B3F-D5CA-8DBCB99696C6}"/>
              </a:ext>
            </a:extLst>
          </p:cNvPr>
          <p:cNvSpPr/>
          <p:nvPr/>
        </p:nvSpPr>
        <p:spPr>
          <a:xfrm>
            <a:off x="1434828" y="2166151"/>
            <a:ext cx="282321" cy="2185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6EC14D-6C07-8C7D-54E5-69D2D976F141}"/>
              </a:ext>
            </a:extLst>
          </p:cNvPr>
          <p:cNvSpPr/>
          <p:nvPr/>
        </p:nvSpPr>
        <p:spPr>
          <a:xfrm>
            <a:off x="1751605" y="2173143"/>
            <a:ext cx="221950" cy="21153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B681F5E-DDD7-F12F-5FA4-47EFD8E35C8D}"/>
              </a:ext>
            </a:extLst>
          </p:cNvPr>
          <p:cNvSpPr/>
          <p:nvPr/>
        </p:nvSpPr>
        <p:spPr>
          <a:xfrm>
            <a:off x="6618580" y="2173143"/>
            <a:ext cx="1486710" cy="2456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D09541D-5FE2-1098-2AD3-7CFEA7537BB7}"/>
              </a:ext>
            </a:extLst>
          </p:cNvPr>
          <p:cNvSpPr txBox="1"/>
          <p:nvPr/>
        </p:nvSpPr>
        <p:spPr>
          <a:xfrm>
            <a:off x="350519" y="2146211"/>
            <a:ext cx="582381" cy="276999"/>
          </a:xfrm>
          <a:prstGeom prst="rect">
            <a:avLst/>
          </a:prstGeom>
          <a:noFill/>
          <a:ln>
            <a:solidFill>
              <a:srgbClr val="F8A662"/>
            </a:solidFill>
          </a:ln>
        </p:spPr>
        <p:txBody>
          <a:bodyPr wrap="square" rtlCol="0">
            <a:spAutoFit/>
          </a:bodyPr>
          <a:lstStyle/>
          <a:p>
            <a:r>
              <a:rPr lang="en-US" sz="1200" dirty="0"/>
              <a:t>New</a:t>
            </a:r>
          </a:p>
        </p:txBody>
      </p:sp>
      <p:sp>
        <p:nvSpPr>
          <p:cNvPr id="39" name="TextBox 38">
            <a:extLst>
              <a:ext uri="{FF2B5EF4-FFF2-40B4-BE49-F238E27FC236}">
                <a16:creationId xmlns:a16="http://schemas.microsoft.com/office/drawing/2014/main" id="{4BAE7854-B747-8940-2585-EEA1C8185FA5}"/>
              </a:ext>
            </a:extLst>
          </p:cNvPr>
          <p:cNvSpPr txBox="1"/>
          <p:nvPr/>
        </p:nvSpPr>
        <p:spPr>
          <a:xfrm>
            <a:off x="3274589" y="2158401"/>
            <a:ext cx="2397006" cy="276999"/>
          </a:xfrm>
          <a:prstGeom prst="rect">
            <a:avLst/>
          </a:prstGeom>
          <a:noFill/>
          <a:ln>
            <a:solidFill>
              <a:srgbClr val="F8A662"/>
            </a:solidFill>
          </a:ln>
        </p:spPr>
        <p:txBody>
          <a:bodyPr wrap="square" rtlCol="0">
            <a:spAutoFit/>
          </a:bodyPr>
          <a:lstStyle/>
          <a:p>
            <a:r>
              <a:rPr lang="en-US" sz="1200" dirty="0"/>
              <a:t>Manuscript/Presentation Toggle</a:t>
            </a:r>
          </a:p>
        </p:txBody>
      </p:sp>
      <p:sp>
        <p:nvSpPr>
          <p:cNvPr id="40" name="Right Arrow 10">
            <a:extLst>
              <a:ext uri="{FF2B5EF4-FFF2-40B4-BE49-F238E27FC236}">
                <a16:creationId xmlns:a16="http://schemas.microsoft.com/office/drawing/2014/main" id="{B455D908-5F8F-D2F9-A8D1-62AA3D600152}"/>
              </a:ext>
            </a:extLst>
          </p:cNvPr>
          <p:cNvSpPr/>
          <p:nvPr/>
        </p:nvSpPr>
        <p:spPr>
          <a:xfrm flipH="1" flipV="1">
            <a:off x="8105290" y="2267293"/>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4089092-D5C5-CB36-CA03-40AE966F4E26}"/>
              </a:ext>
            </a:extLst>
          </p:cNvPr>
          <p:cNvSpPr txBox="1"/>
          <p:nvPr/>
        </p:nvSpPr>
        <p:spPr>
          <a:xfrm>
            <a:off x="8494235" y="2155871"/>
            <a:ext cx="603793" cy="276999"/>
          </a:xfrm>
          <a:prstGeom prst="rect">
            <a:avLst/>
          </a:prstGeom>
          <a:noFill/>
          <a:ln>
            <a:solidFill>
              <a:srgbClr val="F8A662"/>
            </a:solidFill>
          </a:ln>
        </p:spPr>
        <p:txBody>
          <a:bodyPr wrap="square" rtlCol="0">
            <a:spAutoFit/>
          </a:bodyPr>
          <a:lstStyle/>
          <a:p>
            <a:r>
              <a:rPr lang="en-US" sz="1200" dirty="0"/>
              <a:t>Search</a:t>
            </a:r>
          </a:p>
        </p:txBody>
      </p:sp>
      <p:sp>
        <p:nvSpPr>
          <p:cNvPr id="42" name="Right Arrow 10">
            <a:extLst>
              <a:ext uri="{FF2B5EF4-FFF2-40B4-BE49-F238E27FC236}">
                <a16:creationId xmlns:a16="http://schemas.microsoft.com/office/drawing/2014/main" id="{64E0BC45-7AD9-14F2-D763-D741AD2572D8}"/>
              </a:ext>
            </a:extLst>
          </p:cNvPr>
          <p:cNvSpPr/>
          <p:nvPr/>
        </p:nvSpPr>
        <p:spPr>
          <a:xfrm rot="5400000" flipH="1">
            <a:off x="5054853" y="3042714"/>
            <a:ext cx="2223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B4EDD2F-75B6-EA46-F04B-472F7C06B6D4}"/>
              </a:ext>
            </a:extLst>
          </p:cNvPr>
          <p:cNvSpPr txBox="1"/>
          <p:nvPr/>
        </p:nvSpPr>
        <p:spPr>
          <a:xfrm>
            <a:off x="4724400" y="3229537"/>
            <a:ext cx="947195" cy="276999"/>
          </a:xfrm>
          <a:prstGeom prst="rect">
            <a:avLst/>
          </a:prstGeom>
          <a:noFill/>
          <a:ln>
            <a:solidFill>
              <a:srgbClr val="F8A662"/>
            </a:solidFill>
          </a:ln>
        </p:spPr>
        <p:txBody>
          <a:bodyPr wrap="square" rtlCol="0">
            <a:spAutoFit/>
          </a:bodyPr>
          <a:lstStyle/>
          <a:p>
            <a:r>
              <a:rPr lang="en-US" sz="1200" dirty="0"/>
              <a:t>Status total</a:t>
            </a:r>
          </a:p>
        </p:txBody>
      </p:sp>
      <p:sp>
        <p:nvSpPr>
          <p:cNvPr id="44" name="TextBox 43">
            <a:extLst>
              <a:ext uri="{FF2B5EF4-FFF2-40B4-BE49-F238E27FC236}">
                <a16:creationId xmlns:a16="http://schemas.microsoft.com/office/drawing/2014/main" id="{3731EC3F-A270-26A2-5693-2217D026A6CD}"/>
              </a:ext>
            </a:extLst>
          </p:cNvPr>
          <p:cNvSpPr txBox="1"/>
          <p:nvPr/>
        </p:nvSpPr>
        <p:spPr>
          <a:xfrm>
            <a:off x="284382" y="2602039"/>
            <a:ext cx="648518" cy="461665"/>
          </a:xfrm>
          <a:prstGeom prst="rect">
            <a:avLst/>
          </a:prstGeom>
          <a:noFill/>
          <a:ln>
            <a:solidFill>
              <a:srgbClr val="F8A662"/>
            </a:solidFill>
          </a:ln>
        </p:spPr>
        <p:txBody>
          <a:bodyPr wrap="square" rtlCol="0">
            <a:spAutoFit/>
          </a:bodyPr>
          <a:lstStyle/>
          <a:p>
            <a:r>
              <a:rPr lang="en-US" sz="1200" dirty="0"/>
              <a:t>Status button</a:t>
            </a:r>
          </a:p>
        </p:txBody>
      </p:sp>
      <p:sp>
        <p:nvSpPr>
          <p:cNvPr id="45" name="Right Arrow 10">
            <a:extLst>
              <a:ext uri="{FF2B5EF4-FFF2-40B4-BE49-F238E27FC236}">
                <a16:creationId xmlns:a16="http://schemas.microsoft.com/office/drawing/2014/main" id="{BFA8091C-E425-A89A-795A-F972D2BD0862}"/>
              </a:ext>
            </a:extLst>
          </p:cNvPr>
          <p:cNvSpPr/>
          <p:nvPr/>
        </p:nvSpPr>
        <p:spPr>
          <a:xfrm rot="10800000" flipH="1" flipV="1">
            <a:off x="968609" y="2749496"/>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F0DEB37-835A-2451-20F3-362E51EB3A61}"/>
              </a:ext>
            </a:extLst>
          </p:cNvPr>
          <p:cNvSpPr txBox="1"/>
          <p:nvPr/>
        </p:nvSpPr>
        <p:spPr>
          <a:xfrm>
            <a:off x="8494236" y="2658457"/>
            <a:ext cx="603792" cy="461665"/>
          </a:xfrm>
          <a:prstGeom prst="rect">
            <a:avLst/>
          </a:prstGeom>
          <a:noFill/>
          <a:ln>
            <a:solidFill>
              <a:srgbClr val="F8A662"/>
            </a:solidFill>
          </a:ln>
        </p:spPr>
        <p:txBody>
          <a:bodyPr wrap="square" rtlCol="0">
            <a:spAutoFit/>
          </a:bodyPr>
          <a:lstStyle/>
          <a:p>
            <a:r>
              <a:rPr lang="en-US" sz="1200" dirty="0"/>
              <a:t>Filter total</a:t>
            </a:r>
          </a:p>
        </p:txBody>
      </p:sp>
      <p:sp>
        <p:nvSpPr>
          <p:cNvPr id="48" name="Right Arrow 10">
            <a:extLst>
              <a:ext uri="{FF2B5EF4-FFF2-40B4-BE49-F238E27FC236}">
                <a16:creationId xmlns:a16="http://schemas.microsoft.com/office/drawing/2014/main" id="{E152A5E7-83E6-BDA4-1FCF-6B26534C523B}"/>
              </a:ext>
            </a:extLst>
          </p:cNvPr>
          <p:cNvSpPr/>
          <p:nvPr/>
        </p:nvSpPr>
        <p:spPr>
          <a:xfrm flipH="1" flipV="1">
            <a:off x="8092380" y="2777886"/>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B3111162-6147-5E66-C49F-FA139BBF2B82}"/>
              </a:ext>
            </a:extLst>
          </p:cNvPr>
          <p:cNvSpPr txBox="1">
            <a:spLocks/>
          </p:cNvSpPr>
          <p:nvPr/>
        </p:nvSpPr>
        <p:spPr>
          <a:xfrm>
            <a:off x="1228661" y="575777"/>
            <a:ext cx="3260814" cy="749300"/>
          </a:xfrm>
          <a:prstGeom prst="rect">
            <a:avLst/>
          </a:prstGeom>
          <a:solidFill>
            <a:srgbClr val="F8A662"/>
          </a:solidFill>
          <a:ln>
            <a:noFill/>
          </a:ln>
          <a:effectLst>
            <a:innerShdw blurRad="63500" dist="50800" dir="5400000">
              <a:prstClr val="black">
                <a:alpha val="50000"/>
              </a:prstClr>
            </a:innerShdw>
          </a:effectLst>
        </p:spPr>
        <p:txBody>
          <a:bodyPr vert="horz" lIns="91440" tIns="45720" rIns="91440" bIns="45720" rtlCol="0" anchor="b">
            <a:normAutofit fontScale="92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342900" indent="-342900">
              <a:buAutoNum type="arabicPeriod"/>
            </a:pPr>
            <a:r>
              <a:rPr lang="en-US" sz="1600" i="1" dirty="0"/>
              <a:t>Reviewer/Admin</a:t>
            </a:r>
          </a:p>
          <a:p>
            <a:r>
              <a:rPr lang="en-US" sz="1600" i="1" dirty="0"/>
              <a:t>   Overview of Dashboard</a:t>
            </a:r>
            <a:br>
              <a:rPr lang="en-US" sz="1600" i="1" dirty="0"/>
            </a:br>
            <a:r>
              <a:rPr lang="en-US" sz="1600" i="1" dirty="0"/>
              <a:t>   </a:t>
            </a:r>
          </a:p>
        </p:txBody>
      </p:sp>
      <p:sp>
        <p:nvSpPr>
          <p:cNvPr id="54" name="Rectangle 53">
            <a:extLst>
              <a:ext uri="{FF2B5EF4-FFF2-40B4-BE49-F238E27FC236}">
                <a16:creationId xmlns:a16="http://schemas.microsoft.com/office/drawing/2014/main" id="{09D1D6DA-098A-A398-3B15-EF6E4B24595B}"/>
              </a:ext>
            </a:extLst>
          </p:cNvPr>
          <p:cNvSpPr/>
          <p:nvPr/>
        </p:nvSpPr>
        <p:spPr>
          <a:xfrm>
            <a:off x="7323638" y="2677485"/>
            <a:ext cx="768741" cy="2769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45FB446-220D-824F-C85A-B87877FA4060}"/>
              </a:ext>
            </a:extLst>
          </p:cNvPr>
          <p:cNvSpPr/>
          <p:nvPr/>
        </p:nvSpPr>
        <p:spPr>
          <a:xfrm>
            <a:off x="1506635" y="2629563"/>
            <a:ext cx="421027" cy="3012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5A401D-FEEF-C641-3BB2-57CFDD9E442D}"/>
              </a:ext>
            </a:extLst>
          </p:cNvPr>
          <p:cNvSpPr/>
          <p:nvPr/>
        </p:nvSpPr>
        <p:spPr>
          <a:xfrm>
            <a:off x="5030354" y="2683902"/>
            <a:ext cx="230368" cy="2292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10">
            <a:extLst>
              <a:ext uri="{FF2B5EF4-FFF2-40B4-BE49-F238E27FC236}">
                <a16:creationId xmlns:a16="http://schemas.microsoft.com/office/drawing/2014/main" id="{09E34D7B-7EA3-B8C0-B751-1BF007F9FCC1}"/>
              </a:ext>
            </a:extLst>
          </p:cNvPr>
          <p:cNvSpPr/>
          <p:nvPr/>
        </p:nvSpPr>
        <p:spPr>
          <a:xfrm rot="16200000" flipH="1" flipV="1">
            <a:off x="1695401" y="1983759"/>
            <a:ext cx="2800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a:extLst>
              <a:ext uri="{FF2B5EF4-FFF2-40B4-BE49-F238E27FC236}">
                <a16:creationId xmlns:a16="http://schemas.microsoft.com/office/drawing/2014/main" id="{31DC0660-F2D5-D096-5ECC-286E6B21C13B}"/>
              </a:ext>
            </a:extLst>
          </p:cNvPr>
          <p:cNvSpPr txBox="1"/>
          <p:nvPr/>
        </p:nvSpPr>
        <p:spPr>
          <a:xfrm>
            <a:off x="334662" y="1701416"/>
            <a:ext cx="664787" cy="276999"/>
          </a:xfrm>
          <a:prstGeom prst="rect">
            <a:avLst/>
          </a:prstGeom>
          <a:noFill/>
          <a:ln>
            <a:solidFill>
              <a:srgbClr val="F8A662"/>
            </a:solidFill>
          </a:ln>
        </p:spPr>
        <p:txBody>
          <a:bodyPr wrap="square" rtlCol="0">
            <a:spAutoFit/>
          </a:bodyPr>
          <a:lstStyle/>
          <a:p>
            <a:r>
              <a:rPr lang="en-US" sz="1200" dirty="0"/>
              <a:t>Refresh</a:t>
            </a:r>
          </a:p>
        </p:txBody>
      </p:sp>
      <p:sp>
        <p:nvSpPr>
          <p:cNvPr id="10" name="Rectangle 9">
            <a:extLst>
              <a:ext uri="{FF2B5EF4-FFF2-40B4-BE49-F238E27FC236}">
                <a16:creationId xmlns:a16="http://schemas.microsoft.com/office/drawing/2014/main" id="{DF785035-8923-4ECF-01A0-DAC35B2302EC}"/>
              </a:ext>
            </a:extLst>
          </p:cNvPr>
          <p:cNvSpPr/>
          <p:nvPr/>
        </p:nvSpPr>
        <p:spPr>
          <a:xfrm>
            <a:off x="1019385" y="1857881"/>
            <a:ext cx="833323"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1" name="Right Arrow 10">
            <a:extLst>
              <a:ext uri="{FF2B5EF4-FFF2-40B4-BE49-F238E27FC236}">
                <a16:creationId xmlns:a16="http://schemas.microsoft.com/office/drawing/2014/main" id="{48D73E35-430A-CB93-5AE5-F58E495EA96A}"/>
              </a:ext>
            </a:extLst>
          </p:cNvPr>
          <p:cNvSpPr/>
          <p:nvPr/>
        </p:nvSpPr>
        <p:spPr>
          <a:xfrm flipH="1" flipV="1">
            <a:off x="8419047" y="1678237"/>
            <a:ext cx="117083"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38AF82-9CB3-09B2-8E05-8FE60D042A24}"/>
              </a:ext>
            </a:extLst>
          </p:cNvPr>
          <p:cNvSpPr txBox="1"/>
          <p:nvPr/>
        </p:nvSpPr>
        <p:spPr>
          <a:xfrm>
            <a:off x="8540207" y="1393158"/>
            <a:ext cx="603793" cy="646331"/>
          </a:xfrm>
          <a:prstGeom prst="rect">
            <a:avLst/>
          </a:prstGeom>
          <a:noFill/>
          <a:ln>
            <a:solidFill>
              <a:srgbClr val="F8A662"/>
            </a:solidFill>
          </a:ln>
        </p:spPr>
        <p:txBody>
          <a:bodyPr wrap="square" rtlCol="0">
            <a:spAutoFit/>
          </a:bodyPr>
          <a:lstStyle/>
          <a:p>
            <a:r>
              <a:rPr lang="en-US" sz="1200" dirty="0"/>
              <a:t>Email to Admin</a:t>
            </a:r>
          </a:p>
        </p:txBody>
      </p:sp>
      <p:sp>
        <p:nvSpPr>
          <p:cNvPr id="5" name="Right Arrow 10">
            <a:extLst>
              <a:ext uri="{FF2B5EF4-FFF2-40B4-BE49-F238E27FC236}">
                <a16:creationId xmlns:a16="http://schemas.microsoft.com/office/drawing/2014/main" id="{DA3D20F2-5289-30FB-9CF0-F0E19A673EDE}"/>
              </a:ext>
            </a:extLst>
          </p:cNvPr>
          <p:cNvSpPr/>
          <p:nvPr/>
        </p:nvSpPr>
        <p:spPr>
          <a:xfrm rot="16200000" flipH="1" flipV="1">
            <a:off x="7488003" y="1533275"/>
            <a:ext cx="471742" cy="55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A3E706-85A8-E1D4-EC7E-5E2365EC50C1}"/>
              </a:ext>
            </a:extLst>
          </p:cNvPr>
          <p:cNvSpPr txBox="1"/>
          <p:nvPr/>
        </p:nvSpPr>
        <p:spPr>
          <a:xfrm>
            <a:off x="7210700" y="1022930"/>
            <a:ext cx="990600" cy="276999"/>
          </a:xfrm>
          <a:prstGeom prst="rect">
            <a:avLst/>
          </a:prstGeom>
          <a:noFill/>
          <a:ln>
            <a:solidFill>
              <a:srgbClr val="F8A662"/>
            </a:solidFill>
          </a:ln>
        </p:spPr>
        <p:txBody>
          <a:bodyPr wrap="square" rtlCol="0">
            <a:spAutoFit/>
          </a:bodyPr>
          <a:lstStyle/>
          <a:p>
            <a:r>
              <a:rPr lang="en-US" sz="1200" dirty="0"/>
              <a:t>Admin icons </a:t>
            </a:r>
          </a:p>
        </p:txBody>
      </p:sp>
      <p:sp>
        <p:nvSpPr>
          <p:cNvPr id="8" name="Rectangle 7">
            <a:extLst>
              <a:ext uri="{FF2B5EF4-FFF2-40B4-BE49-F238E27FC236}">
                <a16:creationId xmlns:a16="http://schemas.microsoft.com/office/drawing/2014/main" id="{7F4F9599-B327-1009-5FD2-308A60A26C9C}"/>
              </a:ext>
            </a:extLst>
          </p:cNvPr>
          <p:cNvSpPr/>
          <p:nvPr/>
        </p:nvSpPr>
        <p:spPr>
          <a:xfrm>
            <a:off x="7310853" y="1824599"/>
            <a:ext cx="787171" cy="317187"/>
          </a:xfrm>
          <a:prstGeom prst="rect">
            <a:avLst/>
          </a:prstGeom>
          <a:noFill/>
          <a:ln>
            <a:solidFill>
              <a:srgbClr val="F8A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012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CCF0E3F4-1838-A116-1A99-AAF7888AF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752028"/>
            <a:ext cx="4218262" cy="136614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ormAutofit/>
          </a:bodyPr>
          <a:lstStyle/>
          <a:p>
            <a:r>
              <a:rPr lang="en-US" sz="1600" i="1" dirty="0"/>
              <a:t>2. Reviewer/Admin</a:t>
            </a:r>
            <a:br>
              <a:rPr lang="en-US" sz="1600" i="1" dirty="0"/>
            </a:br>
            <a:r>
              <a:rPr lang="en-US" sz="1600" i="1" dirty="0"/>
              <a:t>Dashboard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dirty="0">
                <a:solidFill>
                  <a:schemeClr val="bg1"/>
                </a:solidFill>
              </a:rPr>
              <a:t>Admin settings allows admin to view and track all the requests.</a:t>
            </a:r>
          </a:p>
          <a:p>
            <a:endParaRPr lang="en-US" dirty="0">
              <a:solidFill>
                <a:schemeClr val="bg1"/>
              </a:solidFill>
            </a:endParaRPr>
          </a:p>
          <a:p>
            <a:r>
              <a:rPr lang="en-US" dirty="0">
                <a:solidFill>
                  <a:schemeClr val="bg1"/>
                </a:solidFill>
              </a:rPr>
              <a:t>Reviewer can view and take an approval action by clicking the approval action icon. </a:t>
            </a:r>
          </a:p>
        </p:txBody>
      </p:sp>
      <p:sp>
        <p:nvSpPr>
          <p:cNvPr id="12" name="TextBox 11">
            <a:extLst>
              <a:ext uri="{FF2B5EF4-FFF2-40B4-BE49-F238E27FC236}">
                <a16:creationId xmlns:a16="http://schemas.microsoft.com/office/drawing/2014/main" id="{A7DAE814-FC86-1AF4-9BFD-81ED366129B9}"/>
              </a:ext>
            </a:extLst>
          </p:cNvPr>
          <p:cNvSpPr txBox="1"/>
          <p:nvPr/>
        </p:nvSpPr>
        <p:spPr>
          <a:xfrm>
            <a:off x="5722925" y="2901433"/>
            <a:ext cx="762503" cy="461665"/>
          </a:xfrm>
          <a:prstGeom prst="rect">
            <a:avLst/>
          </a:prstGeom>
          <a:noFill/>
          <a:ln>
            <a:solidFill>
              <a:srgbClr val="F8A662"/>
            </a:solidFill>
          </a:ln>
        </p:spPr>
        <p:txBody>
          <a:bodyPr wrap="square" rtlCol="0">
            <a:spAutoFit/>
          </a:bodyPr>
          <a:lstStyle/>
          <a:p>
            <a:r>
              <a:rPr lang="en-US" sz="1200" b="1" dirty="0"/>
              <a:t>Approval action</a:t>
            </a:r>
          </a:p>
        </p:txBody>
      </p:sp>
      <p:sp>
        <p:nvSpPr>
          <p:cNvPr id="14" name="TextBox 13">
            <a:extLst>
              <a:ext uri="{FF2B5EF4-FFF2-40B4-BE49-F238E27FC236}">
                <a16:creationId xmlns:a16="http://schemas.microsoft.com/office/drawing/2014/main" id="{D2193FBE-A818-313A-FEBE-222912F30856}"/>
              </a:ext>
            </a:extLst>
          </p:cNvPr>
          <p:cNvSpPr txBox="1"/>
          <p:nvPr/>
        </p:nvSpPr>
        <p:spPr>
          <a:xfrm>
            <a:off x="6847385" y="2877950"/>
            <a:ext cx="1060693" cy="461665"/>
          </a:xfrm>
          <a:prstGeom prst="rect">
            <a:avLst/>
          </a:prstGeom>
          <a:noFill/>
          <a:ln>
            <a:solidFill>
              <a:srgbClr val="F8A662"/>
            </a:solidFill>
          </a:ln>
        </p:spPr>
        <p:txBody>
          <a:bodyPr wrap="square" rtlCol="0">
            <a:spAutoFit/>
          </a:bodyPr>
          <a:lstStyle/>
          <a:p>
            <a:r>
              <a:rPr lang="en-US" sz="1200" b="1" dirty="0"/>
              <a:t>User management</a:t>
            </a:r>
          </a:p>
        </p:txBody>
      </p:sp>
      <p:sp>
        <p:nvSpPr>
          <p:cNvPr id="15" name="TextBox 14">
            <a:extLst>
              <a:ext uri="{FF2B5EF4-FFF2-40B4-BE49-F238E27FC236}">
                <a16:creationId xmlns:a16="http://schemas.microsoft.com/office/drawing/2014/main" id="{0857C422-ECC0-1EF3-4B88-BBCA5C9EDF90}"/>
              </a:ext>
            </a:extLst>
          </p:cNvPr>
          <p:cNvSpPr txBox="1"/>
          <p:nvPr/>
        </p:nvSpPr>
        <p:spPr>
          <a:xfrm>
            <a:off x="4388368" y="2897240"/>
            <a:ext cx="889365" cy="461665"/>
          </a:xfrm>
          <a:prstGeom prst="rect">
            <a:avLst/>
          </a:prstGeom>
          <a:noFill/>
          <a:ln>
            <a:solidFill>
              <a:srgbClr val="F8A662"/>
            </a:solidFill>
          </a:ln>
        </p:spPr>
        <p:txBody>
          <a:bodyPr wrap="square" rtlCol="0">
            <a:spAutoFit/>
          </a:bodyPr>
          <a:lstStyle/>
          <a:p>
            <a:r>
              <a:rPr lang="en-US" sz="1200" b="1" dirty="0"/>
              <a:t>Admin Settings</a:t>
            </a:r>
          </a:p>
        </p:txBody>
      </p:sp>
      <p:sp>
        <p:nvSpPr>
          <p:cNvPr id="18" name="Rectangle 17">
            <a:extLst>
              <a:ext uri="{FF2B5EF4-FFF2-40B4-BE49-F238E27FC236}">
                <a16:creationId xmlns:a16="http://schemas.microsoft.com/office/drawing/2014/main" id="{87866CA6-6D15-B3A6-B37B-A8AB229F1F57}"/>
              </a:ext>
            </a:extLst>
          </p:cNvPr>
          <p:cNvSpPr/>
          <p:nvPr/>
        </p:nvSpPr>
        <p:spPr>
          <a:xfrm>
            <a:off x="4267200" y="914400"/>
            <a:ext cx="1151648" cy="1143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10">
            <a:extLst>
              <a:ext uri="{FF2B5EF4-FFF2-40B4-BE49-F238E27FC236}">
                <a16:creationId xmlns:a16="http://schemas.microsoft.com/office/drawing/2014/main" id="{85218923-66A1-F044-EBA4-C01328F6D460}"/>
              </a:ext>
            </a:extLst>
          </p:cNvPr>
          <p:cNvSpPr/>
          <p:nvPr/>
        </p:nvSpPr>
        <p:spPr>
          <a:xfrm rot="5400000" flipH="1" flipV="1">
            <a:off x="4500474" y="2485090"/>
            <a:ext cx="725687" cy="60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3158F7-2CFA-2C34-E517-DAF31BF98432}"/>
              </a:ext>
            </a:extLst>
          </p:cNvPr>
          <p:cNvSpPr/>
          <p:nvPr/>
        </p:nvSpPr>
        <p:spPr>
          <a:xfrm>
            <a:off x="5486400" y="926866"/>
            <a:ext cx="1090252" cy="11305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199884E-58CD-A99C-3C61-81FFE8BFE9D7}"/>
              </a:ext>
            </a:extLst>
          </p:cNvPr>
          <p:cNvSpPr/>
          <p:nvPr/>
        </p:nvSpPr>
        <p:spPr>
          <a:xfrm>
            <a:off x="6644204" y="926677"/>
            <a:ext cx="1138233" cy="11305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Arrow 10">
            <a:extLst>
              <a:ext uri="{FF2B5EF4-FFF2-40B4-BE49-F238E27FC236}">
                <a16:creationId xmlns:a16="http://schemas.microsoft.com/office/drawing/2014/main" id="{93169D02-F188-FC1C-AE4E-736B0685879F}"/>
              </a:ext>
            </a:extLst>
          </p:cNvPr>
          <p:cNvSpPr/>
          <p:nvPr/>
        </p:nvSpPr>
        <p:spPr>
          <a:xfrm rot="5400000" flipH="1" flipV="1">
            <a:off x="5747484" y="2494788"/>
            <a:ext cx="725687" cy="60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10">
            <a:extLst>
              <a:ext uri="{FF2B5EF4-FFF2-40B4-BE49-F238E27FC236}">
                <a16:creationId xmlns:a16="http://schemas.microsoft.com/office/drawing/2014/main" id="{C9305ACB-A13B-C5B6-EEDE-7BB45DE58C19}"/>
              </a:ext>
            </a:extLst>
          </p:cNvPr>
          <p:cNvSpPr/>
          <p:nvPr/>
        </p:nvSpPr>
        <p:spPr>
          <a:xfrm rot="5400000" flipH="1" flipV="1">
            <a:off x="6992689" y="2478008"/>
            <a:ext cx="725687" cy="60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973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7B72D3F6-4ED3-77FC-1835-590A710F3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964" y="694509"/>
            <a:ext cx="5768036" cy="5442600"/>
          </a:xfrm>
          <a:prstGeom prst="rect">
            <a:avLst/>
          </a:prstGeom>
        </p:spPr>
      </p:pic>
      <p:sp>
        <p:nvSpPr>
          <p:cNvPr id="2" name="Title 1"/>
          <p:cNvSpPr>
            <a:spLocks noGrp="1"/>
          </p:cNvSpPr>
          <p:nvPr>
            <p:ph type="title"/>
          </p:nvPr>
        </p:nvSpPr>
        <p:spPr>
          <a:xfrm>
            <a:off x="469059" y="694509"/>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3. Reviewer/Admin</a:t>
            </a:r>
            <a:br>
              <a:rPr lang="en-US" sz="1600" i="1" dirty="0"/>
            </a:br>
            <a:r>
              <a:rPr lang="en-US" sz="1600" i="1" dirty="0"/>
              <a:t>Dashboard</a:t>
            </a:r>
          </a:p>
        </p:txBody>
      </p:sp>
      <p:sp>
        <p:nvSpPr>
          <p:cNvPr id="4" name="Text Placeholder 3"/>
          <p:cNvSpPr>
            <a:spLocks noGrp="1" noChangeAspect="1"/>
          </p:cNvSpPr>
          <p:nvPr>
            <p:ph type="body" sz="half" idx="2"/>
          </p:nvPr>
        </p:nvSpPr>
        <p:spPr>
          <a:xfrm>
            <a:off x="457754" y="1446046"/>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dirty="0">
                <a:solidFill>
                  <a:schemeClr val="bg1"/>
                </a:solidFill>
              </a:rPr>
              <a:t>When the admin settings icon is clicked, the approval icon is disabled. </a:t>
            </a:r>
          </a:p>
          <a:p>
            <a:endParaRPr lang="en-US" dirty="0">
              <a:solidFill>
                <a:schemeClr val="bg1"/>
              </a:solidFill>
            </a:endParaRPr>
          </a:p>
          <a:p>
            <a:r>
              <a:rPr lang="en-US" dirty="0">
                <a:solidFill>
                  <a:schemeClr val="bg1"/>
                </a:solidFill>
              </a:rPr>
              <a:t>Toggle the admin settings icon to deactivate it. </a:t>
            </a:r>
          </a:p>
        </p:txBody>
      </p:sp>
      <p:sp>
        <p:nvSpPr>
          <p:cNvPr id="16" name="TextBox 15">
            <a:extLst>
              <a:ext uri="{FF2B5EF4-FFF2-40B4-BE49-F238E27FC236}">
                <a16:creationId xmlns:a16="http://schemas.microsoft.com/office/drawing/2014/main" id="{D82B38A5-C0BA-3065-DAA8-9EB25E32C045}"/>
              </a:ext>
            </a:extLst>
          </p:cNvPr>
          <p:cNvSpPr txBox="1"/>
          <p:nvPr/>
        </p:nvSpPr>
        <p:spPr>
          <a:xfrm>
            <a:off x="6705600" y="1680779"/>
            <a:ext cx="1698259" cy="276999"/>
          </a:xfrm>
          <a:prstGeom prst="rect">
            <a:avLst/>
          </a:prstGeom>
          <a:noFill/>
          <a:ln>
            <a:solidFill>
              <a:srgbClr val="F8A662"/>
            </a:solidFill>
          </a:ln>
        </p:spPr>
        <p:txBody>
          <a:bodyPr wrap="square" rtlCol="0">
            <a:spAutoFit/>
          </a:bodyPr>
          <a:lstStyle/>
          <a:p>
            <a:r>
              <a:rPr lang="en-US" sz="1200" dirty="0"/>
              <a:t>Active admin settings</a:t>
            </a:r>
          </a:p>
        </p:txBody>
      </p:sp>
      <p:sp>
        <p:nvSpPr>
          <p:cNvPr id="36" name="Rectangle 35">
            <a:extLst>
              <a:ext uri="{FF2B5EF4-FFF2-40B4-BE49-F238E27FC236}">
                <a16:creationId xmlns:a16="http://schemas.microsoft.com/office/drawing/2014/main" id="{5B512D17-6D19-992C-707D-E490C1B46E17}"/>
              </a:ext>
            </a:extLst>
          </p:cNvPr>
          <p:cNvSpPr/>
          <p:nvPr/>
        </p:nvSpPr>
        <p:spPr>
          <a:xfrm>
            <a:off x="8282493" y="1099942"/>
            <a:ext cx="199653" cy="3403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Arrow 10">
            <a:extLst>
              <a:ext uri="{FF2B5EF4-FFF2-40B4-BE49-F238E27FC236}">
                <a16:creationId xmlns:a16="http://schemas.microsoft.com/office/drawing/2014/main" id="{C9305ACB-A13B-C5B6-EEDE-7BB45DE58C19}"/>
              </a:ext>
            </a:extLst>
          </p:cNvPr>
          <p:cNvSpPr/>
          <p:nvPr/>
        </p:nvSpPr>
        <p:spPr>
          <a:xfrm rot="5400000" flipH="1" flipV="1">
            <a:off x="8282632" y="1555173"/>
            <a:ext cx="19673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10">
            <a:extLst>
              <a:ext uri="{FF2B5EF4-FFF2-40B4-BE49-F238E27FC236}">
                <a16:creationId xmlns:a16="http://schemas.microsoft.com/office/drawing/2014/main" id="{731E6EE7-26D0-B51F-87DC-7D046B3345F4}"/>
              </a:ext>
            </a:extLst>
          </p:cNvPr>
          <p:cNvSpPr/>
          <p:nvPr/>
        </p:nvSpPr>
        <p:spPr>
          <a:xfrm rot="5400000" flipH="1" flipV="1">
            <a:off x="7805561" y="2252803"/>
            <a:ext cx="1591997" cy="45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A55B3F-A553-F4CD-1387-DA30BE1847FD}"/>
              </a:ext>
            </a:extLst>
          </p:cNvPr>
          <p:cNvSpPr txBox="1"/>
          <p:nvPr/>
        </p:nvSpPr>
        <p:spPr>
          <a:xfrm>
            <a:off x="7467600" y="3075756"/>
            <a:ext cx="1359984" cy="276999"/>
          </a:xfrm>
          <a:prstGeom prst="rect">
            <a:avLst/>
          </a:prstGeom>
          <a:noFill/>
          <a:ln>
            <a:solidFill>
              <a:srgbClr val="F8A662"/>
            </a:solidFill>
          </a:ln>
        </p:spPr>
        <p:txBody>
          <a:bodyPr wrap="square" rtlCol="0">
            <a:spAutoFit/>
          </a:bodyPr>
          <a:lstStyle/>
          <a:p>
            <a:r>
              <a:rPr lang="en-US" sz="1200" dirty="0"/>
              <a:t>Disabled Approval</a:t>
            </a:r>
          </a:p>
        </p:txBody>
      </p:sp>
      <p:sp>
        <p:nvSpPr>
          <p:cNvPr id="11" name="Rectangle 10">
            <a:extLst>
              <a:ext uri="{FF2B5EF4-FFF2-40B4-BE49-F238E27FC236}">
                <a16:creationId xmlns:a16="http://schemas.microsoft.com/office/drawing/2014/main" id="{62F61F48-E0BE-4C8C-A4DB-3129C63EFF7F}"/>
              </a:ext>
            </a:extLst>
          </p:cNvPr>
          <p:cNvSpPr/>
          <p:nvPr/>
        </p:nvSpPr>
        <p:spPr>
          <a:xfrm>
            <a:off x="8519563" y="1095848"/>
            <a:ext cx="187946" cy="3403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2479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 website&#10;&#10;Description automatically generated">
            <a:extLst>
              <a:ext uri="{FF2B5EF4-FFF2-40B4-BE49-F238E27FC236}">
                <a16:creationId xmlns:a16="http://schemas.microsoft.com/office/drawing/2014/main" id="{FEFD350A-241D-23D0-3662-607F5B101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658" y="694509"/>
            <a:ext cx="5768036" cy="5442600"/>
          </a:xfrm>
          <a:prstGeom prst="rect">
            <a:avLst/>
          </a:prstGeom>
        </p:spPr>
      </p:pic>
      <p:sp>
        <p:nvSpPr>
          <p:cNvPr id="2" name="Title 1"/>
          <p:cNvSpPr>
            <a:spLocks noGrp="1"/>
          </p:cNvSpPr>
          <p:nvPr>
            <p:ph type="title"/>
          </p:nvPr>
        </p:nvSpPr>
        <p:spPr>
          <a:xfrm>
            <a:off x="469059" y="694509"/>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4. Reviewer/Admin</a:t>
            </a:r>
            <a:br>
              <a:rPr lang="en-US" sz="1600" i="1" dirty="0"/>
            </a:br>
            <a:r>
              <a:rPr lang="en-US" sz="1600" i="1" dirty="0"/>
              <a:t>Dashboard</a:t>
            </a:r>
          </a:p>
        </p:txBody>
      </p:sp>
      <p:sp>
        <p:nvSpPr>
          <p:cNvPr id="4" name="Text Placeholder 3"/>
          <p:cNvSpPr>
            <a:spLocks noGrp="1" noChangeAspect="1"/>
          </p:cNvSpPr>
          <p:nvPr>
            <p:ph type="body" sz="half" idx="2"/>
          </p:nvPr>
        </p:nvSpPr>
        <p:spPr>
          <a:xfrm>
            <a:off x="457754" y="1446046"/>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dirty="0">
                <a:solidFill>
                  <a:schemeClr val="bg1"/>
                </a:solidFill>
              </a:rPr>
              <a:t>If there are requests that are at Pending Reviewer status, they are visible in the gallery.  Reviewers can click on the request to navigate to the form to view the request. </a:t>
            </a:r>
          </a:p>
          <a:p>
            <a:endParaRPr lang="en-US" dirty="0">
              <a:solidFill>
                <a:schemeClr val="bg1"/>
              </a:solidFill>
            </a:endParaRPr>
          </a:p>
          <a:p>
            <a:r>
              <a:rPr lang="en-US" dirty="0">
                <a:solidFill>
                  <a:schemeClr val="bg1"/>
                </a:solidFill>
              </a:rPr>
              <a:t>The “Home Icon” navigates back to the dashboard. </a:t>
            </a:r>
          </a:p>
        </p:txBody>
      </p:sp>
      <p:sp>
        <p:nvSpPr>
          <p:cNvPr id="16" name="TextBox 15">
            <a:extLst>
              <a:ext uri="{FF2B5EF4-FFF2-40B4-BE49-F238E27FC236}">
                <a16:creationId xmlns:a16="http://schemas.microsoft.com/office/drawing/2014/main" id="{D82B38A5-C0BA-3065-DAA8-9EB25E32C045}"/>
              </a:ext>
            </a:extLst>
          </p:cNvPr>
          <p:cNvSpPr txBox="1"/>
          <p:nvPr/>
        </p:nvSpPr>
        <p:spPr>
          <a:xfrm>
            <a:off x="7338995" y="1784375"/>
            <a:ext cx="775863" cy="646331"/>
          </a:xfrm>
          <a:prstGeom prst="rect">
            <a:avLst/>
          </a:prstGeom>
          <a:noFill/>
          <a:ln>
            <a:solidFill>
              <a:srgbClr val="F8A662"/>
            </a:solidFill>
          </a:ln>
        </p:spPr>
        <p:txBody>
          <a:bodyPr wrap="square" rtlCol="0">
            <a:spAutoFit/>
          </a:bodyPr>
          <a:lstStyle/>
          <a:p>
            <a:r>
              <a:rPr lang="en-US" sz="1200" dirty="0"/>
              <a:t>Disabled admin settings</a:t>
            </a:r>
          </a:p>
        </p:txBody>
      </p:sp>
      <p:sp>
        <p:nvSpPr>
          <p:cNvPr id="36" name="Rectangle 35">
            <a:extLst>
              <a:ext uri="{FF2B5EF4-FFF2-40B4-BE49-F238E27FC236}">
                <a16:creationId xmlns:a16="http://schemas.microsoft.com/office/drawing/2014/main" id="{5B512D17-6D19-992C-707D-E490C1B46E17}"/>
              </a:ext>
            </a:extLst>
          </p:cNvPr>
          <p:cNvSpPr/>
          <p:nvPr/>
        </p:nvSpPr>
        <p:spPr>
          <a:xfrm>
            <a:off x="8278323" y="1082524"/>
            <a:ext cx="187946" cy="3403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Arrow 10">
            <a:extLst>
              <a:ext uri="{FF2B5EF4-FFF2-40B4-BE49-F238E27FC236}">
                <a16:creationId xmlns:a16="http://schemas.microsoft.com/office/drawing/2014/main" id="{C9305ACB-A13B-C5B6-EEDE-7BB45DE58C19}"/>
              </a:ext>
            </a:extLst>
          </p:cNvPr>
          <p:cNvSpPr/>
          <p:nvPr/>
        </p:nvSpPr>
        <p:spPr>
          <a:xfrm rot="7144195" flipH="1" flipV="1">
            <a:off x="8035383" y="1630108"/>
            <a:ext cx="416208" cy="43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10">
            <a:extLst>
              <a:ext uri="{FF2B5EF4-FFF2-40B4-BE49-F238E27FC236}">
                <a16:creationId xmlns:a16="http://schemas.microsoft.com/office/drawing/2014/main" id="{731E6EE7-26D0-B51F-87DC-7D046B3345F4}"/>
              </a:ext>
            </a:extLst>
          </p:cNvPr>
          <p:cNvSpPr/>
          <p:nvPr/>
        </p:nvSpPr>
        <p:spPr>
          <a:xfrm rot="5400000" flipH="1" flipV="1">
            <a:off x="8413966" y="1583017"/>
            <a:ext cx="34036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A55B3F-A553-F4CD-1387-DA30BE1847FD}"/>
              </a:ext>
            </a:extLst>
          </p:cNvPr>
          <p:cNvSpPr txBox="1"/>
          <p:nvPr/>
        </p:nvSpPr>
        <p:spPr>
          <a:xfrm>
            <a:off x="8412572" y="1789726"/>
            <a:ext cx="557597" cy="276999"/>
          </a:xfrm>
          <a:prstGeom prst="rect">
            <a:avLst/>
          </a:prstGeom>
          <a:noFill/>
          <a:ln>
            <a:solidFill>
              <a:srgbClr val="F8A662"/>
            </a:solidFill>
          </a:ln>
        </p:spPr>
        <p:txBody>
          <a:bodyPr wrap="square" rtlCol="0">
            <a:spAutoFit/>
          </a:bodyPr>
          <a:lstStyle/>
          <a:p>
            <a:r>
              <a:rPr lang="en-US" sz="1200" dirty="0"/>
              <a:t>Home</a:t>
            </a:r>
          </a:p>
        </p:txBody>
      </p:sp>
      <p:sp>
        <p:nvSpPr>
          <p:cNvPr id="11" name="Rectangle 10">
            <a:extLst>
              <a:ext uri="{FF2B5EF4-FFF2-40B4-BE49-F238E27FC236}">
                <a16:creationId xmlns:a16="http://schemas.microsoft.com/office/drawing/2014/main" id="{62F61F48-E0BE-4C8C-A4DB-3129C63EFF7F}"/>
              </a:ext>
            </a:extLst>
          </p:cNvPr>
          <p:cNvSpPr/>
          <p:nvPr/>
        </p:nvSpPr>
        <p:spPr>
          <a:xfrm>
            <a:off x="8510929" y="1095848"/>
            <a:ext cx="187946" cy="3403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059B69-E9E6-6892-7811-B618172EB5DE}"/>
              </a:ext>
            </a:extLst>
          </p:cNvPr>
          <p:cNvSpPr/>
          <p:nvPr/>
        </p:nvSpPr>
        <p:spPr>
          <a:xfrm>
            <a:off x="3513909" y="2612546"/>
            <a:ext cx="5360189" cy="3074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0">
            <a:extLst>
              <a:ext uri="{FF2B5EF4-FFF2-40B4-BE49-F238E27FC236}">
                <a16:creationId xmlns:a16="http://schemas.microsoft.com/office/drawing/2014/main" id="{E08021A9-42AF-7076-80FD-FDF056C3A21B}"/>
              </a:ext>
            </a:extLst>
          </p:cNvPr>
          <p:cNvSpPr/>
          <p:nvPr/>
        </p:nvSpPr>
        <p:spPr>
          <a:xfrm rot="5400000" flipH="1" flipV="1">
            <a:off x="5221708" y="3103225"/>
            <a:ext cx="340364" cy="7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A1C0C9-4E56-6DD5-718B-9F8374D8E065}"/>
              </a:ext>
            </a:extLst>
          </p:cNvPr>
          <p:cNvSpPr txBox="1"/>
          <p:nvPr/>
        </p:nvSpPr>
        <p:spPr>
          <a:xfrm>
            <a:off x="5203455" y="3344209"/>
            <a:ext cx="1349745" cy="276999"/>
          </a:xfrm>
          <a:prstGeom prst="rect">
            <a:avLst/>
          </a:prstGeom>
          <a:noFill/>
          <a:ln>
            <a:solidFill>
              <a:srgbClr val="F8A662"/>
            </a:solidFill>
          </a:ln>
        </p:spPr>
        <p:txBody>
          <a:bodyPr wrap="square" rtlCol="0">
            <a:spAutoFit/>
          </a:bodyPr>
          <a:lstStyle/>
          <a:p>
            <a:r>
              <a:rPr lang="en-US" sz="1200" dirty="0"/>
              <a:t>View in the form</a:t>
            </a:r>
          </a:p>
        </p:txBody>
      </p:sp>
    </p:spTree>
    <p:extLst>
      <p:ext uri="{BB962C8B-B14F-4D97-AF65-F5344CB8AC3E}">
        <p14:creationId xmlns:p14="http://schemas.microsoft.com/office/powerpoint/2010/main" val="2434210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CCF0E3F4-1838-A116-1A99-AAF7888AF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752028"/>
            <a:ext cx="4218262" cy="1366143"/>
          </a:xfrm>
          <a:prstGeom prst="rect">
            <a:avLst/>
          </a:prstGeom>
        </p:spPr>
      </p:pic>
      <p:sp>
        <p:nvSpPr>
          <p:cNvPr id="2" name="Title 1"/>
          <p:cNvSpPr>
            <a:spLocks noGrp="1"/>
          </p:cNvSpPr>
          <p:nvPr>
            <p:ph type="title"/>
          </p:nvPr>
        </p:nvSpPr>
        <p:spPr>
          <a:xfrm>
            <a:off x="457200" y="720951"/>
            <a:ext cx="2895600" cy="749300"/>
          </a:xfrm>
          <a:solidFill>
            <a:srgbClr val="F8A662"/>
          </a:solidFill>
          <a:ln>
            <a:noFill/>
          </a:ln>
          <a:effectLst>
            <a:innerShdw blurRad="63500" dist="50800" dir="5400000">
              <a:prstClr val="black">
                <a:alpha val="50000"/>
              </a:prstClr>
            </a:innerShdw>
          </a:effectLst>
        </p:spPr>
        <p:txBody>
          <a:bodyPr>
            <a:normAutofit/>
          </a:bodyPr>
          <a:lstStyle/>
          <a:p>
            <a:r>
              <a:rPr lang="en-US" sz="1600" i="1" dirty="0"/>
              <a:t>5. Reviewer/Admin</a:t>
            </a:r>
            <a:br>
              <a:rPr lang="en-US" sz="1600" i="1" dirty="0"/>
            </a:br>
            <a:r>
              <a:rPr lang="en-US" sz="1600" i="1" dirty="0"/>
              <a:t>Dashboard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dirty="0">
                <a:solidFill>
                  <a:schemeClr val="bg1"/>
                </a:solidFill>
              </a:rPr>
              <a:t>Click the user management icon to open the user management dashboard. </a:t>
            </a:r>
          </a:p>
        </p:txBody>
      </p:sp>
      <p:sp>
        <p:nvSpPr>
          <p:cNvPr id="12" name="TextBox 11">
            <a:extLst>
              <a:ext uri="{FF2B5EF4-FFF2-40B4-BE49-F238E27FC236}">
                <a16:creationId xmlns:a16="http://schemas.microsoft.com/office/drawing/2014/main" id="{A7DAE814-FC86-1AF4-9BFD-81ED366129B9}"/>
              </a:ext>
            </a:extLst>
          </p:cNvPr>
          <p:cNvSpPr txBox="1"/>
          <p:nvPr/>
        </p:nvSpPr>
        <p:spPr>
          <a:xfrm>
            <a:off x="5722925" y="2901433"/>
            <a:ext cx="762503" cy="461665"/>
          </a:xfrm>
          <a:prstGeom prst="rect">
            <a:avLst/>
          </a:prstGeom>
          <a:noFill/>
          <a:ln>
            <a:solidFill>
              <a:srgbClr val="F8A662"/>
            </a:solidFill>
          </a:ln>
        </p:spPr>
        <p:txBody>
          <a:bodyPr wrap="square" rtlCol="0">
            <a:spAutoFit/>
          </a:bodyPr>
          <a:lstStyle/>
          <a:p>
            <a:r>
              <a:rPr lang="en-US" sz="1200" b="1" dirty="0"/>
              <a:t>Approval action</a:t>
            </a:r>
          </a:p>
        </p:txBody>
      </p:sp>
      <p:sp>
        <p:nvSpPr>
          <p:cNvPr id="14" name="TextBox 13">
            <a:extLst>
              <a:ext uri="{FF2B5EF4-FFF2-40B4-BE49-F238E27FC236}">
                <a16:creationId xmlns:a16="http://schemas.microsoft.com/office/drawing/2014/main" id="{D2193FBE-A818-313A-FEBE-222912F30856}"/>
              </a:ext>
            </a:extLst>
          </p:cNvPr>
          <p:cNvSpPr txBox="1"/>
          <p:nvPr/>
        </p:nvSpPr>
        <p:spPr>
          <a:xfrm>
            <a:off x="6847385" y="2877950"/>
            <a:ext cx="1060693" cy="461665"/>
          </a:xfrm>
          <a:prstGeom prst="rect">
            <a:avLst/>
          </a:prstGeom>
          <a:noFill/>
          <a:ln>
            <a:solidFill>
              <a:srgbClr val="F8A662"/>
            </a:solidFill>
          </a:ln>
        </p:spPr>
        <p:txBody>
          <a:bodyPr wrap="square" rtlCol="0">
            <a:spAutoFit/>
          </a:bodyPr>
          <a:lstStyle/>
          <a:p>
            <a:r>
              <a:rPr lang="en-US" sz="1200" b="1" dirty="0"/>
              <a:t>User management</a:t>
            </a:r>
          </a:p>
        </p:txBody>
      </p:sp>
      <p:sp>
        <p:nvSpPr>
          <p:cNvPr id="15" name="TextBox 14">
            <a:extLst>
              <a:ext uri="{FF2B5EF4-FFF2-40B4-BE49-F238E27FC236}">
                <a16:creationId xmlns:a16="http://schemas.microsoft.com/office/drawing/2014/main" id="{0857C422-ECC0-1EF3-4B88-BBCA5C9EDF90}"/>
              </a:ext>
            </a:extLst>
          </p:cNvPr>
          <p:cNvSpPr txBox="1"/>
          <p:nvPr/>
        </p:nvSpPr>
        <p:spPr>
          <a:xfrm>
            <a:off x="4388368" y="2897240"/>
            <a:ext cx="889365" cy="461665"/>
          </a:xfrm>
          <a:prstGeom prst="rect">
            <a:avLst/>
          </a:prstGeom>
          <a:noFill/>
          <a:ln>
            <a:solidFill>
              <a:srgbClr val="F8A662"/>
            </a:solidFill>
          </a:ln>
        </p:spPr>
        <p:txBody>
          <a:bodyPr wrap="square" rtlCol="0">
            <a:spAutoFit/>
          </a:bodyPr>
          <a:lstStyle/>
          <a:p>
            <a:r>
              <a:rPr lang="en-US" sz="1200" b="1" dirty="0"/>
              <a:t>Admin Settings</a:t>
            </a:r>
          </a:p>
        </p:txBody>
      </p:sp>
      <p:sp>
        <p:nvSpPr>
          <p:cNvPr id="18" name="Rectangle 17">
            <a:extLst>
              <a:ext uri="{FF2B5EF4-FFF2-40B4-BE49-F238E27FC236}">
                <a16:creationId xmlns:a16="http://schemas.microsoft.com/office/drawing/2014/main" id="{87866CA6-6D15-B3A6-B37B-A8AB229F1F57}"/>
              </a:ext>
            </a:extLst>
          </p:cNvPr>
          <p:cNvSpPr/>
          <p:nvPr/>
        </p:nvSpPr>
        <p:spPr>
          <a:xfrm>
            <a:off x="4267200" y="914400"/>
            <a:ext cx="1151648" cy="1143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10">
            <a:extLst>
              <a:ext uri="{FF2B5EF4-FFF2-40B4-BE49-F238E27FC236}">
                <a16:creationId xmlns:a16="http://schemas.microsoft.com/office/drawing/2014/main" id="{85218923-66A1-F044-EBA4-C01328F6D460}"/>
              </a:ext>
            </a:extLst>
          </p:cNvPr>
          <p:cNvSpPr/>
          <p:nvPr/>
        </p:nvSpPr>
        <p:spPr>
          <a:xfrm rot="5400000" flipH="1" flipV="1">
            <a:off x="4500474" y="2485090"/>
            <a:ext cx="725687" cy="60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3158F7-2CFA-2C34-E517-DAF31BF98432}"/>
              </a:ext>
            </a:extLst>
          </p:cNvPr>
          <p:cNvSpPr/>
          <p:nvPr/>
        </p:nvSpPr>
        <p:spPr>
          <a:xfrm>
            <a:off x="5486400" y="926866"/>
            <a:ext cx="1090252" cy="11305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199884E-58CD-A99C-3C61-81FFE8BFE9D7}"/>
              </a:ext>
            </a:extLst>
          </p:cNvPr>
          <p:cNvSpPr/>
          <p:nvPr/>
        </p:nvSpPr>
        <p:spPr>
          <a:xfrm>
            <a:off x="6644204" y="926677"/>
            <a:ext cx="1138233" cy="11305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Arrow 10">
            <a:extLst>
              <a:ext uri="{FF2B5EF4-FFF2-40B4-BE49-F238E27FC236}">
                <a16:creationId xmlns:a16="http://schemas.microsoft.com/office/drawing/2014/main" id="{93169D02-F188-FC1C-AE4E-736B0685879F}"/>
              </a:ext>
            </a:extLst>
          </p:cNvPr>
          <p:cNvSpPr/>
          <p:nvPr/>
        </p:nvSpPr>
        <p:spPr>
          <a:xfrm rot="5400000" flipH="1" flipV="1">
            <a:off x="5747484" y="2494788"/>
            <a:ext cx="725687" cy="60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10">
            <a:extLst>
              <a:ext uri="{FF2B5EF4-FFF2-40B4-BE49-F238E27FC236}">
                <a16:creationId xmlns:a16="http://schemas.microsoft.com/office/drawing/2014/main" id="{C9305ACB-A13B-C5B6-EEDE-7BB45DE58C19}"/>
              </a:ext>
            </a:extLst>
          </p:cNvPr>
          <p:cNvSpPr/>
          <p:nvPr/>
        </p:nvSpPr>
        <p:spPr>
          <a:xfrm rot="5400000" flipH="1" flipV="1">
            <a:off x="6992689" y="2478008"/>
            <a:ext cx="725687" cy="60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978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Graphical user interface, text, email, website&#10;&#10;Description automatically generated">
            <a:extLst>
              <a:ext uri="{FF2B5EF4-FFF2-40B4-BE49-F238E27FC236}">
                <a16:creationId xmlns:a16="http://schemas.microsoft.com/office/drawing/2014/main" id="{E68EBA0E-59BD-4D96-4FFB-E9E44AE68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900" y="685800"/>
            <a:ext cx="5791100" cy="3984817"/>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6. Reviewer/Admin</a:t>
            </a:r>
            <a:br>
              <a:rPr lang="en-US" sz="1600" i="1" dirty="0"/>
            </a:br>
            <a:r>
              <a:rPr lang="en-US" sz="1600" i="1" dirty="0"/>
              <a:t> User management Dashboard</a:t>
            </a:r>
          </a:p>
        </p:txBody>
      </p:sp>
      <p:sp>
        <p:nvSpPr>
          <p:cNvPr id="4" name="Text Placeholder 3"/>
          <p:cNvSpPr>
            <a:spLocks noGrp="1" noChangeAspect="1"/>
          </p:cNvSpPr>
          <p:nvPr>
            <p:ph type="body" sz="half" idx="2"/>
          </p:nvPr>
        </p:nvSpPr>
        <p:spPr>
          <a:xfrm>
            <a:off x="457301" y="1435099"/>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dirty="0">
                <a:solidFill>
                  <a:schemeClr val="bg1"/>
                </a:solidFill>
              </a:rPr>
              <a:t>Admin only need to add users as requestor to grant access to the DQMP Power App.  </a:t>
            </a:r>
          </a:p>
          <a:p>
            <a:endParaRPr lang="en-US" dirty="0">
              <a:solidFill>
                <a:schemeClr val="bg1"/>
              </a:solidFill>
            </a:endParaRPr>
          </a:p>
          <a:p>
            <a:r>
              <a:rPr lang="en-US" dirty="0">
                <a:solidFill>
                  <a:schemeClr val="bg1"/>
                </a:solidFill>
              </a:rPr>
              <a:t>The permission for approvers, supervisor, division director, and cluster director will be automatically  granted via </a:t>
            </a:r>
            <a:r>
              <a:rPr lang="en-US">
                <a:solidFill>
                  <a:schemeClr val="bg1"/>
                </a:solidFill>
              </a:rPr>
              <a:t>Power Automate when </a:t>
            </a:r>
            <a:r>
              <a:rPr lang="en-US" dirty="0">
                <a:solidFill>
                  <a:schemeClr val="bg1"/>
                </a:solidFill>
              </a:rPr>
              <a:t>a requestor enter their information in the form and submit the request. </a:t>
            </a:r>
          </a:p>
        </p:txBody>
      </p:sp>
      <p:sp>
        <p:nvSpPr>
          <p:cNvPr id="12" name="TextBox 11">
            <a:extLst>
              <a:ext uri="{FF2B5EF4-FFF2-40B4-BE49-F238E27FC236}">
                <a16:creationId xmlns:a16="http://schemas.microsoft.com/office/drawing/2014/main" id="{A7DAE814-FC86-1AF4-9BFD-81ED366129B9}"/>
              </a:ext>
            </a:extLst>
          </p:cNvPr>
          <p:cNvSpPr txBox="1"/>
          <p:nvPr/>
        </p:nvSpPr>
        <p:spPr>
          <a:xfrm>
            <a:off x="3593357" y="4981443"/>
            <a:ext cx="762503" cy="461665"/>
          </a:xfrm>
          <a:prstGeom prst="rect">
            <a:avLst/>
          </a:prstGeom>
          <a:noFill/>
          <a:ln>
            <a:solidFill>
              <a:srgbClr val="F8A662"/>
            </a:solidFill>
          </a:ln>
        </p:spPr>
        <p:txBody>
          <a:bodyPr wrap="square" rtlCol="0">
            <a:spAutoFit/>
          </a:bodyPr>
          <a:lstStyle/>
          <a:p>
            <a:r>
              <a:rPr lang="en-US" sz="1200" b="1" dirty="0"/>
              <a:t>Current Roles</a:t>
            </a:r>
          </a:p>
        </p:txBody>
      </p:sp>
      <p:sp>
        <p:nvSpPr>
          <p:cNvPr id="15" name="TextBox 14">
            <a:extLst>
              <a:ext uri="{FF2B5EF4-FFF2-40B4-BE49-F238E27FC236}">
                <a16:creationId xmlns:a16="http://schemas.microsoft.com/office/drawing/2014/main" id="{0857C422-ECC0-1EF3-4B88-BBCA5C9EDF90}"/>
              </a:ext>
            </a:extLst>
          </p:cNvPr>
          <p:cNvSpPr txBox="1"/>
          <p:nvPr/>
        </p:nvSpPr>
        <p:spPr>
          <a:xfrm>
            <a:off x="7578759" y="3245007"/>
            <a:ext cx="1107940" cy="276999"/>
          </a:xfrm>
          <a:prstGeom prst="rect">
            <a:avLst/>
          </a:prstGeom>
          <a:noFill/>
          <a:ln>
            <a:solidFill>
              <a:srgbClr val="F8A662"/>
            </a:solidFill>
          </a:ln>
        </p:spPr>
        <p:txBody>
          <a:bodyPr wrap="square" rtlCol="0">
            <a:spAutoFit/>
          </a:bodyPr>
          <a:lstStyle/>
          <a:p>
            <a:r>
              <a:rPr lang="en-US" sz="1200" b="1" dirty="0"/>
              <a:t>Filter by Roles</a:t>
            </a:r>
          </a:p>
        </p:txBody>
      </p:sp>
      <p:sp>
        <p:nvSpPr>
          <p:cNvPr id="16" name="TextBox 15">
            <a:extLst>
              <a:ext uri="{FF2B5EF4-FFF2-40B4-BE49-F238E27FC236}">
                <a16:creationId xmlns:a16="http://schemas.microsoft.com/office/drawing/2014/main" id="{D82B38A5-C0BA-3065-DAA8-9EB25E32C045}"/>
              </a:ext>
            </a:extLst>
          </p:cNvPr>
          <p:cNvSpPr txBox="1"/>
          <p:nvPr/>
        </p:nvSpPr>
        <p:spPr>
          <a:xfrm>
            <a:off x="7729174" y="229189"/>
            <a:ext cx="1143691" cy="276999"/>
          </a:xfrm>
          <a:prstGeom prst="rect">
            <a:avLst/>
          </a:prstGeom>
          <a:noFill/>
          <a:ln>
            <a:solidFill>
              <a:srgbClr val="F8A662"/>
            </a:solidFill>
          </a:ln>
        </p:spPr>
        <p:txBody>
          <a:bodyPr wrap="square" rtlCol="0">
            <a:spAutoFit/>
          </a:bodyPr>
          <a:lstStyle/>
          <a:p>
            <a:r>
              <a:rPr lang="en-US" sz="1200" b="1" dirty="0"/>
              <a:t>Add</a:t>
            </a:r>
            <a:r>
              <a:rPr lang="en-US" sz="1200" dirty="0"/>
              <a:t> </a:t>
            </a:r>
            <a:r>
              <a:rPr lang="en-US" sz="1200" b="1" dirty="0"/>
              <a:t>Requestor</a:t>
            </a:r>
          </a:p>
        </p:txBody>
      </p:sp>
      <p:sp>
        <p:nvSpPr>
          <p:cNvPr id="18" name="Rectangle 17">
            <a:extLst>
              <a:ext uri="{FF2B5EF4-FFF2-40B4-BE49-F238E27FC236}">
                <a16:creationId xmlns:a16="http://schemas.microsoft.com/office/drawing/2014/main" id="{87866CA6-6D15-B3A6-B37B-A8AB229F1F57}"/>
              </a:ext>
            </a:extLst>
          </p:cNvPr>
          <p:cNvSpPr/>
          <p:nvPr/>
        </p:nvSpPr>
        <p:spPr>
          <a:xfrm>
            <a:off x="3698132" y="1271453"/>
            <a:ext cx="5064868" cy="180555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B512D17-6D19-992C-707D-E490C1B46E17}"/>
              </a:ext>
            </a:extLst>
          </p:cNvPr>
          <p:cNvSpPr/>
          <p:nvPr/>
        </p:nvSpPr>
        <p:spPr>
          <a:xfrm>
            <a:off x="3641013" y="3194421"/>
            <a:ext cx="3369387" cy="3579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23158F7-2CFA-2C34-E517-DAF31BF98432}"/>
              </a:ext>
            </a:extLst>
          </p:cNvPr>
          <p:cNvSpPr/>
          <p:nvPr/>
        </p:nvSpPr>
        <p:spPr>
          <a:xfrm>
            <a:off x="3593357" y="3825357"/>
            <a:ext cx="5293468" cy="8471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Arrow 10">
            <a:extLst>
              <a:ext uri="{FF2B5EF4-FFF2-40B4-BE49-F238E27FC236}">
                <a16:creationId xmlns:a16="http://schemas.microsoft.com/office/drawing/2014/main" id="{C9305ACB-A13B-C5B6-EEDE-7BB45DE58C19}"/>
              </a:ext>
            </a:extLst>
          </p:cNvPr>
          <p:cNvSpPr/>
          <p:nvPr/>
        </p:nvSpPr>
        <p:spPr>
          <a:xfrm flipH="1" flipV="1">
            <a:off x="7324743" y="3363884"/>
            <a:ext cx="201262" cy="651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10">
            <a:extLst>
              <a:ext uri="{FF2B5EF4-FFF2-40B4-BE49-F238E27FC236}">
                <a16:creationId xmlns:a16="http://schemas.microsoft.com/office/drawing/2014/main" id="{9EA36A7D-E0C4-6AB7-04BE-85EC17A159F6}"/>
              </a:ext>
            </a:extLst>
          </p:cNvPr>
          <p:cNvSpPr/>
          <p:nvPr/>
        </p:nvSpPr>
        <p:spPr>
          <a:xfrm rot="16200000" flipH="1" flipV="1">
            <a:off x="8099898" y="896459"/>
            <a:ext cx="79483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10">
            <a:extLst>
              <a:ext uri="{FF2B5EF4-FFF2-40B4-BE49-F238E27FC236}">
                <a16:creationId xmlns:a16="http://schemas.microsoft.com/office/drawing/2014/main" id="{B043386E-481F-B3A0-C920-0886458D371A}"/>
              </a:ext>
            </a:extLst>
          </p:cNvPr>
          <p:cNvSpPr/>
          <p:nvPr/>
        </p:nvSpPr>
        <p:spPr>
          <a:xfrm rot="5400000" flipH="1" flipV="1">
            <a:off x="3667793" y="4775258"/>
            <a:ext cx="218380" cy="762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08548AB-D741-D399-95B6-053A2BA42071}"/>
              </a:ext>
            </a:extLst>
          </p:cNvPr>
          <p:cNvSpPr txBox="1"/>
          <p:nvPr/>
        </p:nvSpPr>
        <p:spPr>
          <a:xfrm>
            <a:off x="8125838" y="5020415"/>
            <a:ext cx="635031" cy="276999"/>
          </a:xfrm>
          <a:prstGeom prst="rect">
            <a:avLst/>
          </a:prstGeom>
          <a:noFill/>
          <a:ln>
            <a:solidFill>
              <a:srgbClr val="F8A662"/>
            </a:solidFill>
          </a:ln>
        </p:spPr>
        <p:txBody>
          <a:bodyPr wrap="square" rtlCol="0">
            <a:spAutoFit/>
          </a:bodyPr>
          <a:lstStyle/>
          <a:p>
            <a:r>
              <a:rPr lang="en-US" sz="1200" b="1" dirty="0"/>
              <a:t>Delete</a:t>
            </a:r>
          </a:p>
        </p:txBody>
      </p:sp>
      <p:sp>
        <p:nvSpPr>
          <p:cNvPr id="22" name="Right Arrow 10">
            <a:extLst>
              <a:ext uri="{FF2B5EF4-FFF2-40B4-BE49-F238E27FC236}">
                <a16:creationId xmlns:a16="http://schemas.microsoft.com/office/drawing/2014/main" id="{E99B7B56-2798-6B7E-1D09-E7E8AC087593}"/>
              </a:ext>
            </a:extLst>
          </p:cNvPr>
          <p:cNvSpPr/>
          <p:nvPr/>
        </p:nvSpPr>
        <p:spPr>
          <a:xfrm rot="5400000" flipH="1">
            <a:off x="8327845" y="4796963"/>
            <a:ext cx="239406" cy="538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B40701-064D-B909-CCC6-67E198A7EE7F}"/>
              </a:ext>
            </a:extLst>
          </p:cNvPr>
          <p:cNvSpPr/>
          <p:nvPr/>
        </p:nvSpPr>
        <p:spPr>
          <a:xfrm>
            <a:off x="8352271" y="3830049"/>
            <a:ext cx="167904" cy="80136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7851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A46BC565-3496-B9DD-A88C-F84AF3804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900" y="654600"/>
            <a:ext cx="5791100" cy="5471562"/>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7. Reviewer/Admin</a:t>
            </a:r>
            <a:br>
              <a:rPr lang="en-US" sz="1600" i="1" dirty="0"/>
            </a:br>
            <a:r>
              <a:rPr lang="en-US" sz="1600" i="1" dirty="0"/>
              <a:t> User management Dashboard</a:t>
            </a:r>
          </a:p>
        </p:txBody>
      </p:sp>
      <p:sp>
        <p:nvSpPr>
          <p:cNvPr id="4" name="Text Placeholder 3"/>
          <p:cNvSpPr>
            <a:spLocks noGrp="1" noChangeAspect="1"/>
          </p:cNvSpPr>
          <p:nvPr>
            <p:ph type="body" sz="half" idx="2"/>
          </p:nvPr>
        </p:nvSpPr>
        <p:spPr>
          <a:xfrm>
            <a:off x="457301" y="1435099"/>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dirty="0">
                <a:solidFill>
                  <a:schemeClr val="bg1"/>
                </a:solidFill>
              </a:rPr>
              <a:t>A warning that there is already an existing requestor role displays when selecting another user for the same role to prevent duplicate entry. </a:t>
            </a:r>
          </a:p>
        </p:txBody>
      </p:sp>
      <p:sp>
        <p:nvSpPr>
          <p:cNvPr id="14" name="TextBox 13">
            <a:extLst>
              <a:ext uri="{FF2B5EF4-FFF2-40B4-BE49-F238E27FC236}">
                <a16:creationId xmlns:a16="http://schemas.microsoft.com/office/drawing/2014/main" id="{D2193FBE-A818-313A-FEBE-222912F30856}"/>
              </a:ext>
            </a:extLst>
          </p:cNvPr>
          <p:cNvSpPr txBox="1"/>
          <p:nvPr/>
        </p:nvSpPr>
        <p:spPr>
          <a:xfrm>
            <a:off x="4026088" y="3586805"/>
            <a:ext cx="1837824" cy="276999"/>
          </a:xfrm>
          <a:prstGeom prst="rect">
            <a:avLst/>
          </a:prstGeom>
          <a:solidFill>
            <a:schemeClr val="bg1"/>
          </a:solidFill>
          <a:ln>
            <a:solidFill>
              <a:srgbClr val="F8A662"/>
            </a:solidFill>
          </a:ln>
        </p:spPr>
        <p:txBody>
          <a:bodyPr wrap="square" rtlCol="0">
            <a:spAutoFit/>
          </a:bodyPr>
          <a:lstStyle/>
          <a:p>
            <a:r>
              <a:rPr lang="en-US" sz="1200" b="1" dirty="0"/>
              <a:t>Duplicate Role Warning</a:t>
            </a:r>
          </a:p>
        </p:txBody>
      </p:sp>
      <p:sp>
        <p:nvSpPr>
          <p:cNvPr id="15" name="TextBox 14">
            <a:extLst>
              <a:ext uri="{FF2B5EF4-FFF2-40B4-BE49-F238E27FC236}">
                <a16:creationId xmlns:a16="http://schemas.microsoft.com/office/drawing/2014/main" id="{0857C422-ECC0-1EF3-4B88-BBCA5C9EDF90}"/>
              </a:ext>
            </a:extLst>
          </p:cNvPr>
          <p:cNvSpPr txBox="1"/>
          <p:nvPr/>
        </p:nvSpPr>
        <p:spPr>
          <a:xfrm>
            <a:off x="7543800" y="6058996"/>
            <a:ext cx="1142899" cy="276999"/>
          </a:xfrm>
          <a:prstGeom prst="rect">
            <a:avLst/>
          </a:prstGeom>
          <a:noFill/>
          <a:ln>
            <a:solidFill>
              <a:srgbClr val="F8A662"/>
            </a:solidFill>
          </a:ln>
        </p:spPr>
        <p:txBody>
          <a:bodyPr wrap="square" rtlCol="0">
            <a:spAutoFit/>
          </a:bodyPr>
          <a:lstStyle/>
          <a:p>
            <a:r>
              <a:rPr lang="en-US" sz="1200" b="1" dirty="0"/>
              <a:t>Existing User </a:t>
            </a:r>
          </a:p>
        </p:txBody>
      </p:sp>
      <p:sp>
        <p:nvSpPr>
          <p:cNvPr id="37" name="Rectangle 36">
            <a:extLst>
              <a:ext uri="{FF2B5EF4-FFF2-40B4-BE49-F238E27FC236}">
                <a16:creationId xmlns:a16="http://schemas.microsoft.com/office/drawing/2014/main" id="{D23158F7-2CFA-2C34-E517-DAF31BF98432}"/>
              </a:ext>
            </a:extLst>
          </p:cNvPr>
          <p:cNvSpPr/>
          <p:nvPr/>
        </p:nvSpPr>
        <p:spPr>
          <a:xfrm>
            <a:off x="3812469" y="2864506"/>
            <a:ext cx="4876699" cy="5515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10">
            <a:extLst>
              <a:ext uri="{FF2B5EF4-FFF2-40B4-BE49-F238E27FC236}">
                <a16:creationId xmlns:a16="http://schemas.microsoft.com/office/drawing/2014/main" id="{85218923-66A1-F044-EBA4-C01328F6D460}"/>
              </a:ext>
            </a:extLst>
          </p:cNvPr>
          <p:cNvSpPr/>
          <p:nvPr/>
        </p:nvSpPr>
        <p:spPr>
          <a:xfrm rot="5400000" flipH="1" flipV="1">
            <a:off x="4085531" y="3478028"/>
            <a:ext cx="122793" cy="511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10">
            <a:extLst>
              <a:ext uri="{FF2B5EF4-FFF2-40B4-BE49-F238E27FC236}">
                <a16:creationId xmlns:a16="http://schemas.microsoft.com/office/drawing/2014/main" id="{E99B7B56-2798-6B7E-1D09-E7E8AC087593}"/>
              </a:ext>
            </a:extLst>
          </p:cNvPr>
          <p:cNvSpPr/>
          <p:nvPr/>
        </p:nvSpPr>
        <p:spPr>
          <a:xfrm rot="5400000" flipH="1" flipV="1">
            <a:off x="7723259" y="5777209"/>
            <a:ext cx="50977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574444-F477-43B0-E89D-BA184C03CD75}"/>
              </a:ext>
            </a:extLst>
          </p:cNvPr>
          <p:cNvSpPr/>
          <p:nvPr/>
        </p:nvSpPr>
        <p:spPr>
          <a:xfrm>
            <a:off x="3622495" y="5164328"/>
            <a:ext cx="5288278" cy="3145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B383109-0AE7-588D-7C3D-D29F4225F7D7}"/>
              </a:ext>
            </a:extLst>
          </p:cNvPr>
          <p:cNvSpPr txBox="1"/>
          <p:nvPr/>
        </p:nvSpPr>
        <p:spPr>
          <a:xfrm>
            <a:off x="6858001" y="191022"/>
            <a:ext cx="2209801" cy="276999"/>
          </a:xfrm>
          <a:prstGeom prst="rect">
            <a:avLst/>
          </a:prstGeom>
          <a:noFill/>
          <a:ln>
            <a:solidFill>
              <a:srgbClr val="F8A662"/>
            </a:solidFill>
          </a:ln>
        </p:spPr>
        <p:txBody>
          <a:bodyPr wrap="square" rtlCol="0">
            <a:spAutoFit/>
          </a:bodyPr>
          <a:lstStyle/>
          <a:p>
            <a:r>
              <a:rPr lang="en-US" sz="1200" b="1" dirty="0"/>
              <a:t>Close User Management Panel</a:t>
            </a:r>
          </a:p>
        </p:txBody>
      </p:sp>
      <p:sp>
        <p:nvSpPr>
          <p:cNvPr id="11" name="Right Arrow 10">
            <a:extLst>
              <a:ext uri="{FF2B5EF4-FFF2-40B4-BE49-F238E27FC236}">
                <a16:creationId xmlns:a16="http://schemas.microsoft.com/office/drawing/2014/main" id="{8F0BBFBB-D45A-42FB-4B14-9C1E0B859E4C}"/>
              </a:ext>
            </a:extLst>
          </p:cNvPr>
          <p:cNvSpPr/>
          <p:nvPr/>
        </p:nvSpPr>
        <p:spPr>
          <a:xfrm rot="16200000" flipH="1" flipV="1">
            <a:off x="8900863" y="541261"/>
            <a:ext cx="175503" cy="511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428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2860C8-6950-1173-5AB1-ACDF0CC4BA7A}"/>
              </a:ext>
            </a:extLst>
          </p:cNvPr>
          <p:cNvPicPr>
            <a:picLocks noChangeAspect="1"/>
          </p:cNvPicPr>
          <p:nvPr/>
        </p:nvPicPr>
        <p:blipFill>
          <a:blip r:embed="rId2"/>
          <a:stretch>
            <a:fillRect/>
          </a:stretch>
        </p:blipFill>
        <p:spPr>
          <a:xfrm>
            <a:off x="3354170" y="738052"/>
            <a:ext cx="5789830" cy="5257801"/>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8. Admin Filter User Roles</a:t>
            </a:r>
          </a:p>
        </p:txBody>
      </p:sp>
      <p:sp>
        <p:nvSpPr>
          <p:cNvPr id="4" name="Text Placeholder 3"/>
          <p:cNvSpPr>
            <a:spLocks noGrp="1" noChangeAspect="1"/>
          </p:cNvSpPr>
          <p:nvPr>
            <p:ph type="body" sz="half" idx="2"/>
          </p:nvPr>
        </p:nvSpPr>
        <p:spPr>
          <a:xfrm>
            <a:off x="464302" y="1435099"/>
            <a:ext cx="2895599" cy="4691063"/>
          </a:xfrm>
          <a:solidFill>
            <a:srgbClr val="1A3F6C"/>
          </a:solidFill>
          <a:ln>
            <a:solidFill>
              <a:schemeClr val="tx2">
                <a:lumMod val="75000"/>
              </a:schemeClr>
            </a:solidFill>
          </a:ln>
        </p:spPr>
        <p:txBody>
          <a:bodyPr>
            <a:normAutofit/>
          </a:bodyPr>
          <a:lstStyle/>
          <a:p>
            <a:endParaRPr lang="en-US" dirty="0">
              <a:solidFill>
                <a:schemeClr val="bg1"/>
              </a:solidFill>
            </a:endParaRPr>
          </a:p>
          <a:p>
            <a:r>
              <a:rPr lang="en-US" dirty="0">
                <a:solidFill>
                  <a:schemeClr val="bg1"/>
                </a:solidFill>
              </a:rPr>
              <a:t>User roles get filtered by clicking the role buttons. The filled filter icon indicates that filter has been applied.</a:t>
            </a:r>
          </a:p>
          <a:p>
            <a:endParaRPr lang="en-US" dirty="0">
              <a:solidFill>
                <a:schemeClr val="bg1"/>
              </a:solidFill>
            </a:endParaRPr>
          </a:p>
          <a:p>
            <a:r>
              <a:rPr lang="en-US" dirty="0">
                <a:solidFill>
                  <a:schemeClr val="bg1"/>
                </a:solidFill>
              </a:rPr>
              <a:t>Filter can be removed by clicking the filter icon.  </a:t>
            </a:r>
          </a:p>
        </p:txBody>
      </p:sp>
      <p:sp>
        <p:nvSpPr>
          <p:cNvPr id="14" name="TextBox 13">
            <a:extLst>
              <a:ext uri="{FF2B5EF4-FFF2-40B4-BE49-F238E27FC236}">
                <a16:creationId xmlns:a16="http://schemas.microsoft.com/office/drawing/2014/main" id="{D2193FBE-A818-313A-FEBE-222912F30856}"/>
              </a:ext>
            </a:extLst>
          </p:cNvPr>
          <p:cNvSpPr txBox="1"/>
          <p:nvPr/>
        </p:nvSpPr>
        <p:spPr>
          <a:xfrm>
            <a:off x="4029891" y="3653836"/>
            <a:ext cx="1026774" cy="276999"/>
          </a:xfrm>
          <a:prstGeom prst="rect">
            <a:avLst/>
          </a:prstGeom>
          <a:solidFill>
            <a:schemeClr val="bg1"/>
          </a:solidFill>
          <a:ln>
            <a:solidFill>
              <a:srgbClr val="F8A662"/>
            </a:solidFill>
          </a:ln>
        </p:spPr>
        <p:txBody>
          <a:bodyPr wrap="square" rtlCol="0">
            <a:spAutoFit/>
          </a:bodyPr>
          <a:lstStyle/>
          <a:p>
            <a:r>
              <a:rPr lang="en-US" sz="1200" b="1" dirty="0"/>
              <a:t>Filtered Role</a:t>
            </a:r>
          </a:p>
        </p:txBody>
      </p:sp>
      <p:sp>
        <p:nvSpPr>
          <p:cNvPr id="15" name="TextBox 14">
            <a:extLst>
              <a:ext uri="{FF2B5EF4-FFF2-40B4-BE49-F238E27FC236}">
                <a16:creationId xmlns:a16="http://schemas.microsoft.com/office/drawing/2014/main" id="{0857C422-ECC0-1EF3-4B88-BBCA5C9EDF90}"/>
              </a:ext>
            </a:extLst>
          </p:cNvPr>
          <p:cNvSpPr txBox="1"/>
          <p:nvPr/>
        </p:nvSpPr>
        <p:spPr>
          <a:xfrm>
            <a:off x="7585347" y="4128112"/>
            <a:ext cx="1190880" cy="276999"/>
          </a:xfrm>
          <a:prstGeom prst="rect">
            <a:avLst/>
          </a:prstGeom>
          <a:noFill/>
          <a:ln>
            <a:solidFill>
              <a:srgbClr val="F8A662"/>
            </a:solidFill>
          </a:ln>
        </p:spPr>
        <p:txBody>
          <a:bodyPr wrap="square" rtlCol="0">
            <a:spAutoFit/>
          </a:bodyPr>
          <a:lstStyle/>
          <a:p>
            <a:r>
              <a:rPr lang="en-US" sz="1200" b="1" dirty="0"/>
              <a:t>Filter Indicator</a:t>
            </a:r>
          </a:p>
        </p:txBody>
      </p:sp>
      <p:sp>
        <p:nvSpPr>
          <p:cNvPr id="37" name="Rectangle 36">
            <a:extLst>
              <a:ext uri="{FF2B5EF4-FFF2-40B4-BE49-F238E27FC236}">
                <a16:creationId xmlns:a16="http://schemas.microsoft.com/office/drawing/2014/main" id="{D23158F7-2CFA-2C34-E517-DAF31BF98432}"/>
              </a:ext>
            </a:extLst>
          </p:cNvPr>
          <p:cNvSpPr/>
          <p:nvPr/>
        </p:nvSpPr>
        <p:spPr>
          <a:xfrm>
            <a:off x="3708857" y="4131951"/>
            <a:ext cx="593057" cy="3437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10">
            <a:extLst>
              <a:ext uri="{FF2B5EF4-FFF2-40B4-BE49-F238E27FC236}">
                <a16:creationId xmlns:a16="http://schemas.microsoft.com/office/drawing/2014/main" id="{85218923-66A1-F044-EBA4-C01328F6D460}"/>
              </a:ext>
            </a:extLst>
          </p:cNvPr>
          <p:cNvSpPr/>
          <p:nvPr/>
        </p:nvSpPr>
        <p:spPr>
          <a:xfrm flipH="1" flipV="1">
            <a:off x="7325835" y="4249192"/>
            <a:ext cx="214526" cy="539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574444-F477-43B0-E89D-BA184C03CD75}"/>
              </a:ext>
            </a:extLst>
          </p:cNvPr>
          <p:cNvSpPr/>
          <p:nvPr/>
        </p:nvSpPr>
        <p:spPr>
          <a:xfrm>
            <a:off x="6990819" y="4110694"/>
            <a:ext cx="284666" cy="3437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10">
            <a:extLst>
              <a:ext uri="{FF2B5EF4-FFF2-40B4-BE49-F238E27FC236}">
                <a16:creationId xmlns:a16="http://schemas.microsoft.com/office/drawing/2014/main" id="{E51F102A-485E-FC28-5CE0-4040BF196B98}"/>
              </a:ext>
            </a:extLst>
          </p:cNvPr>
          <p:cNvSpPr/>
          <p:nvPr/>
        </p:nvSpPr>
        <p:spPr>
          <a:xfrm rot="16200000" flipH="1" flipV="1">
            <a:off x="4009581" y="3982929"/>
            <a:ext cx="122793" cy="511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F0DBD65-4AAE-7514-A67E-B70917E5ED32}"/>
              </a:ext>
            </a:extLst>
          </p:cNvPr>
          <p:cNvSpPr txBox="1"/>
          <p:nvPr/>
        </p:nvSpPr>
        <p:spPr>
          <a:xfrm>
            <a:off x="7557779" y="2731976"/>
            <a:ext cx="1174174" cy="276999"/>
          </a:xfrm>
          <a:prstGeom prst="rect">
            <a:avLst/>
          </a:prstGeom>
          <a:noFill/>
          <a:ln>
            <a:solidFill>
              <a:srgbClr val="F8A662"/>
            </a:solidFill>
          </a:ln>
        </p:spPr>
        <p:txBody>
          <a:bodyPr wrap="square" rtlCol="0">
            <a:spAutoFit/>
          </a:bodyPr>
          <a:lstStyle/>
          <a:p>
            <a:r>
              <a:rPr lang="en-US" sz="1200" b="1" dirty="0"/>
              <a:t>Add</a:t>
            </a:r>
            <a:r>
              <a:rPr lang="en-US" sz="1200" dirty="0"/>
              <a:t> </a:t>
            </a:r>
            <a:r>
              <a:rPr lang="en-US" sz="1200" b="1" dirty="0"/>
              <a:t>Requestor</a:t>
            </a:r>
          </a:p>
        </p:txBody>
      </p:sp>
      <p:sp>
        <p:nvSpPr>
          <p:cNvPr id="12" name="Right Arrow 10">
            <a:extLst>
              <a:ext uri="{FF2B5EF4-FFF2-40B4-BE49-F238E27FC236}">
                <a16:creationId xmlns:a16="http://schemas.microsoft.com/office/drawing/2014/main" id="{6C7731CD-715B-0436-0F66-9DA74C5D4811}"/>
              </a:ext>
            </a:extLst>
          </p:cNvPr>
          <p:cNvSpPr/>
          <p:nvPr/>
        </p:nvSpPr>
        <p:spPr>
          <a:xfrm rot="16008796" flipH="1" flipV="1">
            <a:off x="8185694" y="3101636"/>
            <a:ext cx="97536" cy="599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737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06" y="1666101"/>
            <a:ext cx="8251794" cy="5115699"/>
          </a:xfrm>
          <a:noFill/>
          <a:ln>
            <a:solidFill>
              <a:schemeClr val="accent1"/>
            </a:solidFill>
          </a:ln>
        </p:spPr>
        <p:txBody>
          <a:bodyPr>
            <a:normAutofit/>
          </a:bodyPr>
          <a:lstStyle/>
          <a:p>
            <a:pPr marL="0" indent="0" algn="ctr">
              <a:buNone/>
            </a:pPr>
            <a:endParaRPr lang="en-US" sz="2400" b="1" dirty="0"/>
          </a:p>
          <a:p>
            <a:pPr marL="0" indent="0" algn="ctr">
              <a:buNone/>
            </a:pPr>
            <a:r>
              <a:rPr lang="en-US" sz="2400" b="1" dirty="0"/>
              <a:t>Cluster Director</a:t>
            </a:r>
          </a:p>
        </p:txBody>
      </p:sp>
      <p:sp>
        <p:nvSpPr>
          <p:cNvPr id="8" name="TextBox 7">
            <a:extLst>
              <a:ext uri="{FF2B5EF4-FFF2-40B4-BE49-F238E27FC236}">
                <a16:creationId xmlns:a16="http://schemas.microsoft.com/office/drawing/2014/main" id="{8FF1E413-BBAD-3640-E64A-0CB6A131EBF3}"/>
              </a:ext>
            </a:extLst>
          </p:cNvPr>
          <p:cNvSpPr txBox="1"/>
          <p:nvPr/>
        </p:nvSpPr>
        <p:spPr>
          <a:xfrm>
            <a:off x="3162300" y="370701"/>
            <a:ext cx="2819400" cy="553998"/>
          </a:xfrm>
          <a:prstGeom prst="rect">
            <a:avLst/>
          </a:prstGeom>
          <a:noFill/>
        </p:spPr>
        <p:txBody>
          <a:bodyPr wrap="square" rtlCol="0">
            <a:spAutoFit/>
          </a:bodyPr>
          <a:lstStyle/>
          <a:p>
            <a:pPr algn="ctr"/>
            <a:r>
              <a:rPr lang="en-US" sz="3000" dirty="0">
                <a:solidFill>
                  <a:schemeClr val="bg1"/>
                </a:solidFill>
              </a:rPr>
              <a:t>COMM IT Alert</a:t>
            </a:r>
          </a:p>
        </p:txBody>
      </p:sp>
      <p:sp>
        <p:nvSpPr>
          <p:cNvPr id="2" name="TextBox 1">
            <a:extLst>
              <a:ext uri="{FF2B5EF4-FFF2-40B4-BE49-F238E27FC236}">
                <a16:creationId xmlns:a16="http://schemas.microsoft.com/office/drawing/2014/main" id="{F943785D-9B6E-7637-F9B9-1A8018D2689A}"/>
              </a:ext>
            </a:extLst>
          </p:cNvPr>
          <p:cNvSpPr txBox="1"/>
          <p:nvPr/>
        </p:nvSpPr>
        <p:spPr>
          <a:xfrm>
            <a:off x="850783" y="2649498"/>
            <a:ext cx="7696200" cy="381000"/>
          </a:xfrm>
          <a:prstGeom prst="rect">
            <a:avLst/>
          </a:prstGeom>
          <a:noFill/>
        </p:spPr>
        <p:txBody>
          <a:bodyPr wrap="square" rtlCol="0">
            <a:spAutoFit/>
          </a:bodyPr>
          <a:lstStyle/>
          <a:p>
            <a:pPr algn="ctr"/>
            <a:r>
              <a:rPr lang="en-US" dirty="0">
                <a:hlinkClick r:id="rId2"/>
              </a:rPr>
              <a:t>DQMP Power App</a:t>
            </a:r>
            <a:endParaRPr lang="en-US" dirty="0"/>
          </a:p>
        </p:txBody>
      </p:sp>
      <p:sp>
        <p:nvSpPr>
          <p:cNvPr id="4" name="TextBox 3">
            <a:extLst>
              <a:ext uri="{FF2B5EF4-FFF2-40B4-BE49-F238E27FC236}">
                <a16:creationId xmlns:a16="http://schemas.microsoft.com/office/drawing/2014/main" id="{2F6424F2-AA96-81E6-075A-6E5388584E1D}"/>
              </a:ext>
            </a:extLst>
          </p:cNvPr>
          <p:cNvSpPr txBox="1"/>
          <p:nvPr/>
        </p:nvSpPr>
        <p:spPr>
          <a:xfrm>
            <a:off x="819324" y="3347978"/>
            <a:ext cx="7772400" cy="2308324"/>
          </a:xfrm>
          <a:prstGeom prst="rect">
            <a:avLst/>
          </a:prstGeom>
          <a:noFill/>
        </p:spPr>
        <p:txBody>
          <a:bodyPr wrap="square" rtlCol="0">
            <a:spAutoFit/>
          </a:bodyPr>
          <a:lstStyle/>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sz="1800" dirty="0"/>
              <a:t>Approve </a:t>
            </a:r>
            <a:r>
              <a:rPr lang="en-US" dirty="0"/>
              <a:t>manuscript/abstract </a:t>
            </a:r>
            <a:r>
              <a:rPr lang="en-US" sz="1800" dirty="0"/>
              <a:t>requests with material type of substantive revision via Teams or Power Automate linked from Outlook email.</a:t>
            </a: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r>
              <a:rPr lang="en-US" dirty="0"/>
              <a:t>Either Approve or reject the request with an option to add comments.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The Power Automate run duration of the workflow process for a submitted request is 28 days before </a:t>
            </a:r>
            <a:r>
              <a:rPr lang="en-US" b="0" i="0" dirty="0">
                <a:solidFill>
                  <a:srgbClr val="001D35"/>
                </a:solidFill>
                <a:effectLst/>
                <a:latin typeface="Google Sans"/>
              </a:rPr>
              <a:t>it gets automatically canceled after it times out.</a:t>
            </a:r>
            <a:endParaRPr lang="en-US" dirty="0"/>
          </a:p>
        </p:txBody>
      </p:sp>
      <p:pic>
        <p:nvPicPr>
          <p:cNvPr id="5" name="Picture 4" descr="A picture containing diagram&#10;&#10;Description automatically generated">
            <a:extLst>
              <a:ext uri="{FF2B5EF4-FFF2-40B4-BE49-F238E27FC236}">
                <a16:creationId xmlns:a16="http://schemas.microsoft.com/office/drawing/2014/main" id="{E5E52527-17DB-55D2-A4B8-B2838E36D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447801"/>
          </a:xfrm>
          <a:prstGeom prst="rect">
            <a:avLst/>
          </a:prstGeom>
        </p:spPr>
      </p:pic>
    </p:spTree>
    <p:extLst>
      <p:ext uri="{BB962C8B-B14F-4D97-AF65-F5344CB8AC3E}">
        <p14:creationId xmlns:p14="http://schemas.microsoft.com/office/powerpoint/2010/main" val="166705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98C7C00-1C68-3BF3-7B8F-C1818DF13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25" y="1370796"/>
            <a:ext cx="7251465" cy="5487204"/>
          </a:xfrm>
          <a:prstGeom prst="rect">
            <a:avLst/>
          </a:prstGeom>
        </p:spPr>
      </p:pic>
      <p:sp>
        <p:nvSpPr>
          <p:cNvPr id="19" name="Right Arrow 10">
            <a:extLst>
              <a:ext uri="{FF2B5EF4-FFF2-40B4-BE49-F238E27FC236}">
                <a16:creationId xmlns:a16="http://schemas.microsoft.com/office/drawing/2014/main" id="{FEFC02CC-5C27-3013-95C3-8C10B3B329B0}"/>
              </a:ext>
            </a:extLst>
          </p:cNvPr>
          <p:cNvSpPr/>
          <p:nvPr/>
        </p:nvSpPr>
        <p:spPr>
          <a:xfrm rot="10800000" flipH="1" flipV="1">
            <a:off x="958648" y="2284711"/>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0">
            <a:extLst>
              <a:ext uri="{FF2B5EF4-FFF2-40B4-BE49-F238E27FC236}">
                <a16:creationId xmlns:a16="http://schemas.microsoft.com/office/drawing/2014/main" id="{BFCD90E5-A32B-F63E-2B16-387402784BAD}"/>
              </a:ext>
            </a:extLst>
          </p:cNvPr>
          <p:cNvSpPr/>
          <p:nvPr/>
        </p:nvSpPr>
        <p:spPr>
          <a:xfrm flipH="1">
            <a:off x="2809348" y="2264583"/>
            <a:ext cx="46523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90E0BB2-676F-2B3F-D5CA-8DBCB99696C6}"/>
              </a:ext>
            </a:extLst>
          </p:cNvPr>
          <p:cNvSpPr/>
          <p:nvPr/>
        </p:nvSpPr>
        <p:spPr>
          <a:xfrm>
            <a:off x="1434828" y="2166151"/>
            <a:ext cx="282321" cy="2185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6EC14D-6C07-8C7D-54E5-69D2D976F141}"/>
              </a:ext>
            </a:extLst>
          </p:cNvPr>
          <p:cNvSpPr/>
          <p:nvPr/>
        </p:nvSpPr>
        <p:spPr>
          <a:xfrm>
            <a:off x="1751605" y="2173143"/>
            <a:ext cx="221950" cy="21153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B681F5E-DDD7-F12F-5FA4-47EFD8E35C8D}"/>
              </a:ext>
            </a:extLst>
          </p:cNvPr>
          <p:cNvSpPr/>
          <p:nvPr/>
        </p:nvSpPr>
        <p:spPr>
          <a:xfrm>
            <a:off x="6618580" y="2173143"/>
            <a:ext cx="1486710" cy="2456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D09541D-5FE2-1098-2AD3-7CFEA7537BB7}"/>
              </a:ext>
            </a:extLst>
          </p:cNvPr>
          <p:cNvSpPr txBox="1"/>
          <p:nvPr/>
        </p:nvSpPr>
        <p:spPr>
          <a:xfrm>
            <a:off x="350519" y="2146211"/>
            <a:ext cx="582381" cy="276999"/>
          </a:xfrm>
          <a:prstGeom prst="rect">
            <a:avLst/>
          </a:prstGeom>
          <a:noFill/>
          <a:ln>
            <a:solidFill>
              <a:srgbClr val="F8A662"/>
            </a:solidFill>
          </a:ln>
        </p:spPr>
        <p:txBody>
          <a:bodyPr wrap="square" rtlCol="0">
            <a:spAutoFit/>
          </a:bodyPr>
          <a:lstStyle/>
          <a:p>
            <a:r>
              <a:rPr lang="en-US" sz="1200" dirty="0"/>
              <a:t>New</a:t>
            </a:r>
          </a:p>
        </p:txBody>
      </p:sp>
      <p:sp>
        <p:nvSpPr>
          <p:cNvPr id="39" name="TextBox 38">
            <a:extLst>
              <a:ext uri="{FF2B5EF4-FFF2-40B4-BE49-F238E27FC236}">
                <a16:creationId xmlns:a16="http://schemas.microsoft.com/office/drawing/2014/main" id="{4BAE7854-B747-8940-2585-EEA1C8185FA5}"/>
              </a:ext>
            </a:extLst>
          </p:cNvPr>
          <p:cNvSpPr txBox="1"/>
          <p:nvPr/>
        </p:nvSpPr>
        <p:spPr>
          <a:xfrm>
            <a:off x="3274589" y="2158401"/>
            <a:ext cx="2397006" cy="276999"/>
          </a:xfrm>
          <a:prstGeom prst="rect">
            <a:avLst/>
          </a:prstGeom>
          <a:noFill/>
          <a:ln>
            <a:solidFill>
              <a:srgbClr val="F8A662"/>
            </a:solidFill>
          </a:ln>
        </p:spPr>
        <p:txBody>
          <a:bodyPr wrap="square" rtlCol="0">
            <a:spAutoFit/>
          </a:bodyPr>
          <a:lstStyle/>
          <a:p>
            <a:r>
              <a:rPr lang="en-US" sz="1200" dirty="0"/>
              <a:t>Manuscript/Presentation Toggle</a:t>
            </a:r>
          </a:p>
        </p:txBody>
      </p:sp>
      <p:sp>
        <p:nvSpPr>
          <p:cNvPr id="40" name="Right Arrow 10">
            <a:extLst>
              <a:ext uri="{FF2B5EF4-FFF2-40B4-BE49-F238E27FC236}">
                <a16:creationId xmlns:a16="http://schemas.microsoft.com/office/drawing/2014/main" id="{B455D908-5F8F-D2F9-A8D1-62AA3D600152}"/>
              </a:ext>
            </a:extLst>
          </p:cNvPr>
          <p:cNvSpPr/>
          <p:nvPr/>
        </p:nvSpPr>
        <p:spPr>
          <a:xfrm flipH="1" flipV="1">
            <a:off x="8105290" y="2267293"/>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4089092-D5C5-CB36-CA03-40AE966F4E26}"/>
              </a:ext>
            </a:extLst>
          </p:cNvPr>
          <p:cNvSpPr txBox="1"/>
          <p:nvPr/>
        </p:nvSpPr>
        <p:spPr>
          <a:xfrm>
            <a:off x="8494235" y="2155871"/>
            <a:ext cx="603793" cy="276999"/>
          </a:xfrm>
          <a:prstGeom prst="rect">
            <a:avLst/>
          </a:prstGeom>
          <a:noFill/>
          <a:ln>
            <a:solidFill>
              <a:srgbClr val="F8A662"/>
            </a:solidFill>
          </a:ln>
        </p:spPr>
        <p:txBody>
          <a:bodyPr wrap="square" rtlCol="0">
            <a:spAutoFit/>
          </a:bodyPr>
          <a:lstStyle/>
          <a:p>
            <a:r>
              <a:rPr lang="en-US" sz="1200" dirty="0"/>
              <a:t>Search</a:t>
            </a:r>
          </a:p>
        </p:txBody>
      </p:sp>
      <p:sp>
        <p:nvSpPr>
          <p:cNvPr id="42" name="Right Arrow 10">
            <a:extLst>
              <a:ext uri="{FF2B5EF4-FFF2-40B4-BE49-F238E27FC236}">
                <a16:creationId xmlns:a16="http://schemas.microsoft.com/office/drawing/2014/main" id="{64E0BC45-7AD9-14F2-D763-D741AD2572D8}"/>
              </a:ext>
            </a:extLst>
          </p:cNvPr>
          <p:cNvSpPr/>
          <p:nvPr/>
        </p:nvSpPr>
        <p:spPr>
          <a:xfrm rot="5400000" flipH="1">
            <a:off x="5054853" y="3042714"/>
            <a:ext cx="2223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B4EDD2F-75B6-EA46-F04B-472F7C06B6D4}"/>
              </a:ext>
            </a:extLst>
          </p:cNvPr>
          <p:cNvSpPr txBox="1"/>
          <p:nvPr/>
        </p:nvSpPr>
        <p:spPr>
          <a:xfrm>
            <a:off x="4724400" y="3255664"/>
            <a:ext cx="947195" cy="276999"/>
          </a:xfrm>
          <a:prstGeom prst="rect">
            <a:avLst/>
          </a:prstGeom>
          <a:noFill/>
          <a:ln>
            <a:solidFill>
              <a:srgbClr val="F8A662"/>
            </a:solidFill>
          </a:ln>
        </p:spPr>
        <p:txBody>
          <a:bodyPr wrap="square" rtlCol="0">
            <a:spAutoFit/>
          </a:bodyPr>
          <a:lstStyle/>
          <a:p>
            <a:r>
              <a:rPr lang="en-US" sz="1200" dirty="0"/>
              <a:t>Status total</a:t>
            </a:r>
          </a:p>
        </p:txBody>
      </p:sp>
      <p:sp>
        <p:nvSpPr>
          <p:cNvPr id="44" name="TextBox 43">
            <a:extLst>
              <a:ext uri="{FF2B5EF4-FFF2-40B4-BE49-F238E27FC236}">
                <a16:creationId xmlns:a16="http://schemas.microsoft.com/office/drawing/2014/main" id="{3731EC3F-A270-26A2-5693-2217D026A6CD}"/>
              </a:ext>
            </a:extLst>
          </p:cNvPr>
          <p:cNvSpPr txBox="1"/>
          <p:nvPr/>
        </p:nvSpPr>
        <p:spPr>
          <a:xfrm>
            <a:off x="284382" y="2602039"/>
            <a:ext cx="648518" cy="461665"/>
          </a:xfrm>
          <a:prstGeom prst="rect">
            <a:avLst/>
          </a:prstGeom>
          <a:noFill/>
          <a:ln>
            <a:solidFill>
              <a:srgbClr val="F8A662"/>
            </a:solidFill>
          </a:ln>
        </p:spPr>
        <p:txBody>
          <a:bodyPr wrap="square" rtlCol="0">
            <a:spAutoFit/>
          </a:bodyPr>
          <a:lstStyle/>
          <a:p>
            <a:r>
              <a:rPr lang="en-US" sz="1200" dirty="0"/>
              <a:t>Status button</a:t>
            </a:r>
          </a:p>
        </p:txBody>
      </p:sp>
      <p:sp>
        <p:nvSpPr>
          <p:cNvPr id="45" name="Right Arrow 10">
            <a:extLst>
              <a:ext uri="{FF2B5EF4-FFF2-40B4-BE49-F238E27FC236}">
                <a16:creationId xmlns:a16="http://schemas.microsoft.com/office/drawing/2014/main" id="{BFA8091C-E425-A89A-795A-F972D2BD0862}"/>
              </a:ext>
            </a:extLst>
          </p:cNvPr>
          <p:cNvSpPr/>
          <p:nvPr/>
        </p:nvSpPr>
        <p:spPr>
          <a:xfrm rot="10800000" flipH="1" flipV="1">
            <a:off x="968609" y="2749496"/>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F0DEB37-835A-2451-20F3-362E51EB3A61}"/>
              </a:ext>
            </a:extLst>
          </p:cNvPr>
          <p:cNvSpPr txBox="1"/>
          <p:nvPr/>
        </p:nvSpPr>
        <p:spPr>
          <a:xfrm>
            <a:off x="8494236" y="2658457"/>
            <a:ext cx="603792" cy="461665"/>
          </a:xfrm>
          <a:prstGeom prst="rect">
            <a:avLst/>
          </a:prstGeom>
          <a:noFill/>
          <a:ln>
            <a:solidFill>
              <a:srgbClr val="F8A662"/>
            </a:solidFill>
          </a:ln>
        </p:spPr>
        <p:txBody>
          <a:bodyPr wrap="square" rtlCol="0">
            <a:spAutoFit/>
          </a:bodyPr>
          <a:lstStyle/>
          <a:p>
            <a:r>
              <a:rPr lang="en-US" sz="1200" dirty="0"/>
              <a:t>Filter total</a:t>
            </a:r>
          </a:p>
        </p:txBody>
      </p:sp>
      <p:sp>
        <p:nvSpPr>
          <p:cNvPr id="48" name="Right Arrow 10">
            <a:extLst>
              <a:ext uri="{FF2B5EF4-FFF2-40B4-BE49-F238E27FC236}">
                <a16:creationId xmlns:a16="http://schemas.microsoft.com/office/drawing/2014/main" id="{E152A5E7-83E6-BDA4-1FCF-6B26534C523B}"/>
              </a:ext>
            </a:extLst>
          </p:cNvPr>
          <p:cNvSpPr/>
          <p:nvPr/>
        </p:nvSpPr>
        <p:spPr>
          <a:xfrm flipH="1" flipV="1">
            <a:off x="8092380" y="2777886"/>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B3111162-6147-5E66-C49F-FA139BBF2B82}"/>
              </a:ext>
            </a:extLst>
          </p:cNvPr>
          <p:cNvSpPr txBox="1">
            <a:spLocks/>
          </p:cNvSpPr>
          <p:nvPr/>
        </p:nvSpPr>
        <p:spPr>
          <a:xfrm>
            <a:off x="1228661" y="575777"/>
            <a:ext cx="3260814" cy="749300"/>
          </a:xfrm>
          <a:prstGeom prst="rect">
            <a:avLst/>
          </a:prstGeom>
          <a:solidFill>
            <a:srgbClr val="F8A662"/>
          </a:solidFill>
          <a:ln>
            <a:noFill/>
          </a:ln>
          <a:effectLst>
            <a:innerShdw blurRad="63500" dist="50800" dir="5400000">
              <a:prstClr val="black">
                <a:alpha val="50000"/>
              </a:prstClr>
            </a:innerShdw>
          </a:effectLst>
        </p:spPr>
        <p:txBody>
          <a:bodyPr vert="horz" lIns="91440" tIns="45720" rIns="91440" bIns="45720" rtlCol="0" anchor="b">
            <a:normAutofit fontScale="92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1600" i="1" dirty="0"/>
              <a:t>1. Requestor Overview of Dashboard</a:t>
            </a:r>
            <a:br>
              <a:rPr lang="en-US" sz="1600" i="1" dirty="0"/>
            </a:br>
            <a:r>
              <a:rPr lang="en-US" sz="1600" i="1" dirty="0"/>
              <a:t>   </a:t>
            </a:r>
          </a:p>
        </p:txBody>
      </p:sp>
      <p:sp>
        <p:nvSpPr>
          <p:cNvPr id="54" name="Rectangle 53">
            <a:extLst>
              <a:ext uri="{FF2B5EF4-FFF2-40B4-BE49-F238E27FC236}">
                <a16:creationId xmlns:a16="http://schemas.microsoft.com/office/drawing/2014/main" id="{09D1D6DA-098A-A398-3B15-EF6E4B24595B}"/>
              </a:ext>
            </a:extLst>
          </p:cNvPr>
          <p:cNvSpPr/>
          <p:nvPr/>
        </p:nvSpPr>
        <p:spPr>
          <a:xfrm>
            <a:off x="7323638" y="2677485"/>
            <a:ext cx="768741" cy="2769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45FB446-220D-824F-C85A-B87877FA4060}"/>
              </a:ext>
            </a:extLst>
          </p:cNvPr>
          <p:cNvSpPr/>
          <p:nvPr/>
        </p:nvSpPr>
        <p:spPr>
          <a:xfrm>
            <a:off x="1506635" y="2629563"/>
            <a:ext cx="421027" cy="3012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5A401D-FEEF-C641-3BB2-57CFDD9E442D}"/>
              </a:ext>
            </a:extLst>
          </p:cNvPr>
          <p:cNvSpPr/>
          <p:nvPr/>
        </p:nvSpPr>
        <p:spPr>
          <a:xfrm>
            <a:off x="5056481" y="2666484"/>
            <a:ext cx="230368" cy="2292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10">
            <a:extLst>
              <a:ext uri="{FF2B5EF4-FFF2-40B4-BE49-F238E27FC236}">
                <a16:creationId xmlns:a16="http://schemas.microsoft.com/office/drawing/2014/main" id="{09E34D7B-7EA3-B8C0-B751-1BF007F9FCC1}"/>
              </a:ext>
            </a:extLst>
          </p:cNvPr>
          <p:cNvSpPr/>
          <p:nvPr/>
        </p:nvSpPr>
        <p:spPr>
          <a:xfrm rot="16200000" flipH="1" flipV="1">
            <a:off x="1695401" y="1983759"/>
            <a:ext cx="2800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a:extLst>
              <a:ext uri="{FF2B5EF4-FFF2-40B4-BE49-F238E27FC236}">
                <a16:creationId xmlns:a16="http://schemas.microsoft.com/office/drawing/2014/main" id="{31DC0660-F2D5-D096-5ECC-286E6B21C13B}"/>
              </a:ext>
            </a:extLst>
          </p:cNvPr>
          <p:cNvSpPr txBox="1"/>
          <p:nvPr/>
        </p:nvSpPr>
        <p:spPr>
          <a:xfrm>
            <a:off x="334662" y="1701416"/>
            <a:ext cx="664787" cy="276999"/>
          </a:xfrm>
          <a:prstGeom prst="rect">
            <a:avLst/>
          </a:prstGeom>
          <a:noFill/>
          <a:ln>
            <a:solidFill>
              <a:srgbClr val="F8A662"/>
            </a:solidFill>
          </a:ln>
        </p:spPr>
        <p:txBody>
          <a:bodyPr wrap="square" rtlCol="0">
            <a:spAutoFit/>
          </a:bodyPr>
          <a:lstStyle/>
          <a:p>
            <a:r>
              <a:rPr lang="en-US" sz="1200" dirty="0"/>
              <a:t>Refresh</a:t>
            </a:r>
          </a:p>
        </p:txBody>
      </p:sp>
      <p:sp>
        <p:nvSpPr>
          <p:cNvPr id="10" name="Rectangle 9">
            <a:extLst>
              <a:ext uri="{FF2B5EF4-FFF2-40B4-BE49-F238E27FC236}">
                <a16:creationId xmlns:a16="http://schemas.microsoft.com/office/drawing/2014/main" id="{DF785035-8923-4ECF-01A0-DAC35B2302EC}"/>
              </a:ext>
            </a:extLst>
          </p:cNvPr>
          <p:cNvSpPr/>
          <p:nvPr/>
        </p:nvSpPr>
        <p:spPr>
          <a:xfrm>
            <a:off x="1019385" y="1857881"/>
            <a:ext cx="833323"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1" name="Right Arrow 10">
            <a:extLst>
              <a:ext uri="{FF2B5EF4-FFF2-40B4-BE49-F238E27FC236}">
                <a16:creationId xmlns:a16="http://schemas.microsoft.com/office/drawing/2014/main" id="{48D73E35-430A-CB93-5AE5-F58E495EA96A}"/>
              </a:ext>
            </a:extLst>
          </p:cNvPr>
          <p:cNvSpPr/>
          <p:nvPr/>
        </p:nvSpPr>
        <p:spPr>
          <a:xfrm flipH="1" flipV="1">
            <a:off x="8419047" y="1652110"/>
            <a:ext cx="117083"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38AF82-9CB3-09B2-8E05-8FE60D042A24}"/>
              </a:ext>
            </a:extLst>
          </p:cNvPr>
          <p:cNvSpPr txBox="1"/>
          <p:nvPr/>
        </p:nvSpPr>
        <p:spPr>
          <a:xfrm>
            <a:off x="8540207" y="1393158"/>
            <a:ext cx="603793" cy="646331"/>
          </a:xfrm>
          <a:prstGeom prst="rect">
            <a:avLst/>
          </a:prstGeom>
          <a:noFill/>
          <a:ln>
            <a:solidFill>
              <a:srgbClr val="F8A662"/>
            </a:solidFill>
          </a:ln>
        </p:spPr>
        <p:txBody>
          <a:bodyPr wrap="square" rtlCol="0">
            <a:spAutoFit/>
          </a:bodyPr>
          <a:lstStyle/>
          <a:p>
            <a:r>
              <a:rPr lang="en-US" sz="1200" dirty="0"/>
              <a:t>Email to Admin</a:t>
            </a:r>
          </a:p>
        </p:txBody>
      </p:sp>
    </p:spTree>
    <p:extLst>
      <p:ext uri="{BB962C8B-B14F-4D97-AF65-F5344CB8AC3E}">
        <p14:creationId xmlns:p14="http://schemas.microsoft.com/office/powerpoint/2010/main" val="619621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a:extLst>
              <a:ext uri="{FF2B5EF4-FFF2-40B4-BE49-F238E27FC236}">
                <a16:creationId xmlns:a16="http://schemas.microsoft.com/office/drawing/2014/main" id="{B907FF5F-FECB-4DC4-1EEB-556EE6335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93158"/>
            <a:ext cx="7226090" cy="5464842"/>
          </a:xfrm>
          <a:prstGeom prst="rect">
            <a:avLst/>
          </a:prstGeom>
        </p:spPr>
      </p:pic>
      <p:sp>
        <p:nvSpPr>
          <p:cNvPr id="19" name="Right Arrow 10">
            <a:extLst>
              <a:ext uri="{FF2B5EF4-FFF2-40B4-BE49-F238E27FC236}">
                <a16:creationId xmlns:a16="http://schemas.microsoft.com/office/drawing/2014/main" id="{FEFC02CC-5C27-3013-95C3-8C10B3B329B0}"/>
              </a:ext>
            </a:extLst>
          </p:cNvPr>
          <p:cNvSpPr/>
          <p:nvPr/>
        </p:nvSpPr>
        <p:spPr>
          <a:xfrm rot="10800000" flipH="1" flipV="1">
            <a:off x="958648" y="2284711"/>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0">
            <a:extLst>
              <a:ext uri="{FF2B5EF4-FFF2-40B4-BE49-F238E27FC236}">
                <a16:creationId xmlns:a16="http://schemas.microsoft.com/office/drawing/2014/main" id="{BFCD90E5-A32B-F63E-2B16-387402784BAD}"/>
              </a:ext>
            </a:extLst>
          </p:cNvPr>
          <p:cNvSpPr/>
          <p:nvPr/>
        </p:nvSpPr>
        <p:spPr>
          <a:xfrm flipH="1">
            <a:off x="2809348" y="2264583"/>
            <a:ext cx="465237"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90E0BB2-676F-2B3F-D5CA-8DBCB99696C6}"/>
              </a:ext>
            </a:extLst>
          </p:cNvPr>
          <p:cNvSpPr/>
          <p:nvPr/>
        </p:nvSpPr>
        <p:spPr>
          <a:xfrm>
            <a:off x="1434828" y="2166151"/>
            <a:ext cx="282321" cy="2185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6EC14D-6C07-8C7D-54E5-69D2D976F141}"/>
              </a:ext>
            </a:extLst>
          </p:cNvPr>
          <p:cNvSpPr/>
          <p:nvPr/>
        </p:nvSpPr>
        <p:spPr>
          <a:xfrm>
            <a:off x="1751605" y="2173143"/>
            <a:ext cx="221950" cy="21153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B681F5E-DDD7-F12F-5FA4-47EFD8E35C8D}"/>
              </a:ext>
            </a:extLst>
          </p:cNvPr>
          <p:cNvSpPr/>
          <p:nvPr/>
        </p:nvSpPr>
        <p:spPr>
          <a:xfrm>
            <a:off x="6618580" y="2173143"/>
            <a:ext cx="1486710" cy="24564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D09541D-5FE2-1098-2AD3-7CFEA7537BB7}"/>
              </a:ext>
            </a:extLst>
          </p:cNvPr>
          <p:cNvSpPr txBox="1"/>
          <p:nvPr/>
        </p:nvSpPr>
        <p:spPr>
          <a:xfrm>
            <a:off x="350519" y="2146211"/>
            <a:ext cx="582381" cy="276999"/>
          </a:xfrm>
          <a:prstGeom prst="rect">
            <a:avLst/>
          </a:prstGeom>
          <a:noFill/>
          <a:ln>
            <a:solidFill>
              <a:srgbClr val="F8A662"/>
            </a:solidFill>
          </a:ln>
        </p:spPr>
        <p:txBody>
          <a:bodyPr wrap="square" rtlCol="0">
            <a:spAutoFit/>
          </a:bodyPr>
          <a:lstStyle/>
          <a:p>
            <a:r>
              <a:rPr lang="en-US" sz="1200" dirty="0"/>
              <a:t>New</a:t>
            </a:r>
          </a:p>
        </p:txBody>
      </p:sp>
      <p:sp>
        <p:nvSpPr>
          <p:cNvPr id="39" name="TextBox 38">
            <a:extLst>
              <a:ext uri="{FF2B5EF4-FFF2-40B4-BE49-F238E27FC236}">
                <a16:creationId xmlns:a16="http://schemas.microsoft.com/office/drawing/2014/main" id="{4BAE7854-B747-8940-2585-EEA1C8185FA5}"/>
              </a:ext>
            </a:extLst>
          </p:cNvPr>
          <p:cNvSpPr txBox="1"/>
          <p:nvPr/>
        </p:nvSpPr>
        <p:spPr>
          <a:xfrm>
            <a:off x="3274589" y="2158401"/>
            <a:ext cx="2397006" cy="276999"/>
          </a:xfrm>
          <a:prstGeom prst="rect">
            <a:avLst/>
          </a:prstGeom>
          <a:noFill/>
          <a:ln>
            <a:solidFill>
              <a:srgbClr val="F8A662"/>
            </a:solidFill>
          </a:ln>
        </p:spPr>
        <p:txBody>
          <a:bodyPr wrap="square" rtlCol="0">
            <a:spAutoFit/>
          </a:bodyPr>
          <a:lstStyle/>
          <a:p>
            <a:r>
              <a:rPr lang="en-US" sz="1200" dirty="0"/>
              <a:t>Manuscript/Presentation Toggle</a:t>
            </a:r>
          </a:p>
        </p:txBody>
      </p:sp>
      <p:sp>
        <p:nvSpPr>
          <p:cNvPr id="40" name="Right Arrow 10">
            <a:extLst>
              <a:ext uri="{FF2B5EF4-FFF2-40B4-BE49-F238E27FC236}">
                <a16:creationId xmlns:a16="http://schemas.microsoft.com/office/drawing/2014/main" id="{B455D908-5F8F-D2F9-A8D1-62AA3D600152}"/>
              </a:ext>
            </a:extLst>
          </p:cNvPr>
          <p:cNvSpPr/>
          <p:nvPr/>
        </p:nvSpPr>
        <p:spPr>
          <a:xfrm flipH="1" flipV="1">
            <a:off x="8105290" y="2267293"/>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4089092-D5C5-CB36-CA03-40AE966F4E26}"/>
              </a:ext>
            </a:extLst>
          </p:cNvPr>
          <p:cNvSpPr txBox="1"/>
          <p:nvPr/>
        </p:nvSpPr>
        <p:spPr>
          <a:xfrm>
            <a:off x="8494235" y="2155871"/>
            <a:ext cx="603793" cy="276999"/>
          </a:xfrm>
          <a:prstGeom prst="rect">
            <a:avLst/>
          </a:prstGeom>
          <a:noFill/>
          <a:ln>
            <a:solidFill>
              <a:srgbClr val="F8A662"/>
            </a:solidFill>
          </a:ln>
        </p:spPr>
        <p:txBody>
          <a:bodyPr wrap="square" rtlCol="0">
            <a:spAutoFit/>
          </a:bodyPr>
          <a:lstStyle/>
          <a:p>
            <a:r>
              <a:rPr lang="en-US" sz="1200" dirty="0"/>
              <a:t>Search</a:t>
            </a:r>
          </a:p>
        </p:txBody>
      </p:sp>
      <p:sp>
        <p:nvSpPr>
          <p:cNvPr id="42" name="Right Arrow 10">
            <a:extLst>
              <a:ext uri="{FF2B5EF4-FFF2-40B4-BE49-F238E27FC236}">
                <a16:creationId xmlns:a16="http://schemas.microsoft.com/office/drawing/2014/main" id="{64E0BC45-7AD9-14F2-D763-D741AD2572D8}"/>
              </a:ext>
            </a:extLst>
          </p:cNvPr>
          <p:cNvSpPr/>
          <p:nvPr/>
        </p:nvSpPr>
        <p:spPr>
          <a:xfrm rot="5400000" flipH="1">
            <a:off x="5054853" y="3042714"/>
            <a:ext cx="22230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B4EDD2F-75B6-EA46-F04B-472F7C06B6D4}"/>
              </a:ext>
            </a:extLst>
          </p:cNvPr>
          <p:cNvSpPr txBox="1"/>
          <p:nvPr/>
        </p:nvSpPr>
        <p:spPr>
          <a:xfrm>
            <a:off x="4724400" y="3229537"/>
            <a:ext cx="947195" cy="276999"/>
          </a:xfrm>
          <a:prstGeom prst="rect">
            <a:avLst/>
          </a:prstGeom>
          <a:noFill/>
          <a:ln>
            <a:solidFill>
              <a:srgbClr val="F8A662"/>
            </a:solidFill>
          </a:ln>
        </p:spPr>
        <p:txBody>
          <a:bodyPr wrap="square" rtlCol="0">
            <a:spAutoFit/>
          </a:bodyPr>
          <a:lstStyle/>
          <a:p>
            <a:r>
              <a:rPr lang="en-US" sz="1200" dirty="0"/>
              <a:t>Status total</a:t>
            </a:r>
          </a:p>
        </p:txBody>
      </p:sp>
      <p:sp>
        <p:nvSpPr>
          <p:cNvPr id="44" name="TextBox 43">
            <a:extLst>
              <a:ext uri="{FF2B5EF4-FFF2-40B4-BE49-F238E27FC236}">
                <a16:creationId xmlns:a16="http://schemas.microsoft.com/office/drawing/2014/main" id="{3731EC3F-A270-26A2-5693-2217D026A6CD}"/>
              </a:ext>
            </a:extLst>
          </p:cNvPr>
          <p:cNvSpPr txBox="1"/>
          <p:nvPr/>
        </p:nvSpPr>
        <p:spPr>
          <a:xfrm>
            <a:off x="284382" y="2602039"/>
            <a:ext cx="648518" cy="461665"/>
          </a:xfrm>
          <a:prstGeom prst="rect">
            <a:avLst/>
          </a:prstGeom>
          <a:noFill/>
          <a:ln>
            <a:solidFill>
              <a:srgbClr val="F8A662"/>
            </a:solidFill>
          </a:ln>
        </p:spPr>
        <p:txBody>
          <a:bodyPr wrap="square" rtlCol="0">
            <a:spAutoFit/>
          </a:bodyPr>
          <a:lstStyle/>
          <a:p>
            <a:r>
              <a:rPr lang="en-US" sz="1200" dirty="0"/>
              <a:t>Status button</a:t>
            </a:r>
          </a:p>
        </p:txBody>
      </p:sp>
      <p:sp>
        <p:nvSpPr>
          <p:cNvPr id="45" name="Right Arrow 10">
            <a:extLst>
              <a:ext uri="{FF2B5EF4-FFF2-40B4-BE49-F238E27FC236}">
                <a16:creationId xmlns:a16="http://schemas.microsoft.com/office/drawing/2014/main" id="{BFA8091C-E425-A89A-795A-F972D2BD0862}"/>
              </a:ext>
            </a:extLst>
          </p:cNvPr>
          <p:cNvSpPr/>
          <p:nvPr/>
        </p:nvSpPr>
        <p:spPr>
          <a:xfrm rot="10800000" flipH="1" flipV="1">
            <a:off x="968609" y="2749496"/>
            <a:ext cx="45043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F0DEB37-835A-2451-20F3-362E51EB3A61}"/>
              </a:ext>
            </a:extLst>
          </p:cNvPr>
          <p:cNvSpPr txBox="1"/>
          <p:nvPr/>
        </p:nvSpPr>
        <p:spPr>
          <a:xfrm>
            <a:off x="8494236" y="2658457"/>
            <a:ext cx="603792" cy="461665"/>
          </a:xfrm>
          <a:prstGeom prst="rect">
            <a:avLst/>
          </a:prstGeom>
          <a:noFill/>
          <a:ln>
            <a:solidFill>
              <a:srgbClr val="F8A662"/>
            </a:solidFill>
          </a:ln>
        </p:spPr>
        <p:txBody>
          <a:bodyPr wrap="square" rtlCol="0">
            <a:spAutoFit/>
          </a:bodyPr>
          <a:lstStyle/>
          <a:p>
            <a:r>
              <a:rPr lang="en-US" sz="1200" dirty="0"/>
              <a:t>Filter total</a:t>
            </a:r>
          </a:p>
        </p:txBody>
      </p:sp>
      <p:sp>
        <p:nvSpPr>
          <p:cNvPr id="48" name="Right Arrow 10">
            <a:extLst>
              <a:ext uri="{FF2B5EF4-FFF2-40B4-BE49-F238E27FC236}">
                <a16:creationId xmlns:a16="http://schemas.microsoft.com/office/drawing/2014/main" id="{E152A5E7-83E6-BDA4-1FCF-6B26534C523B}"/>
              </a:ext>
            </a:extLst>
          </p:cNvPr>
          <p:cNvSpPr/>
          <p:nvPr/>
        </p:nvSpPr>
        <p:spPr>
          <a:xfrm flipH="1" flipV="1">
            <a:off x="8092380" y="2777886"/>
            <a:ext cx="352910"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B3111162-6147-5E66-C49F-FA139BBF2B82}"/>
              </a:ext>
            </a:extLst>
          </p:cNvPr>
          <p:cNvSpPr txBox="1">
            <a:spLocks/>
          </p:cNvSpPr>
          <p:nvPr/>
        </p:nvSpPr>
        <p:spPr>
          <a:xfrm>
            <a:off x="1228661" y="575777"/>
            <a:ext cx="3260814" cy="749300"/>
          </a:xfrm>
          <a:prstGeom prst="rect">
            <a:avLst/>
          </a:prstGeom>
          <a:solidFill>
            <a:srgbClr val="F8A662"/>
          </a:solidFill>
          <a:ln>
            <a:noFill/>
          </a:ln>
          <a:effectLst>
            <a:innerShdw blurRad="63500" dist="50800" dir="5400000">
              <a:prstClr val="black">
                <a:alpha val="50000"/>
              </a:prstClr>
            </a:innerShdw>
          </a:effectLst>
        </p:spPr>
        <p:txBody>
          <a:bodyPr vert="horz" lIns="91440" tIns="45720" rIns="91440" bIns="45720" rtlCol="0" anchor="b">
            <a:normAutofit fontScale="925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1600" i="1" dirty="0"/>
              <a:t>1. Cluster director Overview of Dashboard</a:t>
            </a:r>
            <a:br>
              <a:rPr lang="en-US" sz="1600" i="1" dirty="0"/>
            </a:br>
            <a:r>
              <a:rPr lang="en-US" sz="1600" i="1" dirty="0"/>
              <a:t>   </a:t>
            </a:r>
          </a:p>
        </p:txBody>
      </p:sp>
      <p:sp>
        <p:nvSpPr>
          <p:cNvPr id="54" name="Rectangle 53">
            <a:extLst>
              <a:ext uri="{FF2B5EF4-FFF2-40B4-BE49-F238E27FC236}">
                <a16:creationId xmlns:a16="http://schemas.microsoft.com/office/drawing/2014/main" id="{09D1D6DA-098A-A398-3B15-EF6E4B24595B}"/>
              </a:ext>
            </a:extLst>
          </p:cNvPr>
          <p:cNvSpPr/>
          <p:nvPr/>
        </p:nvSpPr>
        <p:spPr>
          <a:xfrm>
            <a:off x="7323638" y="2677485"/>
            <a:ext cx="768741" cy="2769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45FB446-220D-824F-C85A-B87877FA4060}"/>
              </a:ext>
            </a:extLst>
          </p:cNvPr>
          <p:cNvSpPr/>
          <p:nvPr/>
        </p:nvSpPr>
        <p:spPr>
          <a:xfrm>
            <a:off x="1506635" y="2629563"/>
            <a:ext cx="421027" cy="3012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5A401D-FEEF-C641-3BB2-57CFDD9E442D}"/>
              </a:ext>
            </a:extLst>
          </p:cNvPr>
          <p:cNvSpPr/>
          <p:nvPr/>
        </p:nvSpPr>
        <p:spPr>
          <a:xfrm>
            <a:off x="5056481" y="2666484"/>
            <a:ext cx="230368" cy="2292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10">
            <a:extLst>
              <a:ext uri="{FF2B5EF4-FFF2-40B4-BE49-F238E27FC236}">
                <a16:creationId xmlns:a16="http://schemas.microsoft.com/office/drawing/2014/main" id="{09E34D7B-7EA3-B8C0-B751-1BF007F9FCC1}"/>
              </a:ext>
            </a:extLst>
          </p:cNvPr>
          <p:cNvSpPr/>
          <p:nvPr/>
        </p:nvSpPr>
        <p:spPr>
          <a:xfrm rot="16200000" flipH="1" flipV="1">
            <a:off x="1695401" y="1983759"/>
            <a:ext cx="2800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a:extLst>
              <a:ext uri="{FF2B5EF4-FFF2-40B4-BE49-F238E27FC236}">
                <a16:creationId xmlns:a16="http://schemas.microsoft.com/office/drawing/2014/main" id="{31DC0660-F2D5-D096-5ECC-286E6B21C13B}"/>
              </a:ext>
            </a:extLst>
          </p:cNvPr>
          <p:cNvSpPr txBox="1"/>
          <p:nvPr/>
        </p:nvSpPr>
        <p:spPr>
          <a:xfrm>
            <a:off x="334662" y="1701416"/>
            <a:ext cx="664787" cy="276999"/>
          </a:xfrm>
          <a:prstGeom prst="rect">
            <a:avLst/>
          </a:prstGeom>
          <a:noFill/>
          <a:ln>
            <a:solidFill>
              <a:srgbClr val="F8A662"/>
            </a:solidFill>
          </a:ln>
        </p:spPr>
        <p:txBody>
          <a:bodyPr wrap="square" rtlCol="0">
            <a:spAutoFit/>
          </a:bodyPr>
          <a:lstStyle/>
          <a:p>
            <a:r>
              <a:rPr lang="en-US" sz="1200" dirty="0"/>
              <a:t>Refresh</a:t>
            </a:r>
          </a:p>
        </p:txBody>
      </p:sp>
      <p:sp>
        <p:nvSpPr>
          <p:cNvPr id="10" name="Rectangle 9">
            <a:extLst>
              <a:ext uri="{FF2B5EF4-FFF2-40B4-BE49-F238E27FC236}">
                <a16:creationId xmlns:a16="http://schemas.microsoft.com/office/drawing/2014/main" id="{DF785035-8923-4ECF-01A0-DAC35B2302EC}"/>
              </a:ext>
            </a:extLst>
          </p:cNvPr>
          <p:cNvSpPr/>
          <p:nvPr/>
        </p:nvSpPr>
        <p:spPr>
          <a:xfrm>
            <a:off x="1019385" y="1857881"/>
            <a:ext cx="833323" cy="4571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11" name="Right Arrow 10">
            <a:extLst>
              <a:ext uri="{FF2B5EF4-FFF2-40B4-BE49-F238E27FC236}">
                <a16:creationId xmlns:a16="http://schemas.microsoft.com/office/drawing/2014/main" id="{48D73E35-430A-CB93-5AE5-F58E495EA96A}"/>
              </a:ext>
            </a:extLst>
          </p:cNvPr>
          <p:cNvSpPr/>
          <p:nvPr/>
        </p:nvSpPr>
        <p:spPr>
          <a:xfrm flipH="1" flipV="1">
            <a:off x="8419047" y="1652110"/>
            <a:ext cx="117083" cy="54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38AF82-9CB3-09B2-8E05-8FE60D042A24}"/>
              </a:ext>
            </a:extLst>
          </p:cNvPr>
          <p:cNvSpPr txBox="1"/>
          <p:nvPr/>
        </p:nvSpPr>
        <p:spPr>
          <a:xfrm>
            <a:off x="8540207" y="1393158"/>
            <a:ext cx="603793" cy="646331"/>
          </a:xfrm>
          <a:prstGeom prst="rect">
            <a:avLst/>
          </a:prstGeom>
          <a:noFill/>
          <a:ln>
            <a:solidFill>
              <a:srgbClr val="F8A662"/>
            </a:solidFill>
          </a:ln>
        </p:spPr>
        <p:txBody>
          <a:bodyPr wrap="square" rtlCol="0">
            <a:spAutoFit/>
          </a:bodyPr>
          <a:lstStyle/>
          <a:p>
            <a:r>
              <a:rPr lang="en-US" sz="1200" dirty="0"/>
              <a:t>Email to Admin</a:t>
            </a:r>
          </a:p>
        </p:txBody>
      </p:sp>
      <p:sp>
        <p:nvSpPr>
          <p:cNvPr id="5" name="Right Arrow 10">
            <a:extLst>
              <a:ext uri="{FF2B5EF4-FFF2-40B4-BE49-F238E27FC236}">
                <a16:creationId xmlns:a16="http://schemas.microsoft.com/office/drawing/2014/main" id="{DA3D20F2-5289-30FB-9CF0-F0E19A673EDE}"/>
              </a:ext>
            </a:extLst>
          </p:cNvPr>
          <p:cNvSpPr/>
          <p:nvPr/>
        </p:nvSpPr>
        <p:spPr>
          <a:xfrm rot="16200000" flipH="1" flipV="1">
            <a:off x="7437241" y="1456386"/>
            <a:ext cx="63515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A3E706-85A8-E1D4-EC7E-5E2365EC50C1}"/>
              </a:ext>
            </a:extLst>
          </p:cNvPr>
          <p:cNvSpPr txBox="1"/>
          <p:nvPr/>
        </p:nvSpPr>
        <p:spPr>
          <a:xfrm>
            <a:off x="7321475" y="866168"/>
            <a:ext cx="770904" cy="276999"/>
          </a:xfrm>
          <a:prstGeom prst="rect">
            <a:avLst/>
          </a:prstGeom>
          <a:noFill/>
          <a:ln>
            <a:solidFill>
              <a:srgbClr val="F8A662"/>
            </a:solidFill>
          </a:ln>
        </p:spPr>
        <p:txBody>
          <a:bodyPr wrap="square" rtlCol="0">
            <a:spAutoFit/>
          </a:bodyPr>
          <a:lstStyle/>
          <a:p>
            <a:r>
              <a:rPr lang="en-US" sz="1200" dirty="0"/>
              <a:t>Approval </a:t>
            </a:r>
          </a:p>
        </p:txBody>
      </p:sp>
    </p:spTree>
    <p:extLst>
      <p:ext uri="{BB962C8B-B14F-4D97-AF65-F5344CB8AC3E}">
        <p14:creationId xmlns:p14="http://schemas.microsoft.com/office/powerpoint/2010/main" val="553123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A9867E49-E7CF-84DD-64D8-D14190A82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0"/>
            <a:ext cx="5791202"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r>
              <a:rPr lang="en-US" sz="1600" i="1" dirty="0"/>
              <a:t>2. Cluster director Approval Dashboard</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Click the My Approval icon to view the pending cluster director approval requests.  </a:t>
            </a:r>
          </a:p>
          <a:p>
            <a:endParaRPr lang="en-US" dirty="0">
              <a:solidFill>
                <a:schemeClr val="bg1"/>
              </a:solidFill>
            </a:endParaRPr>
          </a:p>
          <a:p>
            <a:r>
              <a:rPr lang="en-US" dirty="0">
                <a:solidFill>
                  <a:schemeClr val="bg1"/>
                </a:solidFill>
              </a:rPr>
              <a:t>Click on the request to view the request in the form. </a:t>
            </a:r>
          </a:p>
          <a:p>
            <a:endParaRPr lang="en-US" dirty="0">
              <a:solidFill>
                <a:schemeClr val="bg1"/>
              </a:solidFill>
            </a:endParaRPr>
          </a:p>
          <a:p>
            <a:r>
              <a:rPr lang="en-US" dirty="0">
                <a:solidFill>
                  <a:schemeClr val="bg1"/>
                </a:solidFill>
              </a:rPr>
              <a:t>The “Home Icon” navigates back to the dashboard. </a:t>
            </a:r>
          </a:p>
        </p:txBody>
      </p:sp>
      <p:sp>
        <p:nvSpPr>
          <p:cNvPr id="8" name="Right Arrow 10">
            <a:extLst>
              <a:ext uri="{FF2B5EF4-FFF2-40B4-BE49-F238E27FC236}">
                <a16:creationId xmlns:a16="http://schemas.microsoft.com/office/drawing/2014/main" id="{34962A18-9B91-0276-FF29-05A557771F0F}"/>
              </a:ext>
            </a:extLst>
          </p:cNvPr>
          <p:cNvSpPr/>
          <p:nvPr/>
        </p:nvSpPr>
        <p:spPr>
          <a:xfrm flipH="1">
            <a:off x="8752190" y="1264450"/>
            <a:ext cx="18197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893595-A312-BA94-873D-EE48E54D2CA0}"/>
              </a:ext>
            </a:extLst>
          </p:cNvPr>
          <p:cNvSpPr/>
          <p:nvPr/>
        </p:nvSpPr>
        <p:spPr>
          <a:xfrm>
            <a:off x="8482633" y="1115985"/>
            <a:ext cx="244505" cy="3532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0D84FF-2FA3-567E-0840-C69DD7CB371D}"/>
              </a:ext>
            </a:extLst>
          </p:cNvPr>
          <p:cNvSpPr/>
          <p:nvPr/>
        </p:nvSpPr>
        <p:spPr>
          <a:xfrm>
            <a:off x="3513909" y="2612546"/>
            <a:ext cx="5360189" cy="3074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10">
            <a:extLst>
              <a:ext uri="{FF2B5EF4-FFF2-40B4-BE49-F238E27FC236}">
                <a16:creationId xmlns:a16="http://schemas.microsoft.com/office/drawing/2014/main" id="{43B1C79C-C409-5DFA-2054-28770022F2DC}"/>
              </a:ext>
            </a:extLst>
          </p:cNvPr>
          <p:cNvSpPr/>
          <p:nvPr/>
        </p:nvSpPr>
        <p:spPr>
          <a:xfrm rot="5400000" flipH="1" flipV="1">
            <a:off x="5221708" y="3103225"/>
            <a:ext cx="340364" cy="7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EAEE8C2-4272-6355-ED2A-75493CEFE763}"/>
              </a:ext>
            </a:extLst>
          </p:cNvPr>
          <p:cNvSpPr txBox="1"/>
          <p:nvPr/>
        </p:nvSpPr>
        <p:spPr>
          <a:xfrm>
            <a:off x="5203455" y="3344209"/>
            <a:ext cx="1349745" cy="276999"/>
          </a:xfrm>
          <a:prstGeom prst="rect">
            <a:avLst/>
          </a:prstGeom>
          <a:noFill/>
          <a:ln>
            <a:solidFill>
              <a:srgbClr val="F8A662"/>
            </a:solidFill>
          </a:ln>
        </p:spPr>
        <p:txBody>
          <a:bodyPr wrap="square" rtlCol="0">
            <a:spAutoFit/>
          </a:bodyPr>
          <a:lstStyle/>
          <a:p>
            <a:r>
              <a:rPr lang="en-US" sz="1200" dirty="0"/>
              <a:t>View in the form</a:t>
            </a:r>
          </a:p>
        </p:txBody>
      </p:sp>
      <p:pic>
        <p:nvPicPr>
          <p:cNvPr id="15" name="Picture 14">
            <a:extLst>
              <a:ext uri="{FF2B5EF4-FFF2-40B4-BE49-F238E27FC236}">
                <a16:creationId xmlns:a16="http://schemas.microsoft.com/office/drawing/2014/main" id="{6694411C-41CC-A909-CF9A-2EB2D61FF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973" y="2572575"/>
            <a:ext cx="5360189" cy="307498"/>
          </a:xfrm>
          <a:prstGeom prst="rect">
            <a:avLst/>
          </a:prstGeom>
        </p:spPr>
      </p:pic>
      <p:pic>
        <p:nvPicPr>
          <p:cNvPr id="17" name="Picture 16">
            <a:extLst>
              <a:ext uri="{FF2B5EF4-FFF2-40B4-BE49-F238E27FC236}">
                <a16:creationId xmlns:a16="http://schemas.microsoft.com/office/drawing/2014/main" id="{2832BBBE-9243-9C8E-D975-D42080DC7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685" y="1989909"/>
            <a:ext cx="284847" cy="230700"/>
          </a:xfrm>
          <a:prstGeom prst="rect">
            <a:avLst/>
          </a:prstGeom>
        </p:spPr>
      </p:pic>
    </p:spTree>
    <p:extLst>
      <p:ext uri="{BB962C8B-B14F-4D97-AF65-F5344CB8AC3E}">
        <p14:creationId xmlns:p14="http://schemas.microsoft.com/office/powerpoint/2010/main" val="252591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101781-7746-293B-7E5E-DDC013EC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800"/>
            <a:ext cx="5791202" cy="5440363"/>
          </a:xfrm>
          <a:prstGeom prst="rect">
            <a:avLst/>
          </a:prstGeom>
        </p:spPr>
      </p:pic>
      <p:sp>
        <p:nvSpPr>
          <p:cNvPr id="2" name="Title 1"/>
          <p:cNvSpPr>
            <a:spLocks noGrp="1"/>
          </p:cNvSpPr>
          <p:nvPr>
            <p:ph type="title"/>
          </p:nvPr>
        </p:nvSpPr>
        <p:spPr>
          <a:xfrm>
            <a:off x="457200" y="685800"/>
            <a:ext cx="2895600" cy="749300"/>
          </a:xfrm>
          <a:solidFill>
            <a:srgbClr val="F8A662"/>
          </a:solidFill>
          <a:ln>
            <a:noFill/>
          </a:ln>
          <a:effectLst>
            <a:innerShdw blurRad="63500" dist="50800" dir="5400000">
              <a:prstClr val="black">
                <a:alpha val="50000"/>
              </a:prstClr>
            </a:innerShdw>
          </a:effectLst>
        </p:spPr>
        <p:txBody>
          <a:bodyPr>
            <a:normAutofit/>
          </a:bodyPr>
          <a:lstStyle/>
          <a:p>
            <a:r>
              <a:rPr lang="en-US" sz="1600" i="1" dirty="0"/>
              <a:t>2. Requestor - Create Requests</a:t>
            </a:r>
            <a:br>
              <a:rPr lang="en-US" sz="1600" i="1" dirty="0"/>
            </a:br>
            <a:r>
              <a:rPr lang="en-US" sz="1600" i="1" dirty="0"/>
              <a:t>   </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lstStyle/>
          <a:p>
            <a:endParaRPr lang="en-US" dirty="0"/>
          </a:p>
          <a:p>
            <a:r>
              <a:rPr lang="en-US" dirty="0">
                <a:solidFill>
                  <a:schemeClr val="bg1"/>
                </a:solidFill>
              </a:rPr>
              <a:t>Requestor logs onto the dashboard in Power App. </a:t>
            </a:r>
          </a:p>
          <a:p>
            <a:r>
              <a:rPr lang="en-US" dirty="0">
                <a:solidFill>
                  <a:schemeClr val="bg1"/>
                </a:solidFill>
              </a:rPr>
              <a:t> </a:t>
            </a:r>
          </a:p>
          <a:p>
            <a:r>
              <a:rPr lang="en-US" dirty="0">
                <a:solidFill>
                  <a:schemeClr val="bg1"/>
                </a:solidFill>
              </a:rPr>
              <a:t>Click New icon to create a new request.</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3" name="Right Arrow 10">
            <a:extLst>
              <a:ext uri="{FF2B5EF4-FFF2-40B4-BE49-F238E27FC236}">
                <a16:creationId xmlns:a16="http://schemas.microsoft.com/office/drawing/2014/main" id="{5BEE9E15-2A69-AEA3-9432-04502FE07E86}"/>
              </a:ext>
            </a:extLst>
          </p:cNvPr>
          <p:cNvSpPr/>
          <p:nvPr/>
        </p:nvSpPr>
        <p:spPr>
          <a:xfrm rot="5400000" flipH="1">
            <a:off x="2913976" y="2465484"/>
            <a:ext cx="1486260" cy="488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9C04DE-3B2F-AABC-A343-B402B02CE212}"/>
              </a:ext>
            </a:extLst>
          </p:cNvPr>
          <p:cNvSpPr txBox="1"/>
          <p:nvPr/>
        </p:nvSpPr>
        <p:spPr>
          <a:xfrm>
            <a:off x="3553092" y="3252464"/>
            <a:ext cx="561708" cy="276999"/>
          </a:xfrm>
          <a:prstGeom prst="rect">
            <a:avLst/>
          </a:prstGeom>
          <a:noFill/>
          <a:ln>
            <a:solidFill>
              <a:srgbClr val="F8A662"/>
            </a:solidFill>
          </a:ln>
        </p:spPr>
        <p:txBody>
          <a:bodyPr wrap="square" rtlCol="0">
            <a:spAutoFit/>
          </a:bodyPr>
          <a:lstStyle/>
          <a:p>
            <a:r>
              <a:rPr lang="en-US" sz="1200" dirty="0">
                <a:highlight>
                  <a:srgbClr val="FFFF00"/>
                </a:highlight>
              </a:rPr>
              <a:t>New</a:t>
            </a:r>
          </a:p>
        </p:txBody>
      </p:sp>
      <p:sp>
        <p:nvSpPr>
          <p:cNvPr id="8" name="Rectangle 7">
            <a:extLst>
              <a:ext uri="{FF2B5EF4-FFF2-40B4-BE49-F238E27FC236}">
                <a16:creationId xmlns:a16="http://schemas.microsoft.com/office/drawing/2014/main" id="{821B5AD4-DDB8-0C60-AA62-57762D40F6D3}"/>
              </a:ext>
            </a:extLst>
          </p:cNvPr>
          <p:cNvSpPr/>
          <p:nvPr/>
        </p:nvSpPr>
        <p:spPr>
          <a:xfrm>
            <a:off x="3572660" y="1500775"/>
            <a:ext cx="172265"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90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0B8B5B-7C90-45E5-1058-84EB4CB62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685800"/>
            <a:ext cx="5791201" cy="5440363"/>
          </a:xfrm>
          <a:prstGeom prst="rect">
            <a:avLst/>
          </a:prstGeom>
        </p:spPr>
      </p:pic>
      <p:sp>
        <p:nvSpPr>
          <p:cNvPr id="2" name="Title 1"/>
          <p:cNvSpPr>
            <a:spLocks noGrp="1"/>
          </p:cNvSpPr>
          <p:nvPr>
            <p:ph type="title"/>
          </p:nvPr>
        </p:nvSpPr>
        <p:spPr>
          <a:xfrm>
            <a:off x="457200" y="685800"/>
            <a:ext cx="2895600" cy="749300"/>
          </a:xfrm>
          <a:solidFill>
            <a:srgbClr val="F8A662"/>
          </a:solidFill>
          <a:ln>
            <a:noFill/>
          </a:ln>
          <a:effectLst>
            <a:innerShdw blurRad="63500" dist="50800" dir="5400000">
              <a:prstClr val="black">
                <a:alpha val="50000"/>
              </a:prstClr>
            </a:innerShdw>
          </a:effectLst>
        </p:spPr>
        <p:txBody>
          <a:bodyPr>
            <a:normAutofit/>
          </a:bodyPr>
          <a:lstStyle/>
          <a:p>
            <a:r>
              <a:rPr lang="en-US" sz="1600" i="1" dirty="0"/>
              <a:t>2. Requestor - Create Requests</a:t>
            </a:r>
            <a:br>
              <a:rPr lang="en-US" sz="1600" i="1" dirty="0"/>
            </a:br>
            <a:r>
              <a:rPr lang="en-US" sz="1600" i="1" dirty="0"/>
              <a:t>   </a:t>
            </a:r>
          </a:p>
        </p:txBody>
      </p:sp>
      <p:sp>
        <p:nvSpPr>
          <p:cNvPr id="4" name="Text Placeholder 3"/>
          <p:cNvSpPr>
            <a:spLocks noGrp="1" noChangeAspect="1"/>
          </p:cNvSpPr>
          <p:nvPr>
            <p:ph type="body" sz="half" idx="2"/>
          </p:nvPr>
        </p:nvSpPr>
        <p:spPr>
          <a:xfrm>
            <a:off x="459375" y="1420081"/>
            <a:ext cx="2895599" cy="4691063"/>
          </a:xfrm>
          <a:solidFill>
            <a:srgbClr val="1A3F6C"/>
          </a:solidFill>
          <a:ln>
            <a:solidFill>
              <a:schemeClr val="tx2">
                <a:lumMod val="75000"/>
              </a:schemeClr>
            </a:solidFill>
          </a:ln>
        </p:spPr>
        <p:txBody>
          <a:bodyPr/>
          <a:lstStyle/>
          <a:p>
            <a:endParaRPr lang="en-US" dirty="0"/>
          </a:p>
          <a:p>
            <a:r>
              <a:rPr lang="en-US" dirty="0">
                <a:solidFill>
                  <a:schemeClr val="bg1"/>
                </a:solidFill>
              </a:rPr>
              <a:t>When prompted, select the request type to submit. </a:t>
            </a:r>
          </a:p>
          <a:p>
            <a:endParaRPr lang="en-US" dirty="0">
              <a:solidFill>
                <a:schemeClr val="bg1"/>
              </a:solidFill>
            </a:endParaRPr>
          </a:p>
          <a:p>
            <a:endParaRPr lang="en-US" dirty="0">
              <a:solidFill>
                <a:schemeClr val="bg1"/>
              </a:solidFill>
            </a:endParaRPr>
          </a:p>
          <a:p>
            <a:r>
              <a:rPr lang="en-US" dirty="0">
                <a:solidFill>
                  <a:schemeClr val="bg1"/>
                </a:solidFill>
              </a:rPr>
              <a:t> </a:t>
            </a:r>
          </a:p>
          <a:p>
            <a:endParaRPr lang="en-US" dirty="0">
              <a:solidFill>
                <a:schemeClr val="bg1"/>
              </a:solidFill>
            </a:endParaRPr>
          </a:p>
          <a:p>
            <a:endParaRPr lang="en-US" dirty="0">
              <a:solidFill>
                <a:schemeClr val="bg1"/>
              </a:solidFill>
            </a:endParaRPr>
          </a:p>
        </p:txBody>
      </p:sp>
      <p:sp>
        <p:nvSpPr>
          <p:cNvPr id="3" name="Right Arrow 10">
            <a:extLst>
              <a:ext uri="{FF2B5EF4-FFF2-40B4-BE49-F238E27FC236}">
                <a16:creationId xmlns:a16="http://schemas.microsoft.com/office/drawing/2014/main" id="{5BEE9E15-2A69-AEA3-9432-04502FE07E86}"/>
              </a:ext>
            </a:extLst>
          </p:cNvPr>
          <p:cNvSpPr/>
          <p:nvPr/>
        </p:nvSpPr>
        <p:spPr>
          <a:xfrm rot="5400000" flipH="1" flipV="1">
            <a:off x="8000753" y="3719223"/>
            <a:ext cx="2770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9C04DE-3B2F-AABC-A343-B402B02CE212}"/>
              </a:ext>
            </a:extLst>
          </p:cNvPr>
          <p:cNvSpPr txBox="1"/>
          <p:nvPr/>
        </p:nvSpPr>
        <p:spPr>
          <a:xfrm>
            <a:off x="7391400" y="3880583"/>
            <a:ext cx="1541424" cy="276999"/>
          </a:xfrm>
          <a:prstGeom prst="rect">
            <a:avLst/>
          </a:prstGeom>
          <a:noFill/>
          <a:ln>
            <a:solidFill>
              <a:srgbClr val="F8A662"/>
            </a:solidFill>
          </a:ln>
        </p:spPr>
        <p:txBody>
          <a:bodyPr wrap="square" rtlCol="0">
            <a:spAutoFit/>
          </a:bodyPr>
          <a:lstStyle/>
          <a:p>
            <a:r>
              <a:rPr lang="en-US" sz="1200" dirty="0"/>
              <a:t>Request type options</a:t>
            </a:r>
          </a:p>
        </p:txBody>
      </p:sp>
      <p:sp>
        <p:nvSpPr>
          <p:cNvPr id="8" name="Rectangle 7">
            <a:extLst>
              <a:ext uri="{FF2B5EF4-FFF2-40B4-BE49-F238E27FC236}">
                <a16:creationId xmlns:a16="http://schemas.microsoft.com/office/drawing/2014/main" id="{821B5AD4-DDB8-0C60-AA62-57762D40F6D3}"/>
              </a:ext>
            </a:extLst>
          </p:cNvPr>
          <p:cNvSpPr/>
          <p:nvPr/>
        </p:nvSpPr>
        <p:spPr>
          <a:xfrm>
            <a:off x="7391400" y="3267481"/>
            <a:ext cx="1447800" cy="3230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28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57C1FF14-DEF7-DE61-A32B-C6C860B7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685800"/>
            <a:ext cx="5857887"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3. Requestor New Form –Presentation, part1</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Requestor fills out the new form to submit.</a:t>
            </a:r>
          </a:p>
          <a:p>
            <a:endParaRPr lang="en-US" dirty="0"/>
          </a:p>
          <a:p>
            <a:r>
              <a:rPr lang="en-US" dirty="0">
                <a:solidFill>
                  <a:schemeClr val="bg1"/>
                </a:solidFill>
              </a:rPr>
              <a:t>Fill out the date information.  </a:t>
            </a:r>
          </a:p>
          <a:p>
            <a:endParaRPr lang="en-US" dirty="0">
              <a:solidFill>
                <a:schemeClr val="bg1"/>
              </a:solidFill>
            </a:endParaRPr>
          </a:p>
          <a:p>
            <a:r>
              <a:rPr lang="en-US" dirty="0">
                <a:solidFill>
                  <a:schemeClr val="bg1"/>
                </a:solidFill>
              </a:rPr>
              <a:t>The employee information gets auto-populated at logon.  Fill out the building and room number. </a:t>
            </a:r>
          </a:p>
          <a:p>
            <a:endParaRPr lang="en-US" dirty="0">
              <a:solidFill>
                <a:schemeClr val="bg1"/>
              </a:solidFill>
            </a:endParaRPr>
          </a:p>
          <a:p>
            <a:r>
              <a:rPr lang="en-US" dirty="0">
                <a:solidFill>
                  <a:schemeClr val="bg1"/>
                </a:solidFill>
              </a:rPr>
              <a:t>The Title field is required for submission.</a:t>
            </a:r>
          </a:p>
        </p:txBody>
      </p:sp>
      <p:sp>
        <p:nvSpPr>
          <p:cNvPr id="3" name="Right Arrow 10">
            <a:extLst>
              <a:ext uri="{FF2B5EF4-FFF2-40B4-BE49-F238E27FC236}">
                <a16:creationId xmlns:a16="http://schemas.microsoft.com/office/drawing/2014/main" id="{549914A3-8385-39C9-243B-3FEF29402B3E}"/>
              </a:ext>
            </a:extLst>
          </p:cNvPr>
          <p:cNvSpPr/>
          <p:nvPr/>
        </p:nvSpPr>
        <p:spPr>
          <a:xfrm flipH="1">
            <a:off x="3851343" y="5029200"/>
            <a:ext cx="229455" cy="522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590716-E278-EE4A-A6EE-9D571178A33F}"/>
              </a:ext>
            </a:extLst>
          </p:cNvPr>
          <p:cNvSpPr/>
          <p:nvPr/>
        </p:nvSpPr>
        <p:spPr>
          <a:xfrm>
            <a:off x="3429000" y="5145945"/>
            <a:ext cx="56388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2D7A78A-8B1A-B087-107F-486B8F22A138}"/>
              </a:ext>
            </a:extLst>
          </p:cNvPr>
          <p:cNvSpPr txBox="1"/>
          <p:nvPr/>
        </p:nvSpPr>
        <p:spPr>
          <a:xfrm>
            <a:off x="4113455" y="4836708"/>
            <a:ext cx="1068145" cy="276999"/>
          </a:xfrm>
          <a:prstGeom prst="rect">
            <a:avLst/>
          </a:prstGeom>
          <a:noFill/>
          <a:ln>
            <a:solidFill>
              <a:srgbClr val="F8A662"/>
            </a:solidFill>
          </a:ln>
        </p:spPr>
        <p:txBody>
          <a:bodyPr wrap="square" rtlCol="0">
            <a:spAutoFit/>
          </a:bodyPr>
          <a:lstStyle/>
          <a:p>
            <a:r>
              <a:rPr lang="en-US" sz="1200" dirty="0"/>
              <a:t>Required field</a:t>
            </a:r>
          </a:p>
        </p:txBody>
      </p:sp>
      <p:sp>
        <p:nvSpPr>
          <p:cNvPr id="16" name="TextBox 15">
            <a:extLst>
              <a:ext uri="{FF2B5EF4-FFF2-40B4-BE49-F238E27FC236}">
                <a16:creationId xmlns:a16="http://schemas.microsoft.com/office/drawing/2014/main" id="{EF746DF5-97E6-43E3-D461-0564247E406D}"/>
              </a:ext>
            </a:extLst>
          </p:cNvPr>
          <p:cNvSpPr txBox="1"/>
          <p:nvPr/>
        </p:nvSpPr>
        <p:spPr>
          <a:xfrm>
            <a:off x="7426237" y="1854927"/>
            <a:ext cx="1092926" cy="276999"/>
          </a:xfrm>
          <a:prstGeom prst="rect">
            <a:avLst/>
          </a:prstGeom>
          <a:noFill/>
          <a:ln>
            <a:solidFill>
              <a:srgbClr val="F8A662"/>
            </a:solidFill>
          </a:ln>
        </p:spPr>
        <p:txBody>
          <a:bodyPr wrap="square" rtlCol="0">
            <a:spAutoFit/>
          </a:bodyPr>
          <a:lstStyle/>
          <a:p>
            <a:r>
              <a:rPr lang="en-US" sz="1200" dirty="0"/>
              <a:t>Request Dates</a:t>
            </a:r>
          </a:p>
        </p:txBody>
      </p:sp>
      <p:sp>
        <p:nvSpPr>
          <p:cNvPr id="17" name="Rectangle 16">
            <a:extLst>
              <a:ext uri="{FF2B5EF4-FFF2-40B4-BE49-F238E27FC236}">
                <a16:creationId xmlns:a16="http://schemas.microsoft.com/office/drawing/2014/main" id="{BFD0C84D-7103-49B4-0D7A-02DCC7D45B42}"/>
              </a:ext>
            </a:extLst>
          </p:cNvPr>
          <p:cNvSpPr/>
          <p:nvPr/>
        </p:nvSpPr>
        <p:spPr>
          <a:xfrm>
            <a:off x="3468183" y="1521799"/>
            <a:ext cx="3701952" cy="7642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0">
            <a:extLst>
              <a:ext uri="{FF2B5EF4-FFF2-40B4-BE49-F238E27FC236}">
                <a16:creationId xmlns:a16="http://schemas.microsoft.com/office/drawing/2014/main" id="{1984439B-2593-E8CB-0277-35CFFD145897}"/>
              </a:ext>
            </a:extLst>
          </p:cNvPr>
          <p:cNvSpPr/>
          <p:nvPr/>
        </p:nvSpPr>
        <p:spPr>
          <a:xfrm flipH="1">
            <a:off x="7188927" y="1970294"/>
            <a:ext cx="229455" cy="522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3F83F21-EA5D-6B9F-04C1-B5AF2FB60B48}"/>
              </a:ext>
            </a:extLst>
          </p:cNvPr>
          <p:cNvSpPr txBox="1"/>
          <p:nvPr/>
        </p:nvSpPr>
        <p:spPr>
          <a:xfrm>
            <a:off x="5268671" y="2361349"/>
            <a:ext cx="2133600" cy="276999"/>
          </a:xfrm>
          <a:prstGeom prst="rect">
            <a:avLst/>
          </a:prstGeom>
          <a:noFill/>
          <a:ln>
            <a:solidFill>
              <a:srgbClr val="F8A662"/>
            </a:solidFill>
          </a:ln>
        </p:spPr>
        <p:txBody>
          <a:bodyPr wrap="square" rtlCol="0">
            <a:spAutoFit/>
          </a:bodyPr>
          <a:lstStyle/>
          <a:p>
            <a:r>
              <a:rPr lang="en-US" sz="1200" dirty="0"/>
              <a:t>Auto-populated employee info</a:t>
            </a:r>
          </a:p>
        </p:txBody>
      </p:sp>
      <p:sp>
        <p:nvSpPr>
          <p:cNvPr id="20" name="Rectangle 19">
            <a:extLst>
              <a:ext uri="{FF2B5EF4-FFF2-40B4-BE49-F238E27FC236}">
                <a16:creationId xmlns:a16="http://schemas.microsoft.com/office/drawing/2014/main" id="{090536BD-888D-DCB0-897B-F087487FB85A}"/>
              </a:ext>
            </a:extLst>
          </p:cNvPr>
          <p:cNvSpPr/>
          <p:nvPr/>
        </p:nvSpPr>
        <p:spPr>
          <a:xfrm>
            <a:off x="3472529" y="2745365"/>
            <a:ext cx="5593079" cy="156832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10">
            <a:extLst>
              <a:ext uri="{FF2B5EF4-FFF2-40B4-BE49-F238E27FC236}">
                <a16:creationId xmlns:a16="http://schemas.microsoft.com/office/drawing/2014/main" id="{30974FDE-D13F-E196-9042-4A50F1D3699A}"/>
              </a:ext>
            </a:extLst>
          </p:cNvPr>
          <p:cNvSpPr/>
          <p:nvPr/>
        </p:nvSpPr>
        <p:spPr>
          <a:xfrm rot="16200000" flipH="1" flipV="1">
            <a:off x="6216318" y="2650171"/>
            <a:ext cx="693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2FC0908-DE57-6C3B-E9FD-E9F381286B24}"/>
              </a:ext>
            </a:extLst>
          </p:cNvPr>
          <p:cNvSpPr/>
          <p:nvPr/>
        </p:nvSpPr>
        <p:spPr>
          <a:xfrm>
            <a:off x="3511728" y="3886200"/>
            <a:ext cx="2716413" cy="40630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1300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70A05DF1-AC29-F207-A956-BAE7CC304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8" y="685799"/>
            <a:ext cx="5791202" cy="5440363"/>
          </a:xfrm>
          <a:prstGeom prst="rect">
            <a:avLst/>
          </a:prstGeom>
        </p:spPr>
      </p:pic>
      <p:sp>
        <p:nvSpPr>
          <p:cNvPr id="2" name="Title 1"/>
          <p:cNvSpPr>
            <a:spLocks noGrp="1"/>
          </p:cNvSpPr>
          <p:nvPr>
            <p:ph type="title"/>
          </p:nvPr>
        </p:nvSpPr>
        <p:spPr>
          <a:xfrm>
            <a:off x="458570" y="685800"/>
            <a:ext cx="2895600" cy="749300"/>
          </a:xfrm>
          <a:solidFill>
            <a:srgbClr val="F8A662"/>
          </a:solidFill>
          <a:ln>
            <a:noFill/>
          </a:ln>
          <a:effectLst>
            <a:innerShdw blurRad="63500" dist="50800" dir="5400000">
              <a:prstClr val="black">
                <a:alpha val="50000"/>
              </a:prstClr>
            </a:innerShdw>
          </a:effectLst>
        </p:spPr>
        <p:txBody>
          <a:bodyPr anchor="ctr">
            <a:normAutofit/>
          </a:bodyPr>
          <a:lstStyle/>
          <a:p>
            <a:pPr algn="just"/>
            <a:r>
              <a:rPr lang="en-US" sz="1600" i="1" dirty="0"/>
              <a:t>4. Requestor New Form –Presentation, part2</a:t>
            </a:r>
          </a:p>
        </p:txBody>
      </p:sp>
      <p:sp>
        <p:nvSpPr>
          <p:cNvPr id="4" name="Text Placeholder 3"/>
          <p:cNvSpPr>
            <a:spLocks noGrp="1" noChangeAspect="1"/>
          </p:cNvSpPr>
          <p:nvPr>
            <p:ph type="body" sz="half" idx="2"/>
          </p:nvPr>
        </p:nvSpPr>
        <p:spPr>
          <a:xfrm>
            <a:off x="457200" y="1435100"/>
            <a:ext cx="2895599" cy="4691063"/>
          </a:xfrm>
          <a:solidFill>
            <a:srgbClr val="1A3F6C"/>
          </a:solidFill>
          <a:ln>
            <a:solidFill>
              <a:schemeClr val="tx2">
                <a:lumMod val="75000"/>
              </a:schemeClr>
            </a:solidFill>
          </a:ln>
        </p:spPr>
        <p:txBody>
          <a:bodyPr>
            <a:normAutofit/>
          </a:bodyPr>
          <a:lstStyle/>
          <a:p>
            <a:endParaRPr lang="en-US" dirty="0"/>
          </a:p>
          <a:p>
            <a:r>
              <a:rPr lang="en-US" dirty="0">
                <a:solidFill>
                  <a:schemeClr val="bg1"/>
                </a:solidFill>
              </a:rPr>
              <a:t>After filling out the rest of the presentation information, click attach file icon to attach documents.</a:t>
            </a:r>
          </a:p>
          <a:p>
            <a:endParaRPr lang="en-US" dirty="0">
              <a:solidFill>
                <a:schemeClr val="bg1"/>
              </a:solidFill>
            </a:endParaRPr>
          </a:p>
          <a:p>
            <a:endParaRPr lang="en-US" dirty="0"/>
          </a:p>
        </p:txBody>
      </p:sp>
      <p:sp>
        <p:nvSpPr>
          <p:cNvPr id="11" name="Right Arrow 10"/>
          <p:cNvSpPr/>
          <p:nvPr/>
        </p:nvSpPr>
        <p:spPr>
          <a:xfrm flipH="1">
            <a:off x="6282002" y="5152358"/>
            <a:ext cx="182690" cy="61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E7A78D-7032-8A10-8C97-E9A96BE9F66D}"/>
              </a:ext>
            </a:extLst>
          </p:cNvPr>
          <p:cNvSpPr/>
          <p:nvPr/>
        </p:nvSpPr>
        <p:spPr>
          <a:xfrm>
            <a:off x="3480086" y="4938169"/>
            <a:ext cx="2766941" cy="4720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C4ADE-139E-EADC-0363-4762E298DBAA}"/>
              </a:ext>
            </a:extLst>
          </p:cNvPr>
          <p:cNvSpPr txBox="1"/>
          <p:nvPr/>
        </p:nvSpPr>
        <p:spPr>
          <a:xfrm>
            <a:off x="6500634" y="5029200"/>
            <a:ext cx="1271766" cy="276999"/>
          </a:xfrm>
          <a:prstGeom prst="rect">
            <a:avLst/>
          </a:prstGeom>
          <a:noFill/>
          <a:ln>
            <a:solidFill>
              <a:srgbClr val="F8A662"/>
            </a:solidFill>
          </a:ln>
        </p:spPr>
        <p:txBody>
          <a:bodyPr wrap="square" rtlCol="0">
            <a:spAutoFit/>
          </a:bodyPr>
          <a:lstStyle/>
          <a:p>
            <a:r>
              <a:rPr lang="en-US" sz="1200" dirty="0"/>
              <a:t>Attach file here</a:t>
            </a:r>
          </a:p>
        </p:txBody>
      </p:sp>
    </p:spTree>
    <p:extLst>
      <p:ext uri="{BB962C8B-B14F-4D97-AF65-F5344CB8AC3E}">
        <p14:creationId xmlns:p14="http://schemas.microsoft.com/office/powerpoint/2010/main" val="4283353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048A608A0E6E4DA53B4BA685F67BFE" ma:contentTypeVersion="2" ma:contentTypeDescription="Create a new document." ma:contentTypeScope="" ma:versionID="66e5a5c8b69a6cd5002023741784401a">
  <xsd:schema xmlns:xsd="http://www.w3.org/2001/XMLSchema" xmlns:xs="http://www.w3.org/2001/XMLSchema" xmlns:p="http://schemas.microsoft.com/office/2006/metadata/properties" xmlns:ns1="http://schemas.microsoft.com/sharepoint/v3" xmlns:ns2="b8c20939-f7a3-47a3-ab02-ad49f3e47a73" targetNamespace="http://schemas.microsoft.com/office/2006/metadata/properties" ma:root="true" ma:fieldsID="94d97cb22d2416a4aea1569db3aed6f9" ns1:_="" ns2:_="">
    <xsd:import namespace="http://schemas.microsoft.com/sharepoint/v3"/>
    <xsd:import namespace="b8c20939-f7a3-47a3-ab02-ad49f3e47a73"/>
    <xsd:element name="properties">
      <xsd:complexType>
        <xsd:sequence>
          <xsd:element name="documentManagement">
            <xsd:complexType>
              <xsd:all>
                <xsd:element ref="ns2:Is_x0020_Section_x0020_508_x0020_Compliant"/>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c20939-f7a3-47a3-ab02-ad49f3e47a73" elementFormDefault="qualified">
    <xsd:import namespace="http://schemas.microsoft.com/office/2006/documentManagement/types"/>
    <xsd:import namespace="http://schemas.microsoft.com/office/infopath/2007/PartnerControls"/>
    <xsd:element name="Is_x0020_Section_x0020_508_x0020_Compliant" ma:index="8" ma:displayName="Is Section 508 Compliant" ma:default="No" ma:format="RadioButtons" ma:internalName="Is_x0020_Section_x0020_508_x0020_Compliant">
      <xsd:simpleType>
        <xsd:restriction base="dms:Choice">
          <xsd:enumeration value="Yes"/>
          <xsd:enumeration value="No"/>
          <xsd:enumeration value="Not Applic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_x0020_Section_x0020_508_x0020_Compliant xmlns="b8c20939-f7a3-47a3-ab02-ad49f3e47a73">No</Is_x0020_Section_x0020_508_x0020_Complia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D1563C-EDFA-478F-8106-7481D6389207}"/>
</file>

<file path=customXml/itemProps2.xml><?xml version="1.0" encoding="utf-8"?>
<ds:datastoreItem xmlns:ds="http://schemas.openxmlformats.org/officeDocument/2006/customXml" ds:itemID="{0943D4AB-5E79-4F6B-BE9B-625BFBB1A8C2}"/>
</file>

<file path=customXml/itemProps3.xml><?xml version="1.0" encoding="utf-8"?>
<ds:datastoreItem xmlns:ds="http://schemas.openxmlformats.org/officeDocument/2006/customXml" ds:itemID="{A2CD7C6E-0768-4C36-85DD-82E55E094D28}"/>
</file>

<file path=docProps/app.xml><?xml version="1.0" encoding="utf-8"?>
<Properties xmlns="http://schemas.openxmlformats.org/officeDocument/2006/extended-properties" xmlns:vt="http://schemas.openxmlformats.org/officeDocument/2006/docPropsVTypes">
  <TotalTime>98778</TotalTime>
  <Words>2312</Words>
  <Application>Microsoft Office PowerPoint</Application>
  <PresentationFormat>On-screen Show (4:3)</PresentationFormat>
  <Paragraphs>365</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Google Sans</vt:lpstr>
      <vt:lpstr>Segoe UI</vt:lpstr>
      <vt:lpstr>Wingdings</vt:lpstr>
      <vt:lpstr>Office Theme</vt:lpstr>
      <vt:lpstr>DQMP </vt:lpstr>
      <vt:lpstr>PowerPoint Presentation</vt:lpstr>
      <vt:lpstr>PowerPoint Presentation</vt:lpstr>
      <vt:lpstr>PowerPoint Presentation</vt:lpstr>
      <vt:lpstr>PowerPoint Presentation</vt:lpstr>
      <vt:lpstr>2. Requestor - Create Requests    </vt:lpstr>
      <vt:lpstr>2. Requestor - Create Requests    </vt:lpstr>
      <vt:lpstr>3. Requestor New Form –Presentation, part1</vt:lpstr>
      <vt:lpstr>4. Requestor New Form –Presentation, part2</vt:lpstr>
      <vt:lpstr>5. Requestor New Form –Presentation, part3</vt:lpstr>
      <vt:lpstr>6. Requestor New Form –Presentation, part4</vt:lpstr>
      <vt:lpstr>7. Requestor New Form –Presentation, part5</vt:lpstr>
      <vt:lpstr>8. Requestor New Form –Presentation, part6</vt:lpstr>
      <vt:lpstr>9. Requestor New Form –Presentation, part7</vt:lpstr>
      <vt:lpstr>10. Requestor New Form –Presentation, part8</vt:lpstr>
      <vt:lpstr>11. Requestor New Form –Presentation, part2</vt:lpstr>
      <vt:lpstr>12. Requestor New Form –Manuscript, part1</vt:lpstr>
      <vt:lpstr>13. Requestor New Form –Presentation, part2</vt:lpstr>
      <vt:lpstr>14. Requestor –Contact Admins </vt:lpstr>
      <vt:lpstr>PowerPoint Presentation</vt:lpstr>
      <vt:lpstr>PowerPoint Presentation</vt:lpstr>
      <vt:lpstr>PowerPoint Presentation</vt:lpstr>
      <vt:lpstr>2. Supervisor Approval Dashboard</vt:lpstr>
      <vt:lpstr>3. Supervisor Approval - Teams notification </vt:lpstr>
      <vt:lpstr>4. Supervisor Form view in Power App from link Teams</vt:lpstr>
      <vt:lpstr>5. Supervisor Approval via Power App from request link </vt:lpstr>
      <vt:lpstr>6. Supervisor Approval via Power App from request link </vt:lpstr>
      <vt:lpstr>7. Supervisor Approval - Teams notification </vt:lpstr>
      <vt:lpstr>8. Supervisor Approval - Teams notification Cancelled</vt:lpstr>
      <vt:lpstr>9. Supervisor Approval - Teams Approval Activity Dashboard</vt:lpstr>
      <vt:lpstr>10. Supervisor Approval - Outlook notification </vt:lpstr>
      <vt:lpstr>11. Supervisor - Cancelled Approval on Power Automate</vt:lpstr>
      <vt:lpstr>12. Supervisor - Cancelled Approval on Power Automate</vt:lpstr>
      <vt:lpstr>PowerPoint Presentation</vt:lpstr>
      <vt:lpstr>PowerPoint Presentation</vt:lpstr>
      <vt:lpstr>2. Division Director  Approval Dashboard</vt:lpstr>
      <vt:lpstr>3. Division Director  Approval via Power App from request link </vt:lpstr>
      <vt:lpstr>PowerPoint Presentation</vt:lpstr>
      <vt:lpstr>1. Supervisor/Division Director Dashboard</vt:lpstr>
      <vt:lpstr>PowerPoint Presentation</vt:lpstr>
      <vt:lpstr>PowerPoint Presentation</vt:lpstr>
      <vt:lpstr>2. Reviewer/Admin Dashboard </vt:lpstr>
      <vt:lpstr>3. Reviewer/Admin Dashboard</vt:lpstr>
      <vt:lpstr>4. Reviewer/Admin Dashboard</vt:lpstr>
      <vt:lpstr>5. Reviewer/Admin Dashboard </vt:lpstr>
      <vt:lpstr>6. Reviewer/Admin  User management Dashboard</vt:lpstr>
      <vt:lpstr>7. Reviewer/Admin  User management Dashboard</vt:lpstr>
      <vt:lpstr>8. Admin Filter User Roles</vt:lpstr>
      <vt:lpstr>PowerPoint Presentation</vt:lpstr>
      <vt:lpstr>PowerPoint Presentation</vt:lpstr>
      <vt:lpstr>2. Cluster director Approval Dashboard</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Slating panel Manual</dc:title>
  <dc:creator>Lee, Myoung-Ja CTR SEA 00I</dc:creator>
  <cp:lastModifiedBy>Bruins, Michael (NIH/OD/ORS) [C]</cp:lastModifiedBy>
  <cp:revision>195</cp:revision>
  <cp:lastPrinted>2017-12-18T13:56:23Z</cp:lastPrinted>
  <dcterms:created xsi:type="dcterms:W3CDTF">2017-12-06T14:19:49Z</dcterms:created>
  <dcterms:modified xsi:type="dcterms:W3CDTF">2024-12-12T18:11:09Z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0x010100A7048A608A0E6E4DA53B4BA685F67BFE</vt:lpwstr>
  </property>
</Properties>
</file>